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8"/>
  </p:notesMasterIdLst>
  <p:sldIdLst>
    <p:sldId id="256" r:id="rId2"/>
    <p:sldId id="261" r:id="rId3"/>
    <p:sldId id="294" r:id="rId4"/>
    <p:sldId id="262" r:id="rId5"/>
    <p:sldId id="303" r:id="rId6"/>
    <p:sldId id="263" r:id="rId7"/>
    <p:sldId id="302" r:id="rId8"/>
    <p:sldId id="265" r:id="rId9"/>
    <p:sldId id="267" r:id="rId10"/>
    <p:sldId id="301" r:id="rId11"/>
    <p:sldId id="268" r:id="rId12"/>
    <p:sldId id="304" r:id="rId13"/>
    <p:sldId id="305" r:id="rId14"/>
    <p:sldId id="306" r:id="rId15"/>
    <p:sldId id="371" r:id="rId16"/>
    <p:sldId id="373" r:id="rId17"/>
    <p:sldId id="374" r:id="rId18"/>
    <p:sldId id="375" r:id="rId19"/>
    <p:sldId id="376" r:id="rId20"/>
    <p:sldId id="377" r:id="rId21"/>
    <p:sldId id="307" r:id="rId22"/>
    <p:sldId id="308" r:id="rId23"/>
    <p:sldId id="314" r:id="rId24"/>
    <p:sldId id="315" r:id="rId25"/>
    <p:sldId id="310" r:id="rId26"/>
    <p:sldId id="309" r:id="rId27"/>
    <p:sldId id="296" r:id="rId28"/>
    <p:sldId id="257" r:id="rId29"/>
    <p:sldId id="331" r:id="rId30"/>
    <p:sldId id="332" r:id="rId31"/>
    <p:sldId id="259" r:id="rId32"/>
    <p:sldId id="258" r:id="rId33"/>
    <p:sldId id="346" r:id="rId34"/>
    <p:sldId id="320" r:id="rId35"/>
    <p:sldId id="297" r:id="rId36"/>
    <p:sldId id="333" r:id="rId37"/>
    <p:sldId id="334" r:id="rId38"/>
    <p:sldId id="335" r:id="rId39"/>
    <p:sldId id="336" r:id="rId40"/>
    <p:sldId id="337" r:id="rId41"/>
    <p:sldId id="340" r:id="rId42"/>
    <p:sldId id="341" r:id="rId43"/>
    <p:sldId id="343" r:id="rId44"/>
    <p:sldId id="344" r:id="rId45"/>
    <p:sldId id="345" r:id="rId46"/>
    <p:sldId id="347" r:id="rId47"/>
    <p:sldId id="342" r:id="rId48"/>
    <p:sldId id="348" r:id="rId49"/>
    <p:sldId id="350" r:id="rId50"/>
    <p:sldId id="349" r:id="rId51"/>
    <p:sldId id="351" r:id="rId52"/>
    <p:sldId id="352" r:id="rId53"/>
    <p:sldId id="299" r:id="rId54"/>
    <p:sldId id="260" r:id="rId55"/>
    <p:sldId id="281" r:id="rId56"/>
    <p:sldId id="284" r:id="rId57"/>
    <p:sldId id="286" r:id="rId58"/>
    <p:sldId id="287" r:id="rId59"/>
    <p:sldId id="354" r:id="rId60"/>
    <p:sldId id="290" r:id="rId61"/>
    <p:sldId id="355" r:id="rId62"/>
    <p:sldId id="356" r:id="rId63"/>
    <p:sldId id="282" r:id="rId64"/>
    <p:sldId id="357" r:id="rId65"/>
    <p:sldId id="292" r:id="rId66"/>
    <p:sldId id="293" r:id="rId67"/>
    <p:sldId id="358" r:id="rId68"/>
    <p:sldId id="359" r:id="rId69"/>
    <p:sldId id="361" r:id="rId70"/>
    <p:sldId id="362" r:id="rId71"/>
    <p:sldId id="360" r:id="rId72"/>
    <p:sldId id="363" r:id="rId73"/>
    <p:sldId id="366" r:id="rId74"/>
    <p:sldId id="367" r:id="rId75"/>
    <p:sldId id="364" r:id="rId76"/>
    <p:sldId id="321" r:id="rId77"/>
    <p:sldId id="369" r:id="rId78"/>
    <p:sldId id="378" r:id="rId79"/>
    <p:sldId id="380" r:id="rId80"/>
    <p:sldId id="379" r:id="rId81"/>
    <p:sldId id="322" r:id="rId82"/>
    <p:sldId id="381" r:id="rId83"/>
    <p:sldId id="300" r:id="rId84"/>
    <p:sldId id="368" r:id="rId85"/>
    <p:sldId id="319" r:id="rId86"/>
    <p:sldId id="318"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98" autoAdjust="0"/>
    <p:restoredTop sz="74398" autoAdjust="0"/>
  </p:normalViewPr>
  <p:slideViewPr>
    <p:cSldViewPr>
      <p:cViewPr varScale="1">
        <p:scale>
          <a:sx n="62" d="100"/>
          <a:sy n="62" d="100"/>
        </p:scale>
        <p:origin x="-942"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9.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B94138-C469-49C1-8017-296612DC4B06}" type="datetimeFigureOut">
              <a:rPr lang="en-US" smtClean="0"/>
              <a:t>12/9/2013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94B42D-9697-470A-82C3-A198F4A645FB}" type="slidenum">
              <a:rPr lang="en-US" smtClean="0"/>
              <a:t>‹#›</a:t>
            </a:fld>
            <a:endParaRPr lang="en-US"/>
          </a:p>
        </p:txBody>
      </p:sp>
    </p:spTree>
    <p:extLst>
      <p:ext uri="{BB962C8B-B14F-4D97-AF65-F5344CB8AC3E}">
        <p14:creationId xmlns:p14="http://schemas.microsoft.com/office/powerpoint/2010/main" val="284813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a:t>
            </a:r>
            <a:r>
              <a:rPr lang="en-US" baseline="0" dirty="0" smtClean="0"/>
              <a:t> everyone.  </a:t>
            </a:r>
          </a:p>
          <a:p>
            <a:r>
              <a:rPr lang="en-US" baseline="0" dirty="0" smtClean="0"/>
              <a:t>My </a:t>
            </a:r>
            <a:r>
              <a:rPr lang="en-US" baseline="0" dirty="0" smtClean="0"/>
              <a:t>name is </a:t>
            </a:r>
            <a:r>
              <a:rPr lang="en-US" baseline="0" dirty="0" err="1" smtClean="0"/>
              <a:t>Xiaowei</a:t>
            </a:r>
            <a:r>
              <a:rPr lang="en-US" baseline="0" dirty="0" smtClean="0"/>
              <a:t> Deng. </a:t>
            </a:r>
            <a:r>
              <a:rPr lang="en-US" baseline="0" dirty="0" smtClean="0"/>
              <a:t>Now </a:t>
            </a:r>
            <a:r>
              <a:rPr lang="en-US" baseline="0" dirty="0" smtClean="0"/>
              <a:t>I’m going to try my best to share with you what I learnt in these days for the charter 10: about computational photography.</a:t>
            </a:r>
          </a:p>
          <a:p>
            <a:endParaRPr lang="en-US" baseline="0" dirty="0" smtClean="0"/>
          </a:p>
          <a:p>
            <a:endParaRPr lang="en-US" baseline="0" dirty="0" smtClean="0"/>
          </a:p>
          <a:p>
            <a:r>
              <a:rPr lang="en-US" sz="1200" b="0" i="0" kern="1200" dirty="0" smtClean="0">
                <a:solidFill>
                  <a:schemeClr val="tx1"/>
                </a:solidFill>
                <a:effectLst/>
                <a:latin typeface="+mn-lt"/>
                <a:ea typeface="+mn-ea"/>
                <a:cs typeface="+mn-cs"/>
              </a:rPr>
              <a:t>Actually, Computational photography is an emerging field that aims to overcome the limitations of conventional digital imaging and display devices by using computational techniques and novel coded optical devices and sensors to perform more efficient and accurate measurement as well as produce more compelling and meaningful visualizations of the world around us. </a:t>
            </a:r>
          </a:p>
          <a:p>
            <a:r>
              <a:rPr lang="en-US" sz="1200" b="0" i="0" kern="1200" dirty="0" smtClean="0">
                <a:solidFill>
                  <a:schemeClr val="tx1"/>
                </a:solidFill>
                <a:effectLst/>
                <a:latin typeface="+mn-lt"/>
                <a:ea typeface="+mn-ea"/>
                <a:cs typeface="+mn-cs"/>
              </a:rPr>
              <a:t>It is a convergence of many areas, such as computer vision, computer graphics, image processing, photography, and so on.</a:t>
            </a:r>
          </a:p>
        </p:txBody>
      </p:sp>
      <p:sp>
        <p:nvSpPr>
          <p:cNvPr id="4" name="Slide Number Placeholder 3"/>
          <p:cNvSpPr>
            <a:spLocks noGrp="1"/>
          </p:cNvSpPr>
          <p:nvPr>
            <p:ph type="sldNum" sz="quarter" idx="10"/>
          </p:nvPr>
        </p:nvSpPr>
        <p:spPr/>
        <p:txBody>
          <a:bodyPr/>
          <a:lstStyle/>
          <a:p>
            <a:fld id="{A194B42D-9697-470A-82C3-A198F4A645FB}" type="slidenum">
              <a:rPr lang="en-US" smtClean="0"/>
              <a:t>1</a:t>
            </a:fld>
            <a:endParaRPr lang="en-US"/>
          </a:p>
        </p:txBody>
      </p:sp>
    </p:spTree>
    <p:extLst>
      <p:ext uri="{BB962C8B-B14F-4D97-AF65-F5344CB8AC3E}">
        <p14:creationId xmlns:p14="http://schemas.microsoft.com/office/powerpoint/2010/main" val="3050729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there is another way to use multiple images to calculate the response function, which is widely used in HDR image processing. </a:t>
            </a:r>
          </a:p>
          <a:p>
            <a:r>
              <a:rPr lang="en-US" baseline="0" dirty="0" smtClean="0"/>
              <a:t>It is like you have more than one images, you can use these information to reconstruct the response function.</a:t>
            </a:r>
          </a:p>
          <a:p>
            <a:endParaRPr lang="en-US" baseline="0" dirty="0" smtClean="0"/>
          </a:p>
          <a:p>
            <a:r>
              <a:rPr lang="en-US" baseline="0" dirty="0" smtClean="0"/>
              <a:t>I think I’ll cove the detail algorithms later. </a:t>
            </a: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10</a:t>
            </a:fld>
            <a:endParaRPr lang="en-US"/>
          </a:p>
        </p:txBody>
      </p:sp>
    </p:spTree>
    <p:extLst>
      <p:ext uri="{BB962C8B-B14F-4D97-AF65-F5344CB8AC3E}">
        <p14:creationId xmlns:p14="http://schemas.microsoft.com/office/powerpoint/2010/main" val="423758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another important thing, I’m going to tell you, is noise level estimation, </a:t>
            </a:r>
          </a:p>
          <a:p>
            <a:endParaRPr lang="en-US" baseline="0" dirty="0" smtClean="0"/>
          </a:p>
          <a:p>
            <a:r>
              <a:rPr lang="en-US" baseline="0" dirty="0" smtClean="0"/>
              <a:t>When you shoot a picture, especially there is no enough light, you camera will generate </a:t>
            </a:r>
            <a:r>
              <a:rPr lang="en-US" baseline="0" dirty="0" smtClean="0"/>
              <a:t>noises everywhere.</a:t>
            </a:r>
          </a:p>
          <a:p>
            <a:r>
              <a:rPr lang="en-US" baseline="0" dirty="0" smtClean="0"/>
              <a:t>The question is how to </a:t>
            </a:r>
            <a:r>
              <a:rPr lang="en-US" baseline="0" dirty="0" err="1" smtClean="0"/>
              <a:t>xiaochudetect</a:t>
            </a:r>
            <a:r>
              <a:rPr lang="en-US" baseline="0" dirty="0" smtClean="0"/>
              <a:t> these noise and Eliminate the noise here.</a:t>
            </a:r>
            <a:endParaRPr lang="en-US" baseline="0" dirty="0" smtClean="0"/>
          </a:p>
        </p:txBody>
      </p:sp>
      <p:sp>
        <p:nvSpPr>
          <p:cNvPr id="4" name="Slide Number Placeholder 3"/>
          <p:cNvSpPr>
            <a:spLocks noGrp="1"/>
          </p:cNvSpPr>
          <p:nvPr>
            <p:ph type="sldNum" sz="quarter" idx="10"/>
          </p:nvPr>
        </p:nvSpPr>
        <p:spPr/>
        <p:txBody>
          <a:bodyPr/>
          <a:lstStyle/>
          <a:p>
            <a:fld id="{A194B42D-9697-470A-82C3-A198F4A645FB}" type="slidenum">
              <a:rPr lang="en-US" smtClean="0"/>
              <a:t>11</a:t>
            </a:fld>
            <a:endParaRPr lang="en-US"/>
          </a:p>
        </p:txBody>
      </p:sp>
    </p:spTree>
    <p:extLst>
      <p:ext uri="{BB962C8B-B14F-4D97-AF65-F5344CB8AC3E}">
        <p14:creationId xmlns:p14="http://schemas.microsoft.com/office/powerpoint/2010/main" val="81636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12</a:t>
            </a:fld>
            <a:endParaRPr lang="en-US"/>
          </a:p>
        </p:txBody>
      </p:sp>
    </p:spTree>
    <p:extLst>
      <p:ext uri="{BB962C8B-B14F-4D97-AF65-F5344CB8AC3E}">
        <p14:creationId xmlns:p14="http://schemas.microsoft.com/office/powerpoint/2010/main" val="4274384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his paper,</a:t>
            </a:r>
            <a:r>
              <a:rPr lang="en-US" baseline="0" dirty="0" smtClean="0"/>
              <a:t> He defines the noise level function(NLF) as the variation of the standard deviation of noise with respect to image intensity.</a:t>
            </a:r>
          </a:p>
          <a:p>
            <a:endParaRPr lang="en-US" baseline="0" dirty="0" smtClean="0"/>
          </a:p>
          <a:p>
            <a:r>
              <a:rPr lang="en-US" baseline="0" dirty="0" smtClean="0"/>
              <a:t>Basically, or Essentially, this is a function of how standard deviation changes with respect to the mean value.</a:t>
            </a:r>
          </a:p>
          <a:p>
            <a:r>
              <a:rPr lang="en-US" baseline="0" dirty="0" smtClean="0"/>
              <a:t>And Our goal is to infer this function.</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14</a:t>
            </a:fld>
            <a:endParaRPr lang="en-US"/>
          </a:p>
        </p:txBody>
      </p:sp>
    </p:spTree>
    <p:extLst>
      <p:ext uri="{BB962C8B-B14F-4D97-AF65-F5344CB8AC3E}">
        <p14:creationId xmlns:p14="http://schemas.microsoft.com/office/powerpoint/2010/main" val="455382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0FA358-87D1-4828-B818-71E073AC3C20}" type="slidenum">
              <a:rPr lang="en-US" altLang="en-US"/>
              <a:pPr/>
              <a:t>16</a:t>
            </a:fld>
            <a:endParaRPr lang="en-US" altLang="en-US"/>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p:txBody>
          <a:bodyPr/>
          <a:lstStyle/>
          <a:p>
            <a:r>
              <a:rPr lang="en-US" altLang="en-US" dirty="0" smtClean="0"/>
              <a:t>The</a:t>
            </a:r>
            <a:r>
              <a:rPr lang="en-US" altLang="en-US" baseline="0" dirty="0" smtClean="0"/>
              <a:t> idea of Liu’s paper in 2008 is like this.</a:t>
            </a:r>
          </a:p>
          <a:p>
            <a:r>
              <a:rPr lang="en-US" altLang="en-US" baseline="0" dirty="0" smtClean="0"/>
              <a:t>He assume that there are regions of constant or slowly varying intensity to photos .</a:t>
            </a:r>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B4D32B-352B-4318-B909-81341662443B}" type="slidenum">
              <a:rPr lang="en-US" altLang="en-US"/>
              <a:pPr/>
              <a:t>17</a:t>
            </a:fld>
            <a:endParaRPr lang="en-US" altLang="en-US"/>
          </a:p>
        </p:txBody>
      </p:sp>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122B74-3135-4B59-8426-AC2885E9FA7A}" type="slidenum">
              <a:rPr lang="en-US" altLang="en-US"/>
              <a:pPr/>
              <a:t>18</a:t>
            </a:fld>
            <a:endParaRPr lang="en-US" altLang="en-US"/>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3248C0-55C1-437E-9D93-4866A2E9E134}" type="slidenum">
              <a:rPr lang="en-US" altLang="en-US"/>
              <a:pPr/>
              <a:t>19</a:t>
            </a:fld>
            <a:endParaRPr lang="en-US" altLang="en-US"/>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a:t>
            </a:r>
            <a:r>
              <a:rPr lang="en-US" baseline="0" dirty="0" smtClean="0"/>
              <a:t> 2:</a:t>
            </a:r>
            <a:r>
              <a:rPr lang="en-US" altLang="en-US" dirty="0" smtClean="0"/>
              <a:t>The Prior of NLFs</a:t>
            </a:r>
          </a:p>
          <a:p>
            <a:r>
              <a:rPr lang="en-US" baseline="0" dirty="0" smtClean="0"/>
              <a:t>      before we infer the NLF, we can get a prior of NLF.</a:t>
            </a:r>
          </a:p>
          <a:p>
            <a:r>
              <a:rPr lang="en-US" baseline="0" dirty="0" smtClean="0"/>
              <a:t>      Actually, because we know that CCD camera noise model is like this,</a:t>
            </a:r>
          </a:p>
          <a:p>
            <a:r>
              <a:rPr lang="en-US" baseline="0" dirty="0" smtClean="0"/>
              <a:t>      </a:t>
            </a:r>
            <a:r>
              <a:rPr lang="en-US" baseline="0" dirty="0" err="1" smtClean="0"/>
              <a:t>dairu</a:t>
            </a:r>
            <a:r>
              <a:rPr lang="en-US" baseline="0" dirty="0" smtClean="0"/>
              <a:t> our NLF , we can get the new noise level function:</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21</a:t>
            </a:fld>
            <a:endParaRPr lang="en-US"/>
          </a:p>
        </p:txBody>
      </p:sp>
    </p:spTree>
    <p:extLst>
      <p:ext uri="{BB962C8B-B14F-4D97-AF65-F5344CB8AC3E}">
        <p14:creationId xmlns:p14="http://schemas.microsoft.com/office/powerpoint/2010/main" val="4117932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goal</a:t>
            </a:r>
            <a:r>
              <a:rPr lang="en-US" baseline="0" dirty="0" smtClean="0"/>
              <a:t> is try to infer the actually coefficients on the eigenvectors:</a:t>
            </a:r>
          </a:p>
          <a:p>
            <a:r>
              <a:rPr lang="en-US" baseline="0" dirty="0" smtClean="0"/>
              <a:t>Beta1 2 3 …</a:t>
            </a: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22</a:t>
            </a:fld>
            <a:endParaRPr lang="en-US"/>
          </a:p>
        </p:txBody>
      </p:sp>
    </p:spTree>
    <p:extLst>
      <p:ext uri="{BB962C8B-B14F-4D97-AF65-F5344CB8AC3E}">
        <p14:creationId xmlns:p14="http://schemas.microsoft.com/office/powerpoint/2010/main" val="1114418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today’s Lecture, I will cover topics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Photometric calibration, High dynamic range imaging, Super-resolution and blur removal, image matting and compositing, Texture</a:t>
            </a:r>
            <a:r>
              <a:rPr lang="en-US" sz="1200" b="0" i="0" kern="1200" baseline="0" dirty="0" smtClean="0">
                <a:solidFill>
                  <a:schemeClr val="tx1"/>
                </a:solidFill>
                <a:effectLst/>
                <a:latin typeface="+mn-lt"/>
                <a:ea typeface="+mn-ea"/>
                <a:cs typeface="+mn-cs"/>
              </a:rPr>
              <a:t> analysis and synthesis.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2</a:t>
            </a:fld>
            <a:endParaRPr lang="en-US"/>
          </a:p>
        </p:txBody>
      </p:sp>
    </p:spTree>
    <p:extLst>
      <p:ext uri="{BB962C8B-B14F-4D97-AF65-F5344CB8AC3E}">
        <p14:creationId xmlns:p14="http://schemas.microsoft.com/office/powerpoint/2010/main" val="4093554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BA97E8-AA64-474D-8659-9CA03C66C1D9}" type="slidenum">
              <a:rPr lang="en-US" altLang="en-US"/>
              <a:pPr/>
              <a:t>23</a:t>
            </a:fld>
            <a:endParaRPr lang="en-US" alt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A84365-C837-42D7-9B86-C71B1751AB4B}" type="slidenum">
              <a:rPr lang="en-US" altLang="en-US"/>
              <a:pPr/>
              <a:t>24</a:t>
            </a:fld>
            <a:endParaRPr lang="en-US" alt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3: Likelihood Model</a:t>
            </a:r>
          </a:p>
          <a:p>
            <a:endParaRPr lang="en-US"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25</a:t>
            </a:fld>
            <a:endParaRPr lang="en-US"/>
          </a:p>
        </p:txBody>
      </p:sp>
    </p:spTree>
    <p:extLst>
      <p:ext uri="{BB962C8B-B14F-4D97-AF65-F5344CB8AC3E}">
        <p14:creationId xmlns:p14="http://schemas.microsoft.com/office/powerpoint/2010/main" val="3265541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next part I’m going to show you is the High dynamic range imaging.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27</a:t>
            </a:fld>
            <a:endParaRPr lang="en-US"/>
          </a:p>
        </p:txBody>
      </p:sp>
    </p:spTree>
    <p:extLst>
      <p:ext uri="{BB962C8B-B14F-4D97-AF65-F5344CB8AC3E}">
        <p14:creationId xmlns:p14="http://schemas.microsoft.com/office/powerpoint/2010/main" val="4093554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in my later lecture for high dynamic range imaging, I will show you how to use a algorithm to calculate the function.</a:t>
            </a:r>
            <a:endParaRPr lang="en-US" dirty="0" smtClean="0"/>
          </a:p>
          <a:p>
            <a:r>
              <a:rPr lang="en-US" dirty="0" smtClean="0"/>
              <a:t>The</a:t>
            </a:r>
            <a:r>
              <a:rPr lang="en-US" baseline="0" dirty="0" smtClean="0"/>
              <a:t> second topic which I want to show you is so called high-dynamic range image processing.</a:t>
            </a:r>
          </a:p>
          <a:p>
            <a:r>
              <a:rPr lang="en-US" baseline="0" dirty="0" smtClean="0"/>
              <a:t>What is high dynamic range actually? </a:t>
            </a:r>
            <a:r>
              <a:rPr lang="en-US" baseline="0" dirty="0" smtClean="0"/>
              <a:t>In </a:t>
            </a:r>
            <a:r>
              <a:rPr lang="en-US" baseline="0" dirty="0" smtClean="0"/>
              <a:t>the </a:t>
            </a:r>
            <a:r>
              <a:rPr lang="en-US" baseline="0" dirty="0" smtClean="0"/>
              <a:t>pic</a:t>
            </a:r>
            <a:r>
              <a:rPr lang="en-US" baseline="0" dirty="0" smtClean="0"/>
              <a:t>, we can see that </a:t>
            </a:r>
            <a:r>
              <a:rPr lang="en-US" baseline="0" dirty="0" smtClean="0"/>
              <a:t>some parts are overexposed while some parts are underexposed. We can </a:t>
            </a:r>
            <a:r>
              <a:rPr lang="en-US" baseline="0" dirty="0" err="1" smtClean="0"/>
              <a:t>can</a:t>
            </a:r>
            <a:r>
              <a:rPr lang="en-US" baseline="0" dirty="0" smtClean="0"/>
              <a:t> not see all the details for the whole picture.</a:t>
            </a:r>
          </a:p>
          <a:p>
            <a:r>
              <a:rPr lang="en-US" baseline="0" dirty="0" smtClean="0"/>
              <a:t>the </a:t>
            </a:r>
            <a:r>
              <a:rPr lang="en-US" baseline="0" dirty="0" smtClean="0"/>
              <a:t>areas outside the window are overexposed and inside the room are too dark, or we can say that is underexposed.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28</a:t>
            </a:fld>
            <a:endParaRPr lang="en-US"/>
          </a:p>
        </p:txBody>
      </p:sp>
    </p:spTree>
    <p:extLst>
      <p:ext uri="{BB962C8B-B14F-4D97-AF65-F5344CB8AC3E}">
        <p14:creationId xmlns:p14="http://schemas.microsoft.com/office/powerpoint/2010/main" val="1898852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Unfortunally</a:t>
            </a:r>
            <a:r>
              <a:rPr lang="en-US" altLang="zh-CN" dirty="0" smtClean="0"/>
              <a:t>, the problems</a:t>
            </a:r>
            <a:r>
              <a:rPr lang="en-US" altLang="zh-CN" baseline="0" dirty="0" smtClean="0"/>
              <a:t> are very common. </a:t>
            </a:r>
            <a:r>
              <a:rPr lang="en-US" altLang="zh-CN" dirty="0" smtClean="0"/>
              <a:t>The </a:t>
            </a:r>
            <a:r>
              <a:rPr lang="en-US" altLang="zh-CN" dirty="0" smtClean="0"/>
              <a:t>dynamic range ratio</a:t>
            </a:r>
            <a:r>
              <a:rPr lang="en-US" altLang="zh-CN" baseline="0" dirty="0" smtClean="0"/>
              <a:t> </a:t>
            </a:r>
            <a:r>
              <a:rPr lang="en-US" altLang="zh-CN" baseline="0" dirty="0" smtClean="0"/>
              <a:t>for the real word could </a:t>
            </a:r>
            <a:r>
              <a:rPr lang="en-US" altLang="zh-CN" baseline="0" dirty="0" smtClean="0"/>
              <a:t>be as high as like 200 million.</a:t>
            </a:r>
          </a:p>
          <a:p>
            <a:endParaRPr lang="zh-CN" altLang="en-US" dirty="0"/>
          </a:p>
        </p:txBody>
      </p:sp>
      <p:sp>
        <p:nvSpPr>
          <p:cNvPr id="4" name="灯片编号占位符 3"/>
          <p:cNvSpPr>
            <a:spLocks noGrp="1"/>
          </p:cNvSpPr>
          <p:nvPr>
            <p:ph type="sldNum" sz="quarter" idx="10"/>
          </p:nvPr>
        </p:nvSpPr>
        <p:spPr/>
        <p:txBody>
          <a:bodyPr/>
          <a:lstStyle/>
          <a:p>
            <a:fld id="{A194B42D-9697-470A-82C3-A198F4A645FB}" type="slidenum">
              <a:rPr lang="en-US" smtClean="0"/>
              <a:t>29</a:t>
            </a:fld>
            <a:endParaRPr lang="en-US"/>
          </a:p>
        </p:txBody>
      </p:sp>
    </p:spTree>
    <p:extLst>
      <p:ext uri="{BB962C8B-B14F-4D97-AF65-F5344CB8AC3E}">
        <p14:creationId xmlns:p14="http://schemas.microsoft.com/office/powerpoint/2010/main" val="639805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is like, </a:t>
            </a:r>
          </a:p>
          <a:p>
            <a:r>
              <a:rPr lang="en-US" dirty="0" smtClean="0"/>
              <a:t>If</a:t>
            </a:r>
            <a:r>
              <a:rPr lang="en-US" baseline="0" dirty="0" smtClean="0"/>
              <a:t> you shoot a very bright thing, like the sun in the sky, you have to use a very short exposure time. But if you want to shoot the star or moon at light, you have to use long exposure.</a:t>
            </a:r>
          </a:p>
          <a:p>
            <a:r>
              <a:rPr lang="en-US" baseline="0" dirty="0" smtClean="0"/>
              <a:t>But the realistic scenario has more that 5 million values of brightness, and our camera can only provide 256 values..</a:t>
            </a:r>
          </a:p>
          <a:p>
            <a:r>
              <a:rPr lang="en-US" baseline="0" dirty="0" smtClean="0"/>
              <a:t>Basically, we should </a:t>
            </a:r>
            <a:r>
              <a:rPr lang="en-US" baseline="0" dirty="0" smtClean="0"/>
              <a:t>have </a:t>
            </a:r>
            <a:r>
              <a:rPr lang="en-US" baseline="0" dirty="0" smtClean="0"/>
              <a:t>a special non-linear mapping function to regenerate a better view picture.</a:t>
            </a:r>
          </a:p>
          <a:p>
            <a:endParaRPr lang="en-US" baseline="0" dirty="0" smtClean="0"/>
          </a:p>
        </p:txBody>
      </p:sp>
      <p:sp>
        <p:nvSpPr>
          <p:cNvPr id="4" name="Slide Number Placeholder 3"/>
          <p:cNvSpPr>
            <a:spLocks noGrp="1"/>
          </p:cNvSpPr>
          <p:nvPr>
            <p:ph type="sldNum" sz="quarter" idx="10"/>
          </p:nvPr>
        </p:nvSpPr>
        <p:spPr/>
        <p:txBody>
          <a:bodyPr/>
          <a:lstStyle/>
          <a:p>
            <a:fld id="{A194B42D-9697-470A-82C3-A198F4A645FB}" type="slidenum">
              <a:rPr lang="en-US" smtClean="0"/>
              <a:t>30</a:t>
            </a:fld>
            <a:endParaRPr lang="en-US"/>
          </a:p>
        </p:txBody>
      </p:sp>
    </p:spTree>
    <p:extLst>
      <p:ext uri="{BB962C8B-B14F-4D97-AF65-F5344CB8AC3E}">
        <p14:creationId xmlns:p14="http://schemas.microsoft.com/office/powerpoint/2010/main" val="1162253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 we</a:t>
            </a:r>
            <a:r>
              <a:rPr lang="en-US" baseline="0" dirty="0" smtClean="0"/>
              <a:t> can take a set of bracketed exposures images by using camera’s automatic exposure bracketing mode.</a:t>
            </a:r>
          </a:p>
          <a:p>
            <a:r>
              <a:rPr lang="en-US" baseline="0" dirty="0" smtClean="0"/>
              <a:t>Obviously, These three </a:t>
            </a:r>
            <a:r>
              <a:rPr lang="en-US" baseline="0" dirty="0" err="1" smtClean="0"/>
              <a:t>pics</a:t>
            </a:r>
            <a:r>
              <a:rPr lang="en-US" baseline="0" dirty="0" smtClean="0"/>
              <a:t> are using over-exposure, normal exposure, under-exposure.</a:t>
            </a:r>
          </a:p>
          <a:p>
            <a:r>
              <a:rPr lang="en-US" baseline="0" dirty="0" smtClean="0"/>
              <a:t>If we combine them together using some techniques, we can get a relatively better one.</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31</a:t>
            </a:fld>
            <a:endParaRPr lang="en-US"/>
          </a:p>
        </p:txBody>
      </p:sp>
    </p:spTree>
    <p:extLst>
      <p:ext uri="{BB962C8B-B14F-4D97-AF65-F5344CB8AC3E}">
        <p14:creationId xmlns:p14="http://schemas.microsoft.com/office/powerpoint/2010/main" val="3335788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a:t>
            </a:r>
            <a:r>
              <a:rPr lang="en-US" baseline="0" dirty="0" smtClean="0"/>
              <a:t> we have 2 steps to generate a better composition picture.</a:t>
            </a:r>
          </a:p>
          <a:p>
            <a:r>
              <a:rPr lang="en-US" dirty="0" smtClean="0"/>
              <a:t>To turn a photograph into an HDR image, we first extract the radiance information from the photographs and then tone-map it into a single low dynamic range image.</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32</a:t>
            </a:fld>
            <a:endParaRPr lang="en-US"/>
          </a:p>
        </p:txBody>
      </p:sp>
    </p:spTree>
    <p:extLst>
      <p:ext uri="{BB962C8B-B14F-4D97-AF65-F5344CB8AC3E}">
        <p14:creationId xmlns:p14="http://schemas.microsoft.com/office/powerpoint/2010/main" val="3208364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a:t>
            </a:r>
            <a:r>
              <a:rPr lang="en-US" baseline="0" dirty="0" smtClean="0"/>
              <a:t> we have 2 steps to generate a better composition picture.</a:t>
            </a:r>
          </a:p>
          <a:p>
            <a:r>
              <a:rPr lang="en-US" dirty="0" smtClean="0"/>
              <a:t>To turn a photograph into an HDR image, we first extract the radiance information from the photographs and then tone-map it into a single low dynamic range image.</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33</a:t>
            </a:fld>
            <a:endParaRPr lang="en-US"/>
          </a:p>
        </p:txBody>
      </p:sp>
    </p:spTree>
    <p:extLst>
      <p:ext uri="{BB962C8B-B14F-4D97-AF65-F5344CB8AC3E}">
        <p14:creationId xmlns:p14="http://schemas.microsoft.com/office/powerpoint/2010/main" val="3208364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first start</a:t>
            </a:r>
            <a:r>
              <a:rPr lang="en-US" sz="1200" b="0" i="0" kern="1200" baseline="0" dirty="0" smtClean="0">
                <a:solidFill>
                  <a:schemeClr val="tx1"/>
                </a:solidFill>
                <a:effectLst/>
                <a:latin typeface="+mn-lt"/>
                <a:ea typeface="+mn-ea"/>
                <a:cs typeface="+mn-cs"/>
              </a:rPr>
              <a:t> with photometric calibration.</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3</a:t>
            </a:fld>
            <a:endParaRPr lang="en-US"/>
          </a:p>
        </p:txBody>
      </p:sp>
    </p:spTree>
    <p:extLst>
      <p:ext uri="{BB962C8B-B14F-4D97-AF65-F5344CB8AC3E}">
        <p14:creationId xmlns:p14="http://schemas.microsoft.com/office/powerpoint/2010/main" val="4093554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the first step, to estimate the radiance map, I’m going to show you the algorithms proposed by Debevec@1997. It is very simple but affective method.</a:t>
            </a:r>
          </a:p>
        </p:txBody>
      </p:sp>
      <p:sp>
        <p:nvSpPr>
          <p:cNvPr id="4" name="Slide Number Placeholder 3"/>
          <p:cNvSpPr>
            <a:spLocks noGrp="1"/>
          </p:cNvSpPr>
          <p:nvPr>
            <p:ph type="sldNum" sz="quarter" idx="10"/>
          </p:nvPr>
        </p:nvSpPr>
        <p:spPr/>
        <p:txBody>
          <a:bodyPr/>
          <a:lstStyle/>
          <a:p>
            <a:fld id="{A194B42D-9697-470A-82C3-A198F4A645FB}" type="slidenum">
              <a:rPr lang="en-US" smtClean="0"/>
              <a:t>34</a:t>
            </a:fld>
            <a:endParaRPr lang="en-US"/>
          </a:p>
        </p:txBody>
      </p:sp>
    </p:spTree>
    <p:extLst>
      <p:ext uri="{BB962C8B-B14F-4D97-AF65-F5344CB8AC3E}">
        <p14:creationId xmlns:p14="http://schemas.microsoft.com/office/powerpoint/2010/main" val="1326562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get started with the math,</a:t>
            </a:r>
            <a:r>
              <a:rPr lang="en-US" baseline="0" dirty="0" smtClean="0"/>
              <a:t> I should show you what’s going on here when we use camera to take pictures with different exposure.</a:t>
            </a:r>
          </a:p>
          <a:p>
            <a:r>
              <a:rPr lang="en-US" baseline="0" dirty="0" smtClean="0"/>
              <a:t>We can see that for a static scenario, if we take different exposure pictures, we can get 3 different values at the same position.</a:t>
            </a:r>
          </a:p>
          <a:p>
            <a:r>
              <a:rPr lang="en-US" baseline="0" dirty="0" smtClean="0"/>
              <a:t>The mapping function between the exposure and image value are function f.</a:t>
            </a:r>
          </a:p>
          <a:p>
            <a:endParaRPr lang="en-US" baseline="0" dirty="0" smtClean="0"/>
          </a:p>
          <a:p>
            <a:r>
              <a:rPr lang="en-US" baseline="0" dirty="0" smtClean="0"/>
              <a:t>We want to recover the function f and the irradiances </a:t>
            </a:r>
            <a:r>
              <a:rPr lang="en-US" baseline="0" dirty="0" err="1" smtClean="0"/>
              <a:t>Ei</a:t>
            </a:r>
            <a:r>
              <a:rPr lang="en-US" baseline="0" dirty="0" smtClean="0"/>
              <a:t> that best satisfy the set of equations arising from this equation.</a:t>
            </a:r>
          </a:p>
          <a:p>
            <a:endParaRPr lang="en-US" baseline="0" dirty="0" smtClean="0"/>
          </a:p>
          <a:p>
            <a:r>
              <a:rPr lang="en-US" baseline="0" dirty="0" smtClean="0"/>
              <a:t>Here we suppose that we know the exposure time t for each picture, </a:t>
            </a: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35</a:t>
            </a:fld>
            <a:endParaRPr lang="en-US"/>
          </a:p>
        </p:txBody>
      </p:sp>
    </p:spTree>
    <p:extLst>
      <p:ext uri="{BB962C8B-B14F-4D97-AF65-F5344CB8AC3E}">
        <p14:creationId xmlns:p14="http://schemas.microsoft.com/office/powerpoint/2010/main" val="432617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36</a:t>
            </a:fld>
            <a:endParaRPr lang="en-US"/>
          </a:p>
        </p:txBody>
      </p:sp>
    </p:spTree>
    <p:extLst>
      <p:ext uri="{BB962C8B-B14F-4D97-AF65-F5344CB8AC3E}">
        <p14:creationId xmlns:p14="http://schemas.microsoft.com/office/powerpoint/2010/main" val="3316311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apparently,</a:t>
            </a:r>
            <a:r>
              <a:rPr lang="en-US" baseline="0" dirty="0" smtClean="0"/>
              <a:t> we can come up with this following quadratic objective function:</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37</a:t>
            </a:fld>
            <a:endParaRPr lang="en-US"/>
          </a:p>
        </p:txBody>
      </p:sp>
    </p:spTree>
    <p:extLst>
      <p:ext uri="{BB962C8B-B14F-4D97-AF65-F5344CB8AC3E}">
        <p14:creationId xmlns:p14="http://schemas.microsoft.com/office/powerpoint/2010/main" val="1566337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we should have a scalar function here. Because you can see that if we put </a:t>
            </a:r>
            <a:r>
              <a:rPr lang="en-US" baseline="0" dirty="0" err="1" smtClean="0"/>
              <a:t>lnEi</a:t>
            </a:r>
            <a:r>
              <a:rPr lang="en-US" baseline="0" dirty="0" smtClean="0"/>
              <a:t> as </a:t>
            </a:r>
            <a:r>
              <a:rPr lang="en-US" baseline="0" dirty="0" err="1" smtClean="0"/>
              <a:t>lnEi+constant</a:t>
            </a:r>
            <a:r>
              <a:rPr lang="en-US" baseline="0" dirty="0" smtClean="0"/>
              <a:t>, and function g plus a constant, the objective function would remain unchanged. So we should introduce the additional constraint function.</a:t>
            </a:r>
          </a:p>
          <a:p>
            <a:endParaRPr lang="en-US" baseline="0" dirty="0" smtClean="0"/>
          </a:p>
          <a:p>
            <a:r>
              <a:rPr lang="en-US" baseline="0" dirty="0" err="1" smtClean="0"/>
              <a:t>Sencondly</a:t>
            </a:r>
            <a:r>
              <a:rPr lang="en-US" baseline="0" dirty="0" smtClean="0"/>
              <a:t>,  because we know the basic shape of the response function: the g(z) will typically have a steep slope near 0 and 255 so we introduce a weighting function here. </a:t>
            </a:r>
          </a:p>
          <a:p>
            <a:r>
              <a:rPr lang="en-US" baseline="0" dirty="0" smtClean="0"/>
              <a:t>This </a:t>
            </a:r>
            <a:r>
              <a:rPr lang="en-US" baseline="0" dirty="0" err="1" smtClean="0"/>
              <a:t>weigting</a:t>
            </a:r>
            <a:r>
              <a:rPr lang="en-US" baseline="0" dirty="0" smtClean="0"/>
              <a:t> </a:t>
            </a:r>
            <a:r>
              <a:rPr lang="en-US" baseline="0" dirty="0" err="1" smtClean="0"/>
              <a:t>func</a:t>
            </a:r>
            <a:r>
              <a:rPr lang="en-US" baseline="0" dirty="0" smtClean="0"/>
              <a:t> means that near edge of domain the curve could be very slope.</a:t>
            </a: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38</a:t>
            </a:fld>
            <a:endParaRPr lang="en-US"/>
          </a:p>
        </p:txBody>
      </p:sp>
    </p:spTree>
    <p:extLst>
      <p:ext uri="{BB962C8B-B14F-4D97-AF65-F5344CB8AC3E}">
        <p14:creationId xmlns:p14="http://schemas.microsoft.com/office/powerpoint/2010/main" val="2185793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Mathematically, we have to solve for N</a:t>
            </a:r>
            <a:r>
              <a:rPr lang="en-US" baseline="0" dirty="0" smtClean="0"/>
              <a:t> </a:t>
            </a:r>
            <a:r>
              <a:rPr lang="en-US" baseline="0" dirty="0" err="1" smtClean="0"/>
              <a:t>valudes</a:t>
            </a:r>
            <a:r>
              <a:rPr lang="en-US" baseline="0" dirty="0" smtClean="0"/>
              <a:t> of </a:t>
            </a:r>
            <a:r>
              <a:rPr lang="en-US" baseline="0" dirty="0" err="1" smtClean="0"/>
              <a:t>Ei</a:t>
            </a:r>
            <a:r>
              <a:rPr lang="en-US" baseline="0" dirty="0" smtClean="0"/>
              <a:t> in P photographs, and 256 value of pixels. To ensure a sufficient </a:t>
            </a:r>
            <a:r>
              <a:rPr lang="en-US" baseline="0" dirty="0" err="1" smtClean="0"/>
              <a:t>overdetermined</a:t>
            </a:r>
            <a:r>
              <a:rPr lang="en-US" baseline="0" dirty="0" smtClean="0"/>
              <a:t> system, we need N*P&gt; 256</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39</a:t>
            </a:fld>
            <a:endParaRPr lang="en-US"/>
          </a:p>
        </p:txBody>
      </p:sp>
    </p:spTree>
    <p:extLst>
      <p:ext uri="{BB962C8B-B14F-4D97-AF65-F5344CB8AC3E}">
        <p14:creationId xmlns:p14="http://schemas.microsoft.com/office/powerpoint/2010/main" val="14976692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 if we use</a:t>
            </a:r>
            <a:r>
              <a:rPr lang="en-US" baseline="0" dirty="0" smtClean="0"/>
              <a:t> matrix representation, it is like this:</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40</a:t>
            </a:fld>
            <a:endParaRPr lang="en-US"/>
          </a:p>
        </p:txBody>
      </p:sp>
    </p:spTree>
    <p:extLst>
      <p:ext uri="{BB962C8B-B14F-4D97-AF65-F5344CB8AC3E}">
        <p14:creationId xmlns:p14="http://schemas.microsoft.com/office/powerpoint/2010/main" val="25284052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F81EFC26-08D8-4179-AC66-EBA0CED1A424}" type="slidenum">
              <a:rPr lang="en-US" altLang="en-US"/>
              <a:pPr/>
              <a:t>43</a:t>
            </a:fld>
            <a:endParaRPr lang="en-US" altLang="en-US"/>
          </a:p>
        </p:txBody>
      </p:sp>
      <p:sp>
        <p:nvSpPr>
          <p:cNvPr id="924674" name="Rectangle 2"/>
          <p:cNvSpPr>
            <a:spLocks noChangeArrowheads="1"/>
          </p:cNvSpPr>
          <p:nvPr/>
        </p:nvSpPr>
        <p:spPr bwMode="auto">
          <a:xfrm>
            <a:off x="3885903" y="0"/>
            <a:ext cx="2989957" cy="449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93" tIns="43247" rIns="86493" bIns="43247" anchor="ctr"/>
          <a:lstStyle/>
          <a:p>
            <a:endParaRPr lang="en-US"/>
          </a:p>
        </p:txBody>
      </p:sp>
      <p:sp>
        <p:nvSpPr>
          <p:cNvPr id="924675" name="Rectangle 3"/>
          <p:cNvSpPr>
            <a:spLocks noChangeArrowheads="1"/>
          </p:cNvSpPr>
          <p:nvPr/>
        </p:nvSpPr>
        <p:spPr bwMode="auto">
          <a:xfrm>
            <a:off x="3885903" y="8707061"/>
            <a:ext cx="2989957" cy="449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nchor="b"/>
          <a:lstStyle>
            <a:lvl1pPr defTabSz="966788">
              <a:defRPr sz="2400">
                <a:solidFill>
                  <a:schemeClr val="tx1"/>
                </a:solidFill>
                <a:latin typeface="Times New Roman" pitchFamily="18" charset="0"/>
              </a:defRPr>
            </a:lvl1pPr>
            <a:lvl2pPr marL="482600" defTabSz="966788">
              <a:defRPr sz="2400">
                <a:solidFill>
                  <a:schemeClr val="tx1"/>
                </a:solidFill>
                <a:latin typeface="Times New Roman" pitchFamily="18" charset="0"/>
              </a:defRPr>
            </a:lvl2pPr>
            <a:lvl3pPr marL="966788" defTabSz="966788">
              <a:defRPr sz="2400">
                <a:solidFill>
                  <a:schemeClr val="tx1"/>
                </a:solidFill>
                <a:latin typeface="Times New Roman" pitchFamily="18" charset="0"/>
              </a:defRPr>
            </a:lvl3pPr>
            <a:lvl4pPr marL="1449388" defTabSz="966788">
              <a:defRPr sz="2400">
                <a:solidFill>
                  <a:schemeClr val="tx1"/>
                </a:solidFill>
                <a:latin typeface="Times New Roman" pitchFamily="18" charset="0"/>
              </a:defRPr>
            </a:lvl4pPr>
            <a:lvl5pPr marL="1933575" defTabSz="966788">
              <a:defRPr sz="2400">
                <a:solidFill>
                  <a:schemeClr val="tx1"/>
                </a:solidFill>
                <a:latin typeface="Times New Roman" pitchFamily="18" charset="0"/>
              </a:defRPr>
            </a:lvl5pPr>
            <a:lvl6pPr marL="2390775" defTabSz="966788" eaLnBrk="0" fontAlgn="base" hangingPunct="0">
              <a:spcBef>
                <a:spcPct val="0"/>
              </a:spcBef>
              <a:spcAft>
                <a:spcPct val="0"/>
              </a:spcAft>
              <a:defRPr sz="2400">
                <a:solidFill>
                  <a:schemeClr val="tx1"/>
                </a:solidFill>
                <a:latin typeface="Times New Roman" pitchFamily="18" charset="0"/>
              </a:defRPr>
            </a:lvl6pPr>
            <a:lvl7pPr marL="2847975" defTabSz="966788" eaLnBrk="0" fontAlgn="base" hangingPunct="0">
              <a:spcBef>
                <a:spcPct val="0"/>
              </a:spcBef>
              <a:spcAft>
                <a:spcPct val="0"/>
              </a:spcAft>
              <a:defRPr sz="2400">
                <a:solidFill>
                  <a:schemeClr val="tx1"/>
                </a:solidFill>
                <a:latin typeface="Times New Roman" pitchFamily="18" charset="0"/>
              </a:defRPr>
            </a:lvl7pPr>
            <a:lvl8pPr marL="3305175" defTabSz="966788" eaLnBrk="0" fontAlgn="base" hangingPunct="0">
              <a:spcBef>
                <a:spcPct val="0"/>
              </a:spcBef>
              <a:spcAft>
                <a:spcPct val="0"/>
              </a:spcAft>
              <a:defRPr sz="2400">
                <a:solidFill>
                  <a:schemeClr val="tx1"/>
                </a:solidFill>
                <a:latin typeface="Times New Roman" pitchFamily="18" charset="0"/>
              </a:defRPr>
            </a:lvl8pPr>
            <a:lvl9pPr marL="3762375" defTabSz="966788"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a:t>14</a:t>
            </a:r>
          </a:p>
        </p:txBody>
      </p:sp>
      <p:sp>
        <p:nvSpPr>
          <p:cNvPr id="924676" name="Rectangle 4"/>
          <p:cNvSpPr>
            <a:spLocks noChangeArrowheads="1"/>
          </p:cNvSpPr>
          <p:nvPr/>
        </p:nvSpPr>
        <p:spPr bwMode="auto">
          <a:xfrm>
            <a:off x="0" y="8707061"/>
            <a:ext cx="2989958" cy="449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93" tIns="43247" rIns="86493" bIns="43247" anchor="ctr"/>
          <a:lstStyle/>
          <a:p>
            <a:endParaRPr lang="en-US"/>
          </a:p>
        </p:txBody>
      </p:sp>
      <p:sp>
        <p:nvSpPr>
          <p:cNvPr id="924677" name="Rectangle 5"/>
          <p:cNvSpPr>
            <a:spLocks noChangeArrowheads="1"/>
          </p:cNvSpPr>
          <p:nvPr/>
        </p:nvSpPr>
        <p:spPr bwMode="auto">
          <a:xfrm>
            <a:off x="0" y="0"/>
            <a:ext cx="2989958" cy="449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93" tIns="43247" rIns="86493" bIns="43247" anchor="ctr"/>
          <a:lstStyle/>
          <a:p>
            <a:endParaRPr lang="en-US"/>
          </a:p>
        </p:txBody>
      </p:sp>
      <p:sp>
        <p:nvSpPr>
          <p:cNvPr id="924678" name="Rectangle 6"/>
          <p:cNvSpPr>
            <a:spLocks noGrp="1" noRot="1" noChangeAspect="1" noChangeArrowheads="1" noTextEdit="1"/>
          </p:cNvSpPr>
          <p:nvPr>
            <p:ph type="sldImg"/>
          </p:nvPr>
        </p:nvSpPr>
        <p:spPr>
          <a:xfrm>
            <a:off x="1144588" y="685800"/>
            <a:ext cx="4570412" cy="3429000"/>
          </a:xfrm>
          <a:ln w="12700" cap="flat"/>
        </p:spPr>
      </p:sp>
      <p:sp>
        <p:nvSpPr>
          <p:cNvPr id="924679" name="Rectangle 7"/>
          <p:cNvSpPr>
            <a:spLocks noGrp="1" noChangeArrowheads="1"/>
          </p:cNvSpPr>
          <p:nvPr>
            <p:ph type="body" idx="1"/>
          </p:nvPr>
        </p:nvSpPr>
        <p:spPr>
          <a:xfrm>
            <a:off x="897435" y="4352775"/>
            <a:ext cx="5080992" cy="4129011"/>
          </a:xfrm>
          <a:ln/>
          <a:extLst>
            <a:ext uri="{91240B29-F687-4F45-9708-019B960494DF}">
              <a14:hiddenLine xmlns:a14="http://schemas.microsoft.com/office/drawing/2010/main" w="12700">
                <a:solidFill>
                  <a:schemeClr val="tx1"/>
                </a:solidFill>
                <a:miter lim="800000"/>
                <a:headEnd/>
                <a:tailEnd/>
              </a14:hiddenLine>
            </a:ext>
          </a:extLst>
        </p:spPr>
        <p:txBody>
          <a:bodyPr lIns="90480" tIns="44446" rIns="90480" bIns="44446"/>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7394A90F-BF1D-4CD1-98D1-7E33BE2F5982}" type="slidenum">
              <a:rPr lang="en-US" altLang="en-US"/>
              <a:pPr/>
              <a:t>44</a:t>
            </a:fld>
            <a:endParaRPr lang="en-US" altLang="en-US"/>
          </a:p>
        </p:txBody>
      </p:sp>
      <p:sp>
        <p:nvSpPr>
          <p:cNvPr id="926722" name="Rectangle 2"/>
          <p:cNvSpPr>
            <a:spLocks noChangeArrowheads="1"/>
          </p:cNvSpPr>
          <p:nvPr/>
        </p:nvSpPr>
        <p:spPr bwMode="auto">
          <a:xfrm>
            <a:off x="3885903" y="0"/>
            <a:ext cx="2989957" cy="449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93" tIns="43247" rIns="86493" bIns="43247" anchor="ctr"/>
          <a:lstStyle/>
          <a:p>
            <a:endParaRPr lang="en-US"/>
          </a:p>
        </p:txBody>
      </p:sp>
      <p:sp>
        <p:nvSpPr>
          <p:cNvPr id="926723" name="Rectangle 3"/>
          <p:cNvSpPr>
            <a:spLocks noChangeArrowheads="1"/>
          </p:cNvSpPr>
          <p:nvPr/>
        </p:nvSpPr>
        <p:spPr bwMode="auto">
          <a:xfrm>
            <a:off x="3885903" y="8707061"/>
            <a:ext cx="2989957" cy="449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nchor="b"/>
          <a:lstStyle>
            <a:lvl1pPr defTabSz="966788">
              <a:defRPr sz="2400">
                <a:solidFill>
                  <a:schemeClr val="tx1"/>
                </a:solidFill>
                <a:latin typeface="Times New Roman" pitchFamily="18" charset="0"/>
              </a:defRPr>
            </a:lvl1pPr>
            <a:lvl2pPr marL="482600" defTabSz="966788">
              <a:defRPr sz="2400">
                <a:solidFill>
                  <a:schemeClr val="tx1"/>
                </a:solidFill>
                <a:latin typeface="Times New Roman" pitchFamily="18" charset="0"/>
              </a:defRPr>
            </a:lvl2pPr>
            <a:lvl3pPr marL="966788" defTabSz="966788">
              <a:defRPr sz="2400">
                <a:solidFill>
                  <a:schemeClr val="tx1"/>
                </a:solidFill>
                <a:latin typeface="Times New Roman" pitchFamily="18" charset="0"/>
              </a:defRPr>
            </a:lvl3pPr>
            <a:lvl4pPr marL="1449388" defTabSz="966788">
              <a:defRPr sz="2400">
                <a:solidFill>
                  <a:schemeClr val="tx1"/>
                </a:solidFill>
                <a:latin typeface="Times New Roman" pitchFamily="18" charset="0"/>
              </a:defRPr>
            </a:lvl4pPr>
            <a:lvl5pPr marL="1933575" defTabSz="966788">
              <a:defRPr sz="2400">
                <a:solidFill>
                  <a:schemeClr val="tx1"/>
                </a:solidFill>
                <a:latin typeface="Times New Roman" pitchFamily="18" charset="0"/>
              </a:defRPr>
            </a:lvl5pPr>
            <a:lvl6pPr marL="2390775" defTabSz="966788" eaLnBrk="0" fontAlgn="base" hangingPunct="0">
              <a:spcBef>
                <a:spcPct val="0"/>
              </a:spcBef>
              <a:spcAft>
                <a:spcPct val="0"/>
              </a:spcAft>
              <a:defRPr sz="2400">
                <a:solidFill>
                  <a:schemeClr val="tx1"/>
                </a:solidFill>
                <a:latin typeface="Times New Roman" pitchFamily="18" charset="0"/>
              </a:defRPr>
            </a:lvl6pPr>
            <a:lvl7pPr marL="2847975" defTabSz="966788" eaLnBrk="0" fontAlgn="base" hangingPunct="0">
              <a:spcBef>
                <a:spcPct val="0"/>
              </a:spcBef>
              <a:spcAft>
                <a:spcPct val="0"/>
              </a:spcAft>
              <a:defRPr sz="2400">
                <a:solidFill>
                  <a:schemeClr val="tx1"/>
                </a:solidFill>
                <a:latin typeface="Times New Roman" pitchFamily="18" charset="0"/>
              </a:defRPr>
            </a:lvl7pPr>
            <a:lvl8pPr marL="3305175" defTabSz="966788" eaLnBrk="0" fontAlgn="base" hangingPunct="0">
              <a:spcBef>
                <a:spcPct val="0"/>
              </a:spcBef>
              <a:spcAft>
                <a:spcPct val="0"/>
              </a:spcAft>
              <a:defRPr sz="2400">
                <a:solidFill>
                  <a:schemeClr val="tx1"/>
                </a:solidFill>
                <a:latin typeface="Times New Roman" pitchFamily="18" charset="0"/>
              </a:defRPr>
            </a:lvl8pPr>
            <a:lvl9pPr marL="3762375" defTabSz="966788"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a:t>15</a:t>
            </a:r>
          </a:p>
        </p:txBody>
      </p:sp>
      <p:sp>
        <p:nvSpPr>
          <p:cNvPr id="926724" name="Rectangle 4"/>
          <p:cNvSpPr>
            <a:spLocks noChangeArrowheads="1"/>
          </p:cNvSpPr>
          <p:nvPr/>
        </p:nvSpPr>
        <p:spPr bwMode="auto">
          <a:xfrm>
            <a:off x="0" y="8707061"/>
            <a:ext cx="2989958" cy="449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93" tIns="43247" rIns="86493" bIns="43247" anchor="ctr"/>
          <a:lstStyle/>
          <a:p>
            <a:endParaRPr lang="en-US"/>
          </a:p>
        </p:txBody>
      </p:sp>
      <p:sp>
        <p:nvSpPr>
          <p:cNvPr id="926725" name="Rectangle 5"/>
          <p:cNvSpPr>
            <a:spLocks noChangeArrowheads="1"/>
          </p:cNvSpPr>
          <p:nvPr/>
        </p:nvSpPr>
        <p:spPr bwMode="auto">
          <a:xfrm>
            <a:off x="0" y="0"/>
            <a:ext cx="2989958" cy="449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93" tIns="43247" rIns="86493" bIns="43247" anchor="ctr"/>
          <a:lstStyle/>
          <a:p>
            <a:endParaRPr lang="en-US"/>
          </a:p>
        </p:txBody>
      </p:sp>
      <p:sp>
        <p:nvSpPr>
          <p:cNvPr id="926726" name="Rectangle 6"/>
          <p:cNvSpPr>
            <a:spLocks noGrp="1" noRot="1" noChangeAspect="1" noChangeArrowheads="1" noTextEdit="1"/>
          </p:cNvSpPr>
          <p:nvPr>
            <p:ph type="sldImg"/>
          </p:nvPr>
        </p:nvSpPr>
        <p:spPr>
          <a:xfrm>
            <a:off x="1144588" y="685800"/>
            <a:ext cx="4570412" cy="3429000"/>
          </a:xfrm>
          <a:ln w="12700" cap="flat"/>
        </p:spPr>
      </p:sp>
      <p:sp>
        <p:nvSpPr>
          <p:cNvPr id="926727" name="Rectangle 7"/>
          <p:cNvSpPr>
            <a:spLocks noGrp="1" noChangeArrowheads="1"/>
          </p:cNvSpPr>
          <p:nvPr>
            <p:ph type="body" idx="1"/>
          </p:nvPr>
        </p:nvSpPr>
        <p:spPr>
          <a:xfrm>
            <a:off x="897435" y="4352775"/>
            <a:ext cx="5080992" cy="4129011"/>
          </a:xfrm>
          <a:ln/>
          <a:extLst>
            <a:ext uri="{91240B29-F687-4F45-9708-019B960494DF}">
              <a14:hiddenLine xmlns:a14="http://schemas.microsoft.com/office/drawing/2010/main" w="12700">
                <a:solidFill>
                  <a:schemeClr val="tx1"/>
                </a:solidFill>
                <a:miter lim="800000"/>
                <a:headEnd/>
                <a:tailEnd/>
              </a14:hiddenLine>
            </a:ext>
          </a:extLst>
        </p:spPr>
        <p:txBody>
          <a:bodyPr lIns="90480" tIns="44446" rIns="90480" bIns="44446"/>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4CE580E1-7910-4BB4-963B-381521173B1C}" type="slidenum">
              <a:rPr lang="en-US" altLang="en-US"/>
              <a:pPr/>
              <a:t>45</a:t>
            </a:fld>
            <a:endParaRPr lang="en-US" altLang="en-US"/>
          </a:p>
        </p:txBody>
      </p:sp>
      <p:sp>
        <p:nvSpPr>
          <p:cNvPr id="930818" name="Rectangle 2"/>
          <p:cNvSpPr>
            <a:spLocks noChangeArrowheads="1"/>
          </p:cNvSpPr>
          <p:nvPr/>
        </p:nvSpPr>
        <p:spPr bwMode="auto">
          <a:xfrm>
            <a:off x="3885903" y="0"/>
            <a:ext cx="2989957" cy="449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93" tIns="43247" rIns="86493" bIns="43247" anchor="ctr"/>
          <a:lstStyle/>
          <a:p>
            <a:endParaRPr lang="en-US"/>
          </a:p>
        </p:txBody>
      </p:sp>
      <p:sp>
        <p:nvSpPr>
          <p:cNvPr id="930819" name="Rectangle 3"/>
          <p:cNvSpPr>
            <a:spLocks noChangeArrowheads="1"/>
          </p:cNvSpPr>
          <p:nvPr/>
        </p:nvSpPr>
        <p:spPr bwMode="auto">
          <a:xfrm>
            <a:off x="3885903" y="8707061"/>
            <a:ext cx="2989957" cy="449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nchor="b"/>
          <a:lstStyle>
            <a:lvl1pPr defTabSz="966788">
              <a:defRPr sz="2400">
                <a:solidFill>
                  <a:schemeClr val="tx1"/>
                </a:solidFill>
                <a:latin typeface="Times New Roman" pitchFamily="18" charset="0"/>
              </a:defRPr>
            </a:lvl1pPr>
            <a:lvl2pPr marL="482600" defTabSz="966788">
              <a:defRPr sz="2400">
                <a:solidFill>
                  <a:schemeClr val="tx1"/>
                </a:solidFill>
                <a:latin typeface="Times New Roman" pitchFamily="18" charset="0"/>
              </a:defRPr>
            </a:lvl2pPr>
            <a:lvl3pPr marL="966788" defTabSz="966788">
              <a:defRPr sz="2400">
                <a:solidFill>
                  <a:schemeClr val="tx1"/>
                </a:solidFill>
                <a:latin typeface="Times New Roman" pitchFamily="18" charset="0"/>
              </a:defRPr>
            </a:lvl3pPr>
            <a:lvl4pPr marL="1449388" defTabSz="966788">
              <a:defRPr sz="2400">
                <a:solidFill>
                  <a:schemeClr val="tx1"/>
                </a:solidFill>
                <a:latin typeface="Times New Roman" pitchFamily="18" charset="0"/>
              </a:defRPr>
            </a:lvl4pPr>
            <a:lvl5pPr marL="1933575" defTabSz="966788">
              <a:defRPr sz="2400">
                <a:solidFill>
                  <a:schemeClr val="tx1"/>
                </a:solidFill>
                <a:latin typeface="Times New Roman" pitchFamily="18" charset="0"/>
              </a:defRPr>
            </a:lvl5pPr>
            <a:lvl6pPr marL="2390775" defTabSz="966788" eaLnBrk="0" fontAlgn="base" hangingPunct="0">
              <a:spcBef>
                <a:spcPct val="0"/>
              </a:spcBef>
              <a:spcAft>
                <a:spcPct val="0"/>
              </a:spcAft>
              <a:defRPr sz="2400">
                <a:solidFill>
                  <a:schemeClr val="tx1"/>
                </a:solidFill>
                <a:latin typeface="Times New Roman" pitchFamily="18" charset="0"/>
              </a:defRPr>
            </a:lvl6pPr>
            <a:lvl7pPr marL="2847975" defTabSz="966788" eaLnBrk="0" fontAlgn="base" hangingPunct="0">
              <a:spcBef>
                <a:spcPct val="0"/>
              </a:spcBef>
              <a:spcAft>
                <a:spcPct val="0"/>
              </a:spcAft>
              <a:defRPr sz="2400">
                <a:solidFill>
                  <a:schemeClr val="tx1"/>
                </a:solidFill>
                <a:latin typeface="Times New Roman" pitchFamily="18" charset="0"/>
              </a:defRPr>
            </a:lvl7pPr>
            <a:lvl8pPr marL="3305175" defTabSz="966788" eaLnBrk="0" fontAlgn="base" hangingPunct="0">
              <a:spcBef>
                <a:spcPct val="0"/>
              </a:spcBef>
              <a:spcAft>
                <a:spcPct val="0"/>
              </a:spcAft>
              <a:defRPr sz="2400">
                <a:solidFill>
                  <a:schemeClr val="tx1"/>
                </a:solidFill>
                <a:latin typeface="Times New Roman" pitchFamily="18" charset="0"/>
              </a:defRPr>
            </a:lvl8pPr>
            <a:lvl9pPr marL="3762375" defTabSz="966788"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a:t>17</a:t>
            </a:r>
          </a:p>
        </p:txBody>
      </p:sp>
      <p:sp>
        <p:nvSpPr>
          <p:cNvPr id="930820" name="Rectangle 4"/>
          <p:cNvSpPr>
            <a:spLocks noChangeArrowheads="1"/>
          </p:cNvSpPr>
          <p:nvPr/>
        </p:nvSpPr>
        <p:spPr bwMode="auto">
          <a:xfrm>
            <a:off x="0" y="8707061"/>
            <a:ext cx="2989958" cy="449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93" tIns="43247" rIns="86493" bIns="43247" anchor="ctr"/>
          <a:lstStyle/>
          <a:p>
            <a:endParaRPr lang="en-US"/>
          </a:p>
        </p:txBody>
      </p:sp>
      <p:sp>
        <p:nvSpPr>
          <p:cNvPr id="930821" name="Rectangle 5"/>
          <p:cNvSpPr>
            <a:spLocks noChangeArrowheads="1"/>
          </p:cNvSpPr>
          <p:nvPr/>
        </p:nvSpPr>
        <p:spPr bwMode="auto">
          <a:xfrm>
            <a:off x="0" y="0"/>
            <a:ext cx="2989958" cy="449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93" tIns="43247" rIns="86493" bIns="43247" anchor="ctr"/>
          <a:lstStyle/>
          <a:p>
            <a:endParaRPr lang="en-US"/>
          </a:p>
        </p:txBody>
      </p:sp>
      <p:sp>
        <p:nvSpPr>
          <p:cNvPr id="930822" name="Rectangle 6"/>
          <p:cNvSpPr>
            <a:spLocks noGrp="1" noRot="1" noChangeAspect="1" noChangeArrowheads="1" noTextEdit="1"/>
          </p:cNvSpPr>
          <p:nvPr>
            <p:ph type="sldImg"/>
          </p:nvPr>
        </p:nvSpPr>
        <p:spPr>
          <a:xfrm>
            <a:off x="1144588" y="685800"/>
            <a:ext cx="4570412" cy="3429000"/>
          </a:xfrm>
          <a:ln w="12700" cap="flat"/>
        </p:spPr>
      </p:sp>
      <p:sp>
        <p:nvSpPr>
          <p:cNvPr id="930823" name="Rectangle 7"/>
          <p:cNvSpPr>
            <a:spLocks noGrp="1" noChangeArrowheads="1"/>
          </p:cNvSpPr>
          <p:nvPr>
            <p:ph type="body" idx="1"/>
          </p:nvPr>
        </p:nvSpPr>
        <p:spPr>
          <a:xfrm>
            <a:off x="897435" y="4352775"/>
            <a:ext cx="5080992" cy="4129011"/>
          </a:xfrm>
          <a:ln/>
          <a:extLst>
            <a:ext uri="{91240B29-F687-4F45-9708-019B960494DF}">
              <a14:hiddenLine xmlns:a14="http://schemas.microsoft.com/office/drawing/2010/main" w="12700">
                <a:solidFill>
                  <a:schemeClr val="tx1"/>
                </a:solidFill>
                <a:miter lim="800000"/>
                <a:headEnd/>
                <a:tailEnd/>
              </a14:hiddenLine>
            </a:ext>
          </a:extLst>
        </p:spPr>
        <p:txBody>
          <a:bodyPr lIns="90480" tIns="44446" rIns="90480" bIns="44446"/>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t"/>
            <a:r>
              <a:rPr lang="en-US" dirty="0" smtClean="0"/>
              <a:t>Please</a:t>
            </a:r>
            <a:r>
              <a:rPr lang="en-US" baseline="0" dirty="0" smtClean="0"/>
              <a:t> let me show you a image sensing pipeline first, which give the </a:t>
            </a:r>
            <a:r>
              <a:rPr lang="en-US" sz="1200" kern="1200" dirty="0" smtClean="0">
                <a:solidFill>
                  <a:schemeClr val="tx1"/>
                </a:solidFill>
                <a:effectLst/>
                <a:latin typeface="+mn-lt"/>
                <a:ea typeface="+mn-ea"/>
                <a:cs typeface="+mn-cs"/>
              </a:rPr>
              <a:t>procedure of</a:t>
            </a:r>
            <a:r>
              <a:rPr lang="en-US" sz="1200" kern="1200" baseline="0" dirty="0" smtClean="0">
                <a:solidFill>
                  <a:schemeClr val="tx1"/>
                </a:solidFill>
                <a:effectLst/>
                <a:latin typeface="+mn-lt"/>
                <a:ea typeface="+mn-ea"/>
                <a:cs typeface="+mn-cs"/>
              </a:rPr>
              <a:t> how digital image is generated.</a:t>
            </a:r>
            <a:endParaRPr lang="en-US" sz="1200" kern="1200" dirty="0" smtClean="0">
              <a:solidFill>
                <a:schemeClr val="tx1"/>
              </a:solidFill>
              <a:effectLst/>
              <a:latin typeface="+mn-lt"/>
              <a:ea typeface="+mn-ea"/>
              <a:cs typeface="+mn-cs"/>
            </a:endParaRPr>
          </a:p>
          <a:p>
            <a:r>
              <a:rPr lang="en-US" baseline="0" dirty="0" smtClean="0"/>
              <a:t>Basically, the scene radiance will go through camera body into the sensor chip, and the camera will also do a simple image processing on the raw image data.</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what we need to characterize is the </a:t>
            </a:r>
            <a:r>
              <a:rPr lang="en-US" baseline="0" dirty="0" smtClean="0"/>
              <a:t>functions that map incoming irradiance </a:t>
            </a:r>
            <a:r>
              <a:rPr lang="en-US" baseline="0" dirty="0" smtClean="0"/>
              <a:t>and the output </a:t>
            </a:r>
            <a:r>
              <a:rPr lang="en-US" baseline="0" dirty="0" smtClean="0"/>
              <a:t>pixel values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What else we care for including the </a:t>
            </a:r>
            <a:r>
              <a:rPr lang="en-US" baseline="0" dirty="0" smtClean="0"/>
              <a:t>amounts of noise present in each image.</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4</a:t>
            </a:fld>
            <a:endParaRPr lang="en-US"/>
          </a:p>
        </p:txBody>
      </p:sp>
    </p:spTree>
    <p:extLst>
      <p:ext uri="{BB962C8B-B14F-4D97-AF65-F5344CB8AC3E}">
        <p14:creationId xmlns:p14="http://schemas.microsoft.com/office/powerpoint/2010/main" val="432306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a:t>
            </a:r>
            <a:r>
              <a:rPr lang="en-US" baseline="0" dirty="0" smtClean="0"/>
              <a:t> we have 2 steps to generate a better composition picture.</a:t>
            </a:r>
          </a:p>
          <a:p>
            <a:r>
              <a:rPr lang="en-US" dirty="0" smtClean="0"/>
              <a:t>To turn a photograph into an HDR image, we first extract the radiance information from the photographs and then tone-map it into a single low dynamic range image.</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46</a:t>
            </a:fld>
            <a:endParaRPr lang="en-US"/>
          </a:p>
        </p:txBody>
      </p:sp>
    </p:spTree>
    <p:extLst>
      <p:ext uri="{BB962C8B-B14F-4D97-AF65-F5344CB8AC3E}">
        <p14:creationId xmlns:p14="http://schemas.microsoft.com/office/powerpoint/2010/main" val="3208364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Gamma compression</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48</a:t>
            </a:fld>
            <a:endParaRPr lang="en-US"/>
          </a:p>
        </p:txBody>
      </p:sp>
    </p:spTree>
    <p:extLst>
      <p:ext uri="{BB962C8B-B14F-4D97-AF65-F5344CB8AC3E}">
        <p14:creationId xmlns:p14="http://schemas.microsoft.com/office/powerpoint/2010/main" val="323856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 this way</a:t>
            </a:r>
            <a:r>
              <a:rPr lang="en-US" baseline="0" dirty="0" smtClean="0"/>
              <a:t> works better!</a:t>
            </a: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49</a:t>
            </a:fld>
            <a:endParaRPr lang="en-US"/>
          </a:p>
        </p:txBody>
      </p:sp>
    </p:spTree>
    <p:extLst>
      <p:ext uri="{BB962C8B-B14F-4D97-AF65-F5344CB8AC3E}">
        <p14:creationId xmlns:p14="http://schemas.microsoft.com/office/powerpoint/2010/main" val="42761764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the way, I think I have to show the basic conception  of chrominance and luminance. Basically, it is another representation for color image. This is also called YUV color space. It is widely used on Television.</a:t>
            </a:r>
          </a:p>
          <a:p>
            <a:r>
              <a:rPr lang="en-US" baseline="0" dirty="0" smtClean="0"/>
              <a:t>On the right side of our slide, we can see that this is a example of YUV color space. The top picture is represent in RGB value. The following </a:t>
            </a:r>
            <a:r>
              <a:rPr lang="en-US" baseline="0" dirty="0" err="1" smtClean="0"/>
              <a:t>pics</a:t>
            </a:r>
            <a:r>
              <a:rPr lang="en-US" baseline="0" dirty="0" smtClean="0"/>
              <a:t> are </a:t>
            </a:r>
            <a:r>
              <a:rPr lang="en-US" baseline="0" dirty="0" err="1" smtClean="0"/>
              <a:t>luminace</a:t>
            </a:r>
            <a:r>
              <a:rPr lang="en-US" baseline="0" dirty="0" smtClean="0"/>
              <a:t> part, and 2 chrominance part.</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50</a:t>
            </a:fld>
            <a:endParaRPr lang="en-US"/>
          </a:p>
        </p:txBody>
      </p:sp>
    </p:spTree>
    <p:extLst>
      <p:ext uri="{BB962C8B-B14F-4D97-AF65-F5344CB8AC3E}">
        <p14:creationId xmlns:p14="http://schemas.microsoft.com/office/powerpoint/2010/main" val="15208777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when image has</a:t>
            </a:r>
            <a:r>
              <a:rPr lang="en-US" baseline="0" dirty="0" smtClean="0"/>
              <a:t> a really wide range of exposures, this global approach still fails to preserve details in regions with widely varying exposures.</a:t>
            </a: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51</a:t>
            </a:fld>
            <a:endParaRPr lang="en-US"/>
          </a:p>
        </p:txBody>
      </p:sp>
    </p:spTree>
    <p:extLst>
      <p:ext uri="{BB962C8B-B14F-4D97-AF65-F5344CB8AC3E}">
        <p14:creationId xmlns:p14="http://schemas.microsoft.com/office/powerpoint/2010/main" val="1486085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this Lecture, I will show you many interesting, recent techniques for capturing, modeling, and displaying of complex appearance phenomena.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 will cover topics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Photometric calibration, High dynamic range imaging, Super-resolution and blur removal, image matting and compositing, Texture</a:t>
            </a:r>
            <a:r>
              <a:rPr lang="en-US" sz="1200" b="0" i="0" kern="1200" baseline="0" dirty="0" smtClean="0">
                <a:solidFill>
                  <a:schemeClr val="tx1"/>
                </a:solidFill>
                <a:effectLst/>
                <a:latin typeface="+mn-lt"/>
                <a:ea typeface="+mn-ea"/>
                <a:cs typeface="+mn-cs"/>
              </a:rPr>
              <a:t> analysis and synthesis.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53</a:t>
            </a:fld>
            <a:endParaRPr lang="en-US"/>
          </a:p>
        </p:txBody>
      </p:sp>
    </p:spTree>
    <p:extLst>
      <p:ext uri="{BB962C8B-B14F-4D97-AF65-F5344CB8AC3E}">
        <p14:creationId xmlns:p14="http://schemas.microsoft.com/office/powerpoint/2010/main" val="40935546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 Image</a:t>
            </a:r>
            <a:r>
              <a:rPr lang="en-US" baseline="0" dirty="0" smtClean="0"/>
              <a:t> matting is commonly used in television and film production to composite a live actor in front of computer-generated image.</a:t>
            </a:r>
          </a:p>
          <a:p>
            <a:r>
              <a:rPr lang="en-US" baseline="0" dirty="0" smtClean="0"/>
              <a:t>Or we can say, by using matting Power, super-man is able to fly everywhere. </a:t>
            </a:r>
            <a:r>
              <a:rPr lang="en-US" baseline="0" dirty="0" smtClean="0">
                <a:sym typeface="Wingdings" panose="05000000000000000000" pitchFamily="2" charset="2"/>
              </a:rPr>
              <a:t></a:t>
            </a:r>
          </a:p>
          <a:p>
            <a:endParaRPr lang="en-US" baseline="0" dirty="0" smtClean="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54</a:t>
            </a:fld>
            <a:endParaRPr lang="en-US"/>
          </a:p>
        </p:txBody>
      </p:sp>
    </p:spTree>
    <p:extLst>
      <p:ext uri="{BB962C8B-B14F-4D97-AF65-F5344CB8AC3E}">
        <p14:creationId xmlns:p14="http://schemas.microsoft.com/office/powerpoint/2010/main" val="8078314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We first look at how compositing is done.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Basically, in</a:t>
            </a:r>
            <a:r>
              <a:rPr lang="en-US" altLang="zh-TW" baseline="0" dirty="0" smtClean="0"/>
              <a:t> the</a:t>
            </a:r>
            <a:r>
              <a:rPr lang="en-US" altLang="zh-TW" dirty="0" smtClean="0"/>
              <a:t> model,</a:t>
            </a:r>
            <a:r>
              <a:rPr lang="en-US" altLang="zh-TW" baseline="0" dirty="0" smtClean="0"/>
              <a:t> we use background, foreground, and alpha channel to describe this problem.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As show in the equation, this operator attenuates the influence of the background image B by a factor (1-alpha) and adds in the color values corresponding to the foreground element F.</a:t>
            </a:r>
            <a:endParaRPr lang="en-US" altLang="zh-TW" dirty="0" smtClean="0"/>
          </a:p>
          <a:p>
            <a:r>
              <a:rPr lang="en-US" altLang="zh-TW" dirty="0" smtClean="0"/>
              <a:t>During composting, given a foreground element including the </a:t>
            </a:r>
            <a:r>
              <a:rPr lang="en-US" altLang="zh-TW" dirty="0" err="1" smtClean="0"/>
              <a:t>foregound</a:t>
            </a:r>
            <a:r>
              <a:rPr lang="en-US" altLang="zh-TW" dirty="0" smtClean="0"/>
              <a:t> color F and an opacity image called alpha matte, and the background B, the </a:t>
            </a:r>
            <a:r>
              <a:rPr lang="en-US" altLang="zh-TW" dirty="0" err="1" smtClean="0"/>
              <a:t>composte</a:t>
            </a:r>
            <a:r>
              <a:rPr lang="en-US" altLang="zh-TW" dirty="0" smtClean="0"/>
              <a:t> C is computed by the composting equation shown here.</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55</a:t>
            </a:fld>
            <a:endParaRPr lang="en-US"/>
          </a:p>
        </p:txBody>
      </p:sp>
    </p:spTree>
    <p:extLst>
      <p:ext uri="{BB962C8B-B14F-4D97-AF65-F5344CB8AC3E}">
        <p14:creationId xmlns:p14="http://schemas.microsoft.com/office/powerpoint/2010/main" val="3104833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CB17A7-28E9-4212-A511-81A6E1B29802}" type="slidenum">
              <a:rPr lang="zh-TW" altLang="en-US"/>
              <a:pPr/>
              <a:t>56</a:t>
            </a:fld>
            <a:endParaRPr lang="en-US" altLang="zh-TW"/>
          </a:p>
        </p:txBody>
      </p:sp>
      <p:sp>
        <p:nvSpPr>
          <p:cNvPr id="367618" name="Rectangle 2"/>
          <p:cNvSpPr>
            <a:spLocks noGrp="1" noRot="1" noChangeAspect="1" noChangeArrowheads="1" noTextEdit="1"/>
          </p:cNvSpPr>
          <p:nvPr>
            <p:ph type="sldImg"/>
          </p:nvPr>
        </p:nvSpPr>
        <p:spPr>
          <a:xfrm>
            <a:off x="1144588" y="685800"/>
            <a:ext cx="4568825" cy="3427413"/>
          </a:xfrm>
          <a:ln/>
        </p:spPr>
      </p:sp>
      <p:sp>
        <p:nvSpPr>
          <p:cNvPr id="367619" name="Rectangle 3"/>
          <p:cNvSpPr>
            <a:spLocks noGrp="1" noChangeArrowheads="1"/>
          </p:cNvSpPr>
          <p:nvPr>
            <p:ph type="body" idx="1"/>
          </p:nvPr>
        </p:nvSpPr>
        <p:spPr/>
        <p:txBody>
          <a:bodyPr/>
          <a:lstStyle/>
          <a:p>
            <a:r>
              <a:rPr lang="en-US" altLang="zh-TW" dirty="0" smtClean="0"/>
              <a:t>Here</a:t>
            </a:r>
            <a:r>
              <a:rPr lang="en-US" altLang="zh-TW" baseline="0" dirty="0" smtClean="0"/>
              <a:t> is the example.</a:t>
            </a:r>
          </a:p>
          <a:p>
            <a:r>
              <a:rPr lang="en-US" altLang="zh-TW" baseline="0" dirty="0" smtClean="0"/>
              <a:t>We can see that, b</a:t>
            </a:r>
            <a:r>
              <a:rPr lang="en-US" altLang="zh-TW" dirty="0" smtClean="0"/>
              <a:t>y using this technique, we can …..</a:t>
            </a:r>
            <a:endParaRPr lang="en-US" altLang="zh-TW" dirty="0"/>
          </a:p>
          <a:p>
            <a:r>
              <a:rPr lang="en-US" altLang="zh-TW" dirty="0"/>
              <a:t>Here, alpha matte acts like a switch to select </a:t>
            </a:r>
            <a:r>
              <a:rPr lang="en-US" altLang="zh-TW" dirty="0" err="1"/>
              <a:t>foregound</a:t>
            </a:r>
            <a:r>
              <a:rPr lang="en-US" altLang="zh-TW" dirty="0"/>
              <a:t> if it is white, background if it is black.</a:t>
            </a:r>
          </a:p>
          <a:p>
            <a:r>
              <a:rPr lang="en-US" altLang="zh-TW" dirty="0"/>
              <a:t>Most importantly, it is soft around the boundaries. The fractional alpha describe how much foreground and how much background should be taken. A soft alpha matte is very important for seamless composite.</a:t>
            </a:r>
          </a:p>
          <a:p>
            <a:endParaRPr lang="en-US" altLang="zh-TW"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74BCF5-FB03-4170-BE7E-8CB05AD5B39D}" type="slidenum">
              <a:rPr lang="zh-TW" altLang="en-US"/>
              <a:pPr/>
              <a:t>57</a:t>
            </a:fld>
            <a:endParaRPr lang="en-US" altLang="zh-TW"/>
          </a:p>
        </p:txBody>
      </p:sp>
      <p:sp>
        <p:nvSpPr>
          <p:cNvPr id="373762" name="Rectangle 2"/>
          <p:cNvSpPr>
            <a:spLocks noGrp="1" noRot="1" noChangeAspect="1" noChangeArrowheads="1" noTextEdit="1"/>
          </p:cNvSpPr>
          <p:nvPr>
            <p:ph type="sldImg"/>
          </p:nvPr>
        </p:nvSpPr>
        <p:spPr>
          <a:xfrm>
            <a:off x="1144588" y="685800"/>
            <a:ext cx="4568825" cy="3427413"/>
          </a:xfrm>
          <a:ln/>
        </p:spPr>
      </p:sp>
      <p:sp>
        <p:nvSpPr>
          <p:cNvPr id="373763" name="Rectangle 3"/>
          <p:cNvSpPr>
            <a:spLocks noGrp="1" noChangeArrowheads="1"/>
          </p:cNvSpPr>
          <p:nvPr>
            <p:ph type="body" idx="1"/>
          </p:nvPr>
        </p:nvSpPr>
        <p:spPr/>
        <p:txBody>
          <a:bodyPr/>
          <a:lstStyle/>
          <a:p>
            <a:r>
              <a:rPr lang="en-US" altLang="zh-TW" dirty="0" smtClean="0"/>
              <a:t>Most importantly, it is soft around the boundaries. The fractional alpha describe how much foreground and how much background should be taken. A soft alpha matte is very important for seamless composite.</a:t>
            </a:r>
          </a:p>
          <a:p>
            <a:endParaRPr lang="en-US" altLang="zh-TW" dirty="0" smtClean="0"/>
          </a:p>
          <a:p>
            <a:r>
              <a:rPr lang="en-US" altLang="zh-TW" dirty="0" smtClean="0"/>
              <a:t>We can see that,</a:t>
            </a:r>
            <a:r>
              <a:rPr lang="en-US" altLang="zh-TW" baseline="0" dirty="0" smtClean="0"/>
              <a:t> if we use binary alpha, the boundary is not smooth. Which makes the picture not that realistic.</a:t>
            </a:r>
            <a:endParaRPr lang="en-US" altLang="zh-TW" dirty="0" smtClean="0"/>
          </a:p>
          <a:p>
            <a:endParaRPr lang="en-US" altLang="zh-TW" dirty="0" smtClean="0"/>
          </a:p>
          <a:p>
            <a:r>
              <a:rPr lang="en-US" altLang="zh-TW" dirty="0" smtClean="0"/>
              <a:t>Motion blur, small features (hair) cause partial </a:t>
            </a:r>
          </a:p>
          <a:p>
            <a:r>
              <a:rPr lang="en-US" altLang="zh-TW" dirty="0" smtClean="0"/>
              <a:t>Occlusion</a:t>
            </a:r>
          </a:p>
          <a:p>
            <a:endParaRPr lang="en-US" altLang="zh-TW" dirty="0" smtClean="0"/>
          </a:p>
          <a:p>
            <a:r>
              <a:rPr lang="en-US" altLang="zh-TW" dirty="0" smtClean="0"/>
              <a:t>But</a:t>
            </a:r>
            <a:r>
              <a:rPr lang="en-US" altLang="zh-TW" baseline="0" dirty="0" smtClean="0"/>
              <a:t> How to get a reasonable alpha , usually we will use the technique of matting.!</a:t>
            </a:r>
            <a:endParaRPr lang="en-US" altLang="zh-TW"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basically, I will focus on two components, </a:t>
            </a:r>
            <a:r>
              <a:rPr lang="en-US" baseline="0" dirty="0" smtClean="0"/>
              <a:t> the methods for </a:t>
            </a:r>
            <a:r>
              <a:rPr lang="en-US" baseline="0" dirty="0" smtClean="0"/>
              <a:t>radiometric response function, </a:t>
            </a:r>
            <a:r>
              <a:rPr lang="en-US" sz="1200" dirty="0" smtClean="0"/>
              <a:t>Noise level estimation</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5</a:t>
            </a:fld>
            <a:endParaRPr lang="en-US"/>
          </a:p>
        </p:txBody>
      </p:sp>
    </p:spTree>
    <p:extLst>
      <p:ext uri="{BB962C8B-B14F-4D97-AF65-F5344CB8AC3E}">
        <p14:creationId xmlns:p14="http://schemas.microsoft.com/office/powerpoint/2010/main" val="34343596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B5909D-6572-4FF2-8564-06A320DBF0F1}" type="slidenum">
              <a:rPr lang="zh-TW" altLang="en-US"/>
              <a:pPr/>
              <a:t>58</a:t>
            </a:fld>
            <a:endParaRPr lang="en-US" altLang="zh-TW"/>
          </a:p>
        </p:txBody>
      </p:sp>
      <p:sp>
        <p:nvSpPr>
          <p:cNvPr id="40962" name="Rectangle 2"/>
          <p:cNvSpPr>
            <a:spLocks noGrp="1" noRot="1" noChangeAspect="1" noChangeArrowheads="1" noTextEdit="1"/>
          </p:cNvSpPr>
          <p:nvPr>
            <p:ph type="sldImg"/>
          </p:nvPr>
        </p:nvSpPr>
        <p:spPr>
          <a:xfrm>
            <a:off x="1144588" y="685800"/>
            <a:ext cx="4568825" cy="3427413"/>
          </a:xfrm>
          <a:ln/>
        </p:spPr>
      </p:sp>
      <p:sp>
        <p:nvSpPr>
          <p:cNvPr id="40963" name="Rectangle 3"/>
          <p:cNvSpPr>
            <a:spLocks noGrp="1" noChangeArrowheads="1"/>
          </p:cNvSpPr>
          <p:nvPr>
            <p:ph type="body" idx="1"/>
          </p:nvPr>
        </p:nvSpPr>
        <p:spPr/>
        <p:txBody>
          <a:bodyPr/>
          <a:lstStyle/>
          <a:p>
            <a:r>
              <a:rPr lang="en-US" altLang="zh-TW" dirty="0" smtClean="0"/>
              <a:t>While,</a:t>
            </a:r>
            <a:r>
              <a:rPr lang="en-US" altLang="zh-TW" baseline="0" dirty="0" smtClean="0"/>
              <a:t> </a:t>
            </a:r>
            <a:r>
              <a:rPr lang="en-US" altLang="zh-TW" dirty="0" smtClean="0"/>
              <a:t>Matting </a:t>
            </a:r>
            <a:r>
              <a:rPr lang="en-US" altLang="zh-TW" dirty="0"/>
              <a:t>is an inverse process to compositing. Given the observation C, essentially the composite, based on the compositing equation, we attempt to estimate the foreground color, the alpha matte and the background color</a:t>
            </a:r>
            <a:r>
              <a:rPr lang="en-US" altLang="zh-TW" dirty="0" smtClean="0"/>
              <a:t>. Which is far more challenging.</a:t>
            </a:r>
          </a:p>
          <a:p>
            <a:endParaRPr lang="en-US" altLang="zh-TW" dirty="0" smtClean="0"/>
          </a:p>
          <a:p>
            <a:endParaRPr lang="en-US" altLang="zh-TW" dirty="0"/>
          </a:p>
          <a:p>
            <a:r>
              <a:rPr lang="en-US" altLang="zh-TW" dirty="0"/>
              <a:t>It is </a:t>
            </a:r>
            <a:r>
              <a:rPr lang="en-US" altLang="zh-TW" dirty="0">
                <a:solidFill>
                  <a:schemeClr val="accent6">
                    <a:lumMod val="60000"/>
                    <a:lumOff val="40000"/>
                  </a:schemeClr>
                </a:solidFill>
              </a:rPr>
              <a:t>an under-</a:t>
            </a:r>
            <a:r>
              <a:rPr lang="en-US" altLang="zh-TW" dirty="0" err="1">
                <a:solidFill>
                  <a:schemeClr val="accent6">
                    <a:lumMod val="60000"/>
                    <a:lumOff val="40000"/>
                  </a:schemeClr>
                </a:solidFill>
              </a:rPr>
              <a:t>costained</a:t>
            </a:r>
            <a:r>
              <a:rPr lang="en-US" altLang="zh-TW" dirty="0">
                <a:solidFill>
                  <a:schemeClr val="accent6">
                    <a:lumMod val="60000"/>
                    <a:lumOff val="40000"/>
                  </a:schemeClr>
                </a:solidFill>
              </a:rPr>
              <a:t> problem, we have to solve 7 unknowns from 3 equations.</a:t>
            </a:r>
          </a:p>
          <a:p>
            <a:endParaRPr lang="en-US" altLang="zh-TW"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matting problems, we only know</a:t>
            </a:r>
            <a:r>
              <a:rPr lang="en-US" baseline="0" dirty="0" smtClean="0"/>
              <a:t> Current picture. </a:t>
            </a:r>
          </a:p>
          <a:p>
            <a:r>
              <a:rPr lang="en-US" altLang="zh-TW" dirty="0" smtClean="0">
                <a:solidFill>
                  <a:schemeClr val="accent6">
                    <a:lumMod val="60000"/>
                    <a:lumOff val="40000"/>
                  </a:schemeClr>
                </a:solidFill>
              </a:rPr>
              <a:t>we have to solve 7 unknowns from 3 equations</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59</a:t>
            </a:fld>
            <a:endParaRPr lang="en-US"/>
          </a:p>
        </p:txBody>
      </p:sp>
    </p:spTree>
    <p:extLst>
      <p:ext uri="{BB962C8B-B14F-4D97-AF65-F5344CB8AC3E}">
        <p14:creationId xmlns:p14="http://schemas.microsoft.com/office/powerpoint/2010/main" val="27170802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ECC40C-0CF6-4DF0-BFD7-24EC872621BE}" type="slidenum">
              <a:rPr lang="zh-TW" altLang="en-US"/>
              <a:pPr/>
              <a:t>60</a:t>
            </a:fld>
            <a:endParaRPr lang="en-US" altLang="zh-TW"/>
          </a:p>
        </p:txBody>
      </p:sp>
      <p:sp>
        <p:nvSpPr>
          <p:cNvPr id="294914" name="Rectangle 2"/>
          <p:cNvSpPr>
            <a:spLocks noGrp="1" noRot="1" noChangeAspect="1" noChangeArrowheads="1" noTextEdit="1"/>
          </p:cNvSpPr>
          <p:nvPr>
            <p:ph type="sldImg"/>
          </p:nvPr>
        </p:nvSpPr>
        <p:spPr>
          <a:xfrm>
            <a:off x="1144588" y="685800"/>
            <a:ext cx="4568825" cy="3427413"/>
          </a:xfrm>
          <a:ln/>
        </p:spPr>
      </p:sp>
      <p:sp>
        <p:nvSpPr>
          <p:cNvPr id="294915" name="Rectangle 3"/>
          <p:cNvSpPr>
            <a:spLocks noGrp="1" noChangeArrowheads="1"/>
          </p:cNvSpPr>
          <p:nvPr>
            <p:ph type="body" idx="1"/>
          </p:nvPr>
        </p:nvSpPr>
        <p:spPr/>
        <p:txBody>
          <a:bodyPr/>
          <a:lstStyle/>
          <a:p>
            <a:r>
              <a:rPr lang="en-US" altLang="zh-TW" dirty="0" smtClean="0"/>
              <a:t>Most</a:t>
            </a:r>
            <a:r>
              <a:rPr lang="en-US" altLang="zh-TW" baseline="0" dirty="0" smtClean="0"/>
              <a:t> times, we use a blue screen matting technique to reduce the number of unknowns.</a:t>
            </a:r>
            <a:endParaRPr lang="en-US" altLang="zh-TW" dirty="0" smtClean="0"/>
          </a:p>
          <a:p>
            <a:r>
              <a:rPr lang="en-US" altLang="zh-TW" dirty="0" smtClean="0"/>
              <a:t>Blue screen matting means</a:t>
            </a:r>
            <a:r>
              <a:rPr lang="en-US" altLang="zh-TW" baseline="0" dirty="0" smtClean="0"/>
              <a:t> filming an actor in front of a constant colored background.</a:t>
            </a:r>
          </a:p>
          <a:p>
            <a:endParaRPr lang="en-US" altLang="zh-TW" dirty="0"/>
          </a:p>
          <a:p>
            <a:endParaRPr lang="en-US" altLang="zh-TW"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get a review of </a:t>
            </a:r>
            <a:r>
              <a:rPr lang="en-US" dirty="0" err="1" smtClean="0"/>
              <a:t>bayes</a:t>
            </a:r>
            <a:r>
              <a:rPr lang="en-US" baseline="0" dirty="0" smtClean="0"/>
              <a:t> theorem.</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65</a:t>
            </a:fld>
            <a:endParaRPr lang="en-US"/>
          </a:p>
        </p:txBody>
      </p:sp>
    </p:spTree>
    <p:extLst>
      <p:ext uri="{BB962C8B-B14F-4D97-AF65-F5344CB8AC3E}">
        <p14:creationId xmlns:p14="http://schemas.microsoft.com/office/powerpoint/2010/main" val="27030254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F, B and Alpha, probability that we observe C</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66</a:t>
            </a:fld>
            <a:endParaRPr lang="en-US"/>
          </a:p>
        </p:txBody>
      </p:sp>
    </p:spTree>
    <p:extLst>
      <p:ext uri="{BB962C8B-B14F-4D97-AF65-F5344CB8AC3E}">
        <p14:creationId xmlns:p14="http://schemas.microsoft.com/office/powerpoint/2010/main" val="35568902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model suppose</a:t>
            </a:r>
            <a:r>
              <a:rPr lang="en-US" baseline="0" dirty="0" smtClean="0"/>
              <a:t> that the noise is respect to </a:t>
            </a:r>
            <a:r>
              <a:rPr lang="en-US" baseline="0" dirty="0" err="1" smtClean="0"/>
              <a:t>gaussian</a:t>
            </a:r>
            <a:r>
              <a:rPr lang="en-US" baseline="0" dirty="0" smtClean="0"/>
              <a:t> noise model.</a:t>
            </a: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68</a:t>
            </a:fld>
            <a:endParaRPr lang="en-US"/>
          </a:p>
        </p:txBody>
      </p:sp>
    </p:spTree>
    <p:extLst>
      <p:ext uri="{BB962C8B-B14F-4D97-AF65-F5344CB8AC3E}">
        <p14:creationId xmlns:p14="http://schemas.microsoft.com/office/powerpoint/2010/main" val="12321905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Fror</a:t>
            </a:r>
            <a:r>
              <a:rPr lang="en-US" baseline="0" dirty="0" smtClean="0"/>
              <a:t> the prior probabilities, we suppose </a:t>
            </a:r>
            <a:r>
              <a:rPr lang="en-US" baseline="0" dirty="0" smtClean="0"/>
              <a:t>within </a:t>
            </a:r>
            <a:r>
              <a:rPr lang="en-US" baseline="0" dirty="0" smtClean="0"/>
              <a:t>each pixel’s neighborhood N, it is a elliptical </a:t>
            </a:r>
            <a:r>
              <a:rPr lang="en-US" baseline="0" dirty="0" smtClean="0"/>
              <a:t>Gaussian </a:t>
            </a:r>
            <a:r>
              <a:rPr lang="en-US" baseline="0" dirty="0" smtClean="0"/>
              <a:t>distribution.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69</a:t>
            </a:fld>
            <a:endParaRPr lang="en-US"/>
          </a:p>
        </p:txBody>
      </p:sp>
    </p:spTree>
    <p:extLst>
      <p:ext uri="{BB962C8B-B14F-4D97-AF65-F5344CB8AC3E}">
        <p14:creationId xmlns:p14="http://schemas.microsoft.com/office/powerpoint/2010/main" val="26469021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this Lecture, I will show you many interesting, recent techniques for capturing, modeling, and displaying of complex appearance phenomena.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 will cover topics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Photometric calibration, High dynamic range imaging, Super-resolution and blur removal, image matting and compositing, Texture</a:t>
            </a:r>
            <a:r>
              <a:rPr lang="en-US" sz="1200" b="0" i="0" kern="1200" baseline="0" dirty="0" smtClean="0">
                <a:solidFill>
                  <a:schemeClr val="tx1"/>
                </a:solidFill>
                <a:effectLst/>
                <a:latin typeface="+mn-lt"/>
                <a:ea typeface="+mn-ea"/>
                <a:cs typeface="+mn-cs"/>
              </a:rPr>
              <a:t> analysis and synthesis.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76</a:t>
            </a:fld>
            <a:endParaRPr lang="en-US"/>
          </a:p>
        </p:txBody>
      </p:sp>
    </p:spTree>
    <p:extLst>
      <p:ext uri="{BB962C8B-B14F-4D97-AF65-F5344CB8AC3E}">
        <p14:creationId xmlns:p14="http://schemas.microsoft.com/office/powerpoint/2010/main" val="40935546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this Lecture, I will show you many interesting, recent techniques for capturing, modeling, and displaying of complex appearance phenomena.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 will cover topics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Photometric calibration, High dynamic range imaging, Super-resolution and blur removal, image matting and compositing, Texture</a:t>
            </a:r>
            <a:r>
              <a:rPr lang="en-US" sz="1200" b="0" i="0" kern="1200" baseline="0" dirty="0" smtClean="0">
                <a:solidFill>
                  <a:schemeClr val="tx1"/>
                </a:solidFill>
                <a:effectLst/>
                <a:latin typeface="+mn-lt"/>
                <a:ea typeface="+mn-ea"/>
                <a:cs typeface="+mn-cs"/>
              </a:rPr>
              <a:t> analysis and synthesis.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83</a:t>
            </a:fld>
            <a:endParaRPr lang="en-US"/>
          </a:p>
        </p:txBody>
      </p:sp>
    </p:spTree>
    <p:extLst>
      <p:ext uri="{BB962C8B-B14F-4D97-AF65-F5344CB8AC3E}">
        <p14:creationId xmlns:p14="http://schemas.microsoft.com/office/powerpoint/2010/main" val="4093554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how A typical radiometric response function looks like : </a:t>
            </a:r>
          </a:p>
          <a:p>
            <a:r>
              <a:rPr lang="en-US" baseline="0" dirty="0" smtClean="0"/>
              <a:t>The x axis shows the exposure values, which usually in log 2 ratios, the Y axis shows the pixel values Z, most times, like in RGB channel, ranges from 0 – 255.</a:t>
            </a:r>
          </a:p>
          <a:p>
            <a:endParaRPr lang="en-US" baseline="0" dirty="0" smtClean="0"/>
          </a:p>
          <a:p>
            <a:endParaRPr lang="en-US" baseline="0" dirty="0" smtClean="0"/>
          </a:p>
          <a:p>
            <a:r>
              <a:rPr lang="en-US" dirty="0" smtClean="0"/>
              <a:t>There</a:t>
            </a:r>
            <a:r>
              <a:rPr lang="en-US" baseline="0" dirty="0" smtClean="0"/>
              <a:t> are many factors that will affect the function. Basically, there are 3 things here:….</a:t>
            </a:r>
          </a:p>
          <a:p>
            <a:endParaRPr lang="en-US" baseline="0" dirty="0" smtClean="0"/>
          </a:p>
          <a:p>
            <a:r>
              <a:rPr lang="en-US" baseline="0" dirty="0" smtClean="0"/>
              <a:t>As you can see, it is very hard to model the camera response function,  that is the mapping between incoming irradiance and digital RGB values. </a:t>
            </a:r>
          </a:p>
          <a:p>
            <a:endParaRPr lang="en-US" baseline="0" dirty="0" smtClean="0"/>
          </a:p>
          <a:p>
            <a:r>
              <a:rPr lang="en-US" baseline="0" dirty="0" smtClean="0"/>
              <a:t>So next, I’m going to show you some practical approaches to calibrate the camera by measuring the correspondences between incoming light and final values. </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6</a:t>
            </a:fld>
            <a:endParaRPr lang="en-US"/>
          </a:p>
        </p:txBody>
      </p:sp>
    </p:spTree>
    <p:extLst>
      <p:ext uri="{BB962C8B-B14F-4D97-AF65-F5344CB8AC3E}">
        <p14:creationId xmlns:p14="http://schemas.microsoft.com/office/powerpoint/2010/main" val="432306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the way, </a:t>
            </a:r>
            <a:r>
              <a:rPr lang="en-US" dirty="0" smtClean="0"/>
              <a:t>I want to give you simple intuition for why we should do calibration.</a:t>
            </a:r>
          </a:p>
          <a:p>
            <a:r>
              <a:rPr lang="en-US" dirty="0" smtClean="0"/>
              <a:t>Here </a:t>
            </a:r>
            <a:r>
              <a:rPr lang="en-US" dirty="0" smtClean="0"/>
              <a:t>I took two pictures in the same place using two</a:t>
            </a:r>
            <a:r>
              <a:rPr lang="en-US" baseline="0" dirty="0" smtClean="0"/>
              <a:t> different devices,</a:t>
            </a:r>
            <a:r>
              <a:rPr lang="en-US" dirty="0" smtClean="0"/>
              <a:t> we</a:t>
            </a:r>
            <a:r>
              <a:rPr lang="en-US" baseline="0" dirty="0" smtClean="0"/>
              <a:t> can see that there is a color difference here: the picture on the right is kind of more red. </a:t>
            </a:r>
          </a:p>
          <a:p>
            <a:r>
              <a:rPr lang="en-US" baseline="0" dirty="0" smtClean="0"/>
              <a:t>And if we focus on here: we can see that we on the </a:t>
            </a:r>
            <a:r>
              <a:rPr lang="en-US" baseline="0" dirty="0" smtClean="0"/>
              <a:t>left, </a:t>
            </a:r>
            <a:r>
              <a:rPr lang="en-US" baseline="0" dirty="0" smtClean="0"/>
              <a:t>we cannot see the edge of the paper.  This is </a:t>
            </a:r>
            <a:r>
              <a:rPr lang="en-US" baseline="0" dirty="0" smtClean="0"/>
              <a:t>also a specific name for this </a:t>
            </a:r>
            <a:r>
              <a:rPr lang="en-US" baseline="0" dirty="0" smtClean="0"/>
              <a:t>issue called High dynamic range imaging. Which I will talk to you later.</a:t>
            </a: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7</a:t>
            </a:fld>
            <a:endParaRPr lang="en-US"/>
          </a:p>
        </p:txBody>
      </p:sp>
    </p:spTree>
    <p:extLst>
      <p:ext uri="{BB962C8B-B14F-4D97-AF65-F5344CB8AC3E}">
        <p14:creationId xmlns:p14="http://schemas.microsoft.com/office/powerpoint/2010/main" val="418990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accurate,</a:t>
            </a:r>
            <a:r>
              <a:rPr lang="en-US" baseline="0" dirty="0" smtClean="0"/>
              <a:t> but also most expensive way in to use an integrating sphere.</a:t>
            </a:r>
          </a:p>
          <a:p>
            <a:r>
              <a:rPr lang="en-US" dirty="0" smtClean="0"/>
              <a:t>A typical sphere is a large one, the inside</a:t>
            </a:r>
            <a:r>
              <a:rPr lang="en-US" baseline="0" dirty="0" smtClean="0"/>
              <a:t> painted with white matte paint.</a:t>
            </a:r>
          </a:p>
          <a:p>
            <a:r>
              <a:rPr lang="en-US" baseline="0" dirty="0" smtClean="0"/>
              <a:t>This device can make the irradiance constant everywhere inside the sphere, and we can accurately control the light exposure. </a:t>
            </a:r>
          </a:p>
          <a:p>
            <a:r>
              <a:rPr lang="en-US" baseline="0" dirty="0" smtClean="0"/>
              <a:t>There is a small opening at the side can allows for a camera combination to be mounted as well.</a:t>
            </a:r>
          </a:p>
          <a:p>
            <a:r>
              <a:rPr lang="en-US" baseline="0" dirty="0" smtClean="0"/>
              <a:t>In this way , we can establish the response between incoming radiance and measured pixel values.</a:t>
            </a: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8</a:t>
            </a:fld>
            <a:endParaRPr lang="en-US"/>
          </a:p>
        </p:txBody>
      </p:sp>
    </p:spTree>
    <p:extLst>
      <p:ext uri="{BB962C8B-B14F-4D97-AF65-F5344CB8AC3E}">
        <p14:creationId xmlns:p14="http://schemas.microsoft.com/office/powerpoint/2010/main" val="3170751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another way, which is more practical,</a:t>
            </a:r>
            <a:r>
              <a:rPr lang="en-US" baseline="0" dirty="0" smtClean="0"/>
              <a:t> to measure response, is to use calibration chart.</a:t>
            </a:r>
          </a:p>
          <a:p>
            <a:r>
              <a:rPr lang="en-US" baseline="0" dirty="0" smtClean="0"/>
              <a:t>Actually,  when using this method, you have to carry the </a:t>
            </a:r>
            <a:r>
              <a:rPr lang="en-US" baseline="0" dirty="0" err="1" smtClean="0"/>
              <a:t>colorchecker</a:t>
            </a:r>
            <a:r>
              <a:rPr lang="en-US" baseline="0" dirty="0" smtClean="0"/>
              <a:t> chart to shoot in the same lighting as your images; </a:t>
            </a:r>
          </a:p>
          <a:p>
            <a:endParaRPr lang="en-US" baseline="0" dirty="0" smtClean="0"/>
          </a:p>
          <a:p>
            <a:r>
              <a:rPr lang="en-US" baseline="0" dirty="0" smtClean="0"/>
              <a:t>And Then you can use a photo processing software, like </a:t>
            </a:r>
            <a:r>
              <a:rPr lang="en-US" baseline="0" dirty="0" err="1" smtClean="0"/>
              <a:t>photoshop</a:t>
            </a:r>
            <a:r>
              <a:rPr lang="en-US" baseline="0" dirty="0" smtClean="0"/>
              <a:t>, to deal with color correction.</a:t>
            </a:r>
          </a:p>
          <a:p>
            <a:endParaRPr lang="en-US" baseline="0" dirty="0" smtClean="0"/>
          </a:p>
          <a:p>
            <a:r>
              <a:rPr lang="en-US" baseline="0" dirty="0" smtClean="0"/>
              <a:t>What you’re going to notice is that this approach must ensure uniform lighting.  So do not place the chart under shadows.</a:t>
            </a:r>
          </a:p>
          <a:p>
            <a:endParaRPr lang="en-US" baseline="0" dirty="0" smtClean="0"/>
          </a:p>
          <a:p>
            <a:r>
              <a:rPr lang="en-US" dirty="0" smtClean="0"/>
              <a:t>Here is the website, gives</a:t>
            </a:r>
            <a:r>
              <a:rPr lang="en-US" baseline="0" dirty="0" smtClean="0"/>
              <a:t> a video tutorial on how to use the chart.</a:t>
            </a:r>
          </a:p>
          <a:p>
            <a:r>
              <a:rPr lang="en-US" baseline="0" dirty="0" smtClean="0"/>
              <a:t>So if you are a Photography lovers, you can use this way to generate a more realistic, higher quality photographs .</a:t>
            </a:r>
          </a:p>
          <a:p>
            <a:endParaRPr lang="en-US" baseline="0" dirty="0" smtClean="0"/>
          </a:p>
        </p:txBody>
      </p:sp>
      <p:sp>
        <p:nvSpPr>
          <p:cNvPr id="4" name="Slide Number Placeholder 3"/>
          <p:cNvSpPr>
            <a:spLocks noGrp="1"/>
          </p:cNvSpPr>
          <p:nvPr>
            <p:ph type="sldNum" sz="quarter" idx="10"/>
          </p:nvPr>
        </p:nvSpPr>
        <p:spPr/>
        <p:txBody>
          <a:bodyPr/>
          <a:lstStyle/>
          <a:p>
            <a:fld id="{A194B42D-9697-470A-82C3-A198F4A645FB}" type="slidenum">
              <a:rPr lang="en-US" smtClean="0"/>
              <a:t>9</a:t>
            </a:fld>
            <a:endParaRPr lang="en-US"/>
          </a:p>
        </p:txBody>
      </p:sp>
    </p:spTree>
    <p:extLst>
      <p:ext uri="{BB962C8B-B14F-4D97-AF65-F5344CB8AC3E}">
        <p14:creationId xmlns:p14="http://schemas.microsoft.com/office/powerpoint/2010/main" val="3509811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5205D4-71AC-4B11-AA05-1B4368345B81}" type="datetime1">
              <a:rPr lang="en-US" smtClean="0"/>
              <a:t>12/9/2013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6F296A-32B6-44F5-9851-EECB03E6F432}"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C31F93-CD87-416E-9A54-00281F10507F}" type="datetime1">
              <a:rPr lang="en-US" smtClean="0"/>
              <a:t>12/9/2013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6F296A-32B6-44F5-9851-EECB03E6F4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DADAC6F-4F8B-4487-AF11-D828453CEDDA}" type="datetime1">
              <a:rPr lang="en-US" smtClean="0"/>
              <a:t>12/9/2013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6F296A-32B6-44F5-9851-EECB03E6F4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908078-192A-4D54-A337-CEAAFE0D5744}" type="datetime1">
              <a:rPr lang="en-US" smtClean="0"/>
              <a:t>12/9/2013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6F296A-32B6-44F5-9851-EECB03E6F432}" type="slidenum">
              <a:rPr lang="en-US" smtClean="0"/>
              <a:t>‹#›</a:t>
            </a:fld>
            <a:endParaRPr lang="en-US"/>
          </a:p>
        </p:txBody>
      </p:sp>
      <p:sp>
        <p:nvSpPr>
          <p:cNvPr id="7" name="TextBox 6"/>
          <p:cNvSpPr txBox="1"/>
          <p:nvPr userDrawn="1"/>
        </p:nvSpPr>
        <p:spPr>
          <a:xfrm>
            <a:off x="1524000" y="6558121"/>
            <a:ext cx="6172200" cy="246221"/>
          </a:xfrm>
          <a:prstGeom prst="rect">
            <a:avLst/>
          </a:prstGeom>
          <a:noFill/>
        </p:spPr>
        <p:txBody>
          <a:bodyPr wrap="square" rtlCol="0">
            <a:spAutoFit/>
          </a:bodyPr>
          <a:lstStyle/>
          <a:p>
            <a:pPr algn="ctr"/>
            <a:r>
              <a:rPr lang="en-US" sz="1000" dirty="0" smtClean="0">
                <a:solidFill>
                  <a:schemeClr val="bg2">
                    <a:lumMod val="50000"/>
                  </a:schemeClr>
                </a:solidFill>
              </a:rPr>
              <a:t>Computational</a:t>
            </a:r>
            <a:r>
              <a:rPr lang="en-US" sz="1000" baseline="0" dirty="0" smtClean="0">
                <a:solidFill>
                  <a:schemeClr val="bg2">
                    <a:lumMod val="50000"/>
                  </a:schemeClr>
                </a:solidFill>
              </a:rPr>
              <a:t> Photography @McMaster University 2013</a:t>
            </a:r>
            <a:endParaRPr lang="en-US" sz="1000" dirty="0">
              <a:solidFill>
                <a:schemeClr val="bg2">
                  <a:lumMod val="50000"/>
                </a:schemeClr>
              </a:solidFill>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C6977-DFFE-49EB-99F0-51B29BD5B971}" type="datetime1">
              <a:rPr lang="en-US" smtClean="0"/>
              <a:t>12/9/2013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6F296A-32B6-44F5-9851-EECB03E6F432}"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3C93592-E18A-4427-B6A1-0014A85E86C5}" type="datetime1">
              <a:rPr lang="en-US" smtClean="0"/>
              <a:t>12/9/2013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6F296A-32B6-44F5-9851-EECB03E6F43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D1B9774-3B6F-4A37-80BD-9142662FD8C9}" type="datetime1">
              <a:rPr lang="en-US" smtClean="0"/>
              <a:t>12/9/2013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6F296A-32B6-44F5-9851-EECB03E6F432}"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39B2E4-FEF8-494F-A92E-B1AA8B570ACE}" type="datetime1">
              <a:rPr lang="en-US" smtClean="0"/>
              <a:t>12/9/2013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6F296A-32B6-44F5-9851-EECB03E6F43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71DB9D-BC83-41E2-87AB-E21E62C378A5}" type="datetime1">
              <a:rPr lang="en-US" smtClean="0"/>
              <a:t>12/9/2013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6F296A-32B6-44F5-9851-EECB03E6F4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CBDC71-F608-41DE-B35E-5A0FA31490C3}" type="datetime1">
              <a:rPr lang="en-US" smtClean="0"/>
              <a:t>12/9/2013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6F296A-32B6-44F5-9851-EECB03E6F432}"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4BDD9B-1725-488D-8589-EFC9AD2B84AF}" type="datetime1">
              <a:rPr lang="en-US" smtClean="0"/>
              <a:t>12/9/2013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6F296A-32B6-44F5-9851-EECB03E6F4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8A0171-5D64-4AEE-AB44-3B87658AF2A0}" type="datetime1">
              <a:rPr lang="en-US" smtClean="0"/>
              <a:t>12/9/2013</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5E6F296A-32B6-44F5-9851-EECB03E6F4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7.wmf"/><Relationship Id="rId18" Type="http://schemas.openxmlformats.org/officeDocument/2006/relationships/oleObject" Target="../embeddings/oleObject8.bin"/><Relationship Id="rId3" Type="http://schemas.openxmlformats.org/officeDocument/2006/relationships/notesSlide" Target="../notesSlides/notesSlide21.xml"/><Relationship Id="rId21" Type="http://schemas.openxmlformats.org/officeDocument/2006/relationships/oleObject" Target="../embeddings/oleObject11.bin"/><Relationship Id="rId7" Type="http://schemas.openxmlformats.org/officeDocument/2006/relationships/image" Target="../media/image34.wmf"/><Relationship Id="rId12" Type="http://schemas.openxmlformats.org/officeDocument/2006/relationships/oleObject" Target="../embeddings/oleObject5.bin"/><Relationship Id="rId17" Type="http://schemas.openxmlformats.org/officeDocument/2006/relationships/image" Target="../media/image39.wmf"/><Relationship Id="rId2" Type="http://schemas.openxmlformats.org/officeDocument/2006/relationships/slideLayout" Target="../slideLayouts/slideLayout2.xml"/><Relationship Id="rId16" Type="http://schemas.openxmlformats.org/officeDocument/2006/relationships/oleObject" Target="../embeddings/oleObject7.bin"/><Relationship Id="rId20" Type="http://schemas.openxmlformats.org/officeDocument/2006/relationships/oleObject" Target="../embeddings/oleObject10.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6.wmf"/><Relationship Id="rId5" Type="http://schemas.openxmlformats.org/officeDocument/2006/relationships/image" Target="../media/image33.wmf"/><Relationship Id="rId15" Type="http://schemas.openxmlformats.org/officeDocument/2006/relationships/image" Target="../media/image38.wmf"/><Relationship Id="rId10" Type="http://schemas.openxmlformats.org/officeDocument/2006/relationships/oleObject" Target="../embeddings/oleObject4.bin"/><Relationship Id="rId19" Type="http://schemas.openxmlformats.org/officeDocument/2006/relationships/oleObject" Target="../embeddings/oleObject9.bin"/><Relationship Id="rId4" Type="http://schemas.openxmlformats.org/officeDocument/2006/relationships/oleObject" Target="../embeddings/oleObject1.bin"/><Relationship Id="rId9" Type="http://schemas.openxmlformats.org/officeDocument/2006/relationships/image" Target="../media/image35.emf"/><Relationship Id="rId14" Type="http://schemas.openxmlformats.org/officeDocument/2006/relationships/oleObject" Target="../embeddings/oleObject6.bin"/></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490.png"/><Relationship Id="rId7" Type="http://schemas.openxmlformats.org/officeDocument/2006/relationships/image" Target="../media/image53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2.png"/><Relationship Id="rId7"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50.xml"/><Relationship Id="rId7"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1.emf"/><Relationship Id="rId5" Type="http://schemas.openxmlformats.org/officeDocument/2006/relationships/oleObject" Target="../embeddings/oleObject12.bin"/><Relationship Id="rId4" Type="http://schemas.openxmlformats.org/officeDocument/2006/relationships/image" Target="../media/image86.png"/><Relationship Id="rId9" Type="http://schemas.openxmlformats.org/officeDocument/2006/relationships/image" Target="../media/image92.png"/></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98.png"/><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3.png"/><Relationship Id="rId7" Type="http://schemas.openxmlformats.org/officeDocument/2006/relationships/image" Target="../media/image105.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107.png"/></Relationships>
</file>

<file path=ppt/slides/_rels/slide6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11.png"/><Relationship Id="rId4" Type="http://schemas.openxmlformats.org/officeDocument/2006/relationships/image" Target="../media/image115.png"/></Relationships>
</file>

<file path=ppt/slides/_rels/slide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7.png"/></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21.png"/><Relationship Id="rId4" Type="http://schemas.openxmlformats.org/officeDocument/2006/relationships/image" Target="../media/image118.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7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mailto:dengx23@mcmaster.ca" TargetMode="External"/><Relationship Id="rId2" Type="http://schemas.openxmlformats.org/officeDocument/2006/relationships/hyperlink" Target="http://sdfsfalkfjasdlfj/" TargetMode="Externa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www.adorama.com/alc/0013301/article/Using-the-ColorChecker-Passport-Adorama-TV"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smtClean="0"/>
              <a:t>Computational Photography</a:t>
            </a:r>
            <a:endParaRPr lang="en-US" sz="4400" dirty="0"/>
          </a:p>
        </p:txBody>
      </p:sp>
      <p:sp>
        <p:nvSpPr>
          <p:cNvPr id="3" name="Subtitle 2"/>
          <p:cNvSpPr>
            <a:spLocks noGrp="1"/>
          </p:cNvSpPr>
          <p:nvPr>
            <p:ph type="subTitle" idx="1"/>
          </p:nvPr>
        </p:nvSpPr>
        <p:spPr>
          <a:xfrm>
            <a:off x="1295400" y="4267200"/>
            <a:ext cx="6400800" cy="1066800"/>
          </a:xfrm>
        </p:spPr>
        <p:txBody>
          <a:bodyPr>
            <a:normAutofit/>
          </a:bodyPr>
          <a:lstStyle/>
          <a:p>
            <a:pPr algn="ctr"/>
            <a:r>
              <a:rPr lang="en-US" sz="1800" b="1" dirty="0" err="1" smtClean="0"/>
              <a:t>Xiaowei</a:t>
            </a:r>
            <a:r>
              <a:rPr lang="en-US" sz="1800" b="1" dirty="0" smtClean="0"/>
              <a:t> Deng</a:t>
            </a:r>
          </a:p>
          <a:p>
            <a:pPr algn="ctr"/>
            <a:r>
              <a:rPr lang="en-US" sz="1800" dirty="0" smtClean="0"/>
              <a:t>Course Advisor: Dr. </a:t>
            </a:r>
            <a:r>
              <a:rPr lang="en-US" sz="1800" dirty="0" err="1" smtClean="0"/>
              <a:t>Shirani</a:t>
            </a:r>
            <a:endParaRPr lang="en-US" sz="1800" dirty="0" smtClean="0"/>
          </a:p>
        </p:txBody>
      </p:sp>
      <p:sp>
        <p:nvSpPr>
          <p:cNvPr id="4" name="Rectangle 3"/>
          <p:cNvSpPr/>
          <p:nvPr/>
        </p:nvSpPr>
        <p:spPr>
          <a:xfrm>
            <a:off x="3870138" y="5867400"/>
            <a:ext cx="1463862" cy="369332"/>
          </a:xfrm>
          <a:prstGeom prst="rect">
            <a:avLst/>
          </a:prstGeom>
        </p:spPr>
        <p:txBody>
          <a:bodyPr wrap="none">
            <a:spAutoFit/>
          </a:bodyPr>
          <a:lstStyle/>
          <a:p>
            <a:pPr algn="ctr"/>
            <a:r>
              <a:rPr lang="en-US" dirty="0" smtClean="0"/>
              <a:t>Dec. 10, 2013</a:t>
            </a:r>
            <a:endParaRPr lang="en-US" dirty="0"/>
          </a:p>
        </p:txBody>
      </p:sp>
      <p:sp>
        <p:nvSpPr>
          <p:cNvPr id="5" name="Slide Number Placeholder 4"/>
          <p:cNvSpPr>
            <a:spLocks noGrp="1"/>
          </p:cNvSpPr>
          <p:nvPr>
            <p:ph type="sldNum" sz="quarter" idx="12"/>
          </p:nvPr>
        </p:nvSpPr>
        <p:spPr/>
        <p:txBody>
          <a:bodyPr/>
          <a:lstStyle/>
          <a:p>
            <a:fld id="{5E6F296A-32B6-44F5-9851-EECB03E6F432}" type="slidenum">
              <a:rPr lang="en-US" smtClean="0"/>
              <a:t>1</a:t>
            </a:fld>
            <a:endParaRPr lang="en-US"/>
          </a:p>
        </p:txBody>
      </p:sp>
    </p:spTree>
    <p:extLst>
      <p:ext uri="{BB962C8B-B14F-4D97-AF65-F5344CB8AC3E}">
        <p14:creationId xmlns:p14="http://schemas.microsoft.com/office/powerpoint/2010/main" val="3123934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Multiple images’ algorithms</a:t>
            </a:r>
          </a:p>
          <a:p>
            <a:endParaRPr lang="en-US" dirty="0"/>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10</a:t>
            </a:fld>
            <a:endParaRPr lang="en-US"/>
          </a:p>
        </p:txBody>
      </p:sp>
      <p:sp>
        <p:nvSpPr>
          <p:cNvPr id="5" name="Title 1"/>
          <p:cNvSpPr>
            <a:spLocks noGrp="1"/>
          </p:cNvSpPr>
          <p:nvPr>
            <p:ph type="title"/>
          </p:nvPr>
        </p:nvSpPr>
        <p:spPr/>
        <p:txBody>
          <a:bodyPr>
            <a:normAutofit fontScale="90000"/>
          </a:bodyPr>
          <a:lstStyle/>
          <a:p>
            <a:r>
              <a:rPr lang="en-US" dirty="0"/>
              <a:t>Approaches to measure response function</a:t>
            </a:r>
          </a:p>
        </p:txBody>
      </p:sp>
      <p:pic>
        <p:nvPicPr>
          <p:cNvPr id="6" name="Picture 5" descr="hw 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2259486"/>
            <a:ext cx="3657600" cy="27429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w 00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5800" y="3410423"/>
            <a:ext cx="3657600" cy="27429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13185307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Noise level estimation</a:t>
            </a:r>
            <a:endParaRPr lang="en-US" dirty="0"/>
          </a:p>
        </p:txBody>
      </p:sp>
      <p:sp>
        <p:nvSpPr>
          <p:cNvPr id="3" name="Content Placeholder 2"/>
          <p:cNvSpPr>
            <a:spLocks noGrp="1"/>
          </p:cNvSpPr>
          <p:nvPr>
            <p:ph idx="1"/>
          </p:nvPr>
        </p:nvSpPr>
        <p:spPr/>
        <p:txBody>
          <a:bodyPr/>
          <a:lstStyle/>
          <a:p>
            <a:endParaRPr lang="en-US"/>
          </a:p>
        </p:txBody>
      </p:sp>
      <p:sp>
        <p:nvSpPr>
          <p:cNvPr id="4" name="TextBox 3"/>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5E6F296A-32B6-44F5-9851-EECB03E6F432}" type="slidenum">
              <a:rPr lang="en-US" smtClean="0"/>
              <a:t>11</a:t>
            </a:fld>
            <a:endParaRPr lang="en-US"/>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447800"/>
            <a:ext cx="5638800" cy="506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2814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Approaches to measure </a:t>
            </a:r>
            <a:r>
              <a:rPr lang="en-US" dirty="0" smtClean="0"/>
              <a:t>noise</a:t>
            </a:r>
            <a:endParaRPr lang="en-US" dirty="0"/>
          </a:p>
        </p:txBody>
      </p:sp>
      <p:sp>
        <p:nvSpPr>
          <p:cNvPr id="3" name="Content Placeholder 2"/>
          <p:cNvSpPr>
            <a:spLocks noGrp="1"/>
          </p:cNvSpPr>
          <p:nvPr>
            <p:ph idx="1"/>
          </p:nvPr>
        </p:nvSpPr>
        <p:spPr/>
        <p:txBody>
          <a:bodyPr/>
          <a:lstStyle/>
          <a:p>
            <a:r>
              <a:rPr lang="en-US" dirty="0" smtClean="0"/>
              <a:t>Integrating sphere</a:t>
            </a:r>
          </a:p>
          <a:p>
            <a:r>
              <a:rPr lang="en-US" dirty="0" smtClean="0"/>
              <a:t>Calibration chart</a:t>
            </a:r>
          </a:p>
          <a:p>
            <a:r>
              <a:rPr lang="en-US" dirty="0" smtClean="0"/>
              <a:t>Taking repeated exposures and computing the variance(Healey and </a:t>
            </a:r>
            <a:r>
              <a:rPr lang="en-US" dirty="0" err="1" smtClean="0"/>
              <a:t>Kondepudy</a:t>
            </a:r>
            <a:r>
              <a:rPr lang="en-US" dirty="0" smtClean="0"/>
              <a:t> 1994)</a:t>
            </a:r>
          </a:p>
          <a:p>
            <a:r>
              <a:rPr lang="en-US" dirty="0" smtClean="0"/>
              <a:t>Assuming pixel values should all be the same within some region.(Liu, </a:t>
            </a:r>
            <a:r>
              <a:rPr lang="en-US" dirty="0" err="1" smtClean="0"/>
              <a:t>Szeliski</a:t>
            </a:r>
            <a:r>
              <a:rPr lang="en-US" dirty="0" smtClean="0"/>
              <a:t>, Kang et al.2008)</a:t>
            </a:r>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12</a:t>
            </a:fld>
            <a:endParaRPr lang="en-US"/>
          </a:p>
        </p:txBody>
      </p:sp>
      <p:sp>
        <p:nvSpPr>
          <p:cNvPr id="5" name="TextBox 4"/>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24046256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Approaches to measure </a:t>
            </a:r>
            <a:r>
              <a:rPr lang="en-US" dirty="0" smtClean="0"/>
              <a:t>noise</a:t>
            </a:r>
            <a:endParaRPr lang="en-US" dirty="0"/>
          </a:p>
        </p:txBody>
      </p:sp>
      <p:sp>
        <p:nvSpPr>
          <p:cNvPr id="3" name="Content Placeholder 2"/>
          <p:cNvSpPr>
            <a:spLocks noGrp="1"/>
          </p:cNvSpPr>
          <p:nvPr>
            <p:ph idx="1"/>
          </p:nvPr>
        </p:nvSpPr>
        <p:spPr/>
        <p:txBody>
          <a:bodyPr/>
          <a:lstStyle/>
          <a:p>
            <a:r>
              <a:rPr lang="en-US" dirty="0" smtClean="0">
                <a:solidFill>
                  <a:schemeClr val="bg2">
                    <a:lumMod val="90000"/>
                  </a:schemeClr>
                </a:solidFill>
              </a:rPr>
              <a:t>Integrating sphere</a:t>
            </a:r>
          </a:p>
          <a:p>
            <a:r>
              <a:rPr lang="en-US" dirty="0" smtClean="0">
                <a:solidFill>
                  <a:schemeClr val="bg2">
                    <a:lumMod val="90000"/>
                  </a:schemeClr>
                </a:solidFill>
              </a:rPr>
              <a:t>Calibration chart</a:t>
            </a:r>
          </a:p>
          <a:p>
            <a:r>
              <a:rPr lang="en-US" dirty="0" smtClean="0">
                <a:solidFill>
                  <a:schemeClr val="bg2">
                    <a:lumMod val="90000"/>
                  </a:schemeClr>
                </a:solidFill>
              </a:rPr>
              <a:t>Taking repeated exposures and computing the variance(Healey and </a:t>
            </a:r>
            <a:r>
              <a:rPr lang="en-US" dirty="0" err="1" smtClean="0">
                <a:solidFill>
                  <a:schemeClr val="bg2">
                    <a:lumMod val="90000"/>
                  </a:schemeClr>
                </a:solidFill>
              </a:rPr>
              <a:t>Kondepudy</a:t>
            </a:r>
            <a:r>
              <a:rPr lang="en-US" dirty="0" smtClean="0">
                <a:solidFill>
                  <a:schemeClr val="bg2">
                    <a:lumMod val="90000"/>
                  </a:schemeClr>
                </a:solidFill>
              </a:rPr>
              <a:t> 1994)</a:t>
            </a:r>
          </a:p>
          <a:p>
            <a:r>
              <a:rPr lang="en-US" dirty="0" smtClean="0"/>
              <a:t>Assuming pixel values should all be the same within some region.(Liu, </a:t>
            </a:r>
            <a:r>
              <a:rPr lang="en-US" dirty="0" err="1" smtClean="0"/>
              <a:t>Szeliski</a:t>
            </a:r>
            <a:r>
              <a:rPr lang="en-US" dirty="0" smtClean="0"/>
              <a:t>, Kang et al.2008)</a:t>
            </a:r>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13</a:t>
            </a:fld>
            <a:endParaRPr lang="en-US"/>
          </a:p>
        </p:txBody>
      </p:sp>
      <p:sp>
        <p:nvSpPr>
          <p:cNvPr id="5" name="TextBox 4"/>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11476125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Noise Estimation from a Single Image(Liu,2008)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2057400"/>
                <a:ext cx="8229600" cy="2971800"/>
              </a:xfrm>
            </p:spPr>
            <p:txBody>
              <a:bodyPr/>
              <a:lstStyle/>
              <a:p>
                <a14:m>
                  <m:oMath xmlns:m="http://schemas.openxmlformats.org/officeDocument/2006/math">
                    <m:r>
                      <a:rPr lang="en-US" b="0" i="1" smtClean="0">
                        <a:latin typeface="Cambria Math"/>
                      </a:rPr>
                      <m:t>𝑁𝑜𝑖𝑠𝑒</m:t>
                    </m:r>
                    <m:r>
                      <a:rPr lang="en-US" b="0" i="1" smtClean="0">
                        <a:latin typeface="Cambria Math"/>
                      </a:rPr>
                      <m:t> </m:t>
                    </m:r>
                    <m:r>
                      <a:rPr lang="en-US" b="0" i="1" smtClean="0">
                        <a:latin typeface="Cambria Math"/>
                      </a:rPr>
                      <m:t>𝐿𝑒𝑣𝑒𝑙</m:t>
                    </m:r>
                    <m:r>
                      <a:rPr lang="en-US" b="0" i="1" smtClean="0">
                        <a:latin typeface="Cambria Math"/>
                      </a:rPr>
                      <m:t> </m:t>
                    </m:r>
                    <m:r>
                      <a:rPr lang="en-US" b="0" i="1" smtClean="0">
                        <a:latin typeface="Cambria Math"/>
                      </a:rPr>
                      <m:t>𝐹𝑢𝑛𝑐𝑡𝑖𝑜𝑛</m:t>
                    </m:r>
                  </m:oMath>
                </a14:m>
                <a:endParaRPr lang="en-US" b="0" dirty="0" smtClean="0"/>
              </a:p>
              <a:p>
                <a:endParaRPr lang="en-US" dirty="0" smtClean="0"/>
              </a:p>
              <a:p>
                <a:endParaRPr lang="en-US" dirty="0" smtClean="0"/>
              </a:p>
              <a:p>
                <a:pPr marL="0" indent="0">
                  <a:buNone/>
                </a:pPr>
                <a:r>
                  <a:rPr lang="en-US" dirty="0" smtClean="0"/>
                  <a:t>      Where </a:t>
                </a:r>
                <a14:m>
                  <m:oMath xmlns:m="http://schemas.openxmlformats.org/officeDocument/2006/math">
                    <m:sSub>
                      <m:sSubPr>
                        <m:ctrlPr>
                          <a:rPr lang="en-US" i="1">
                            <a:latin typeface="Cambria Math"/>
                            <a:ea typeface="Cambria Math"/>
                          </a:rPr>
                        </m:ctrlPr>
                      </m:sSubPr>
                      <m:e>
                        <m:r>
                          <a:rPr lang="en-US" i="1">
                            <a:latin typeface="Cambria Math"/>
                            <a:ea typeface="Cambria Math"/>
                          </a:rPr>
                          <m:t>𝐼</m:t>
                        </m:r>
                      </m:e>
                      <m:sub>
                        <m:r>
                          <a:rPr lang="en-US" i="1">
                            <a:latin typeface="Cambria Math"/>
                            <a:ea typeface="Cambria Math"/>
                          </a:rPr>
                          <m:t>𝑁</m:t>
                        </m:r>
                      </m:sub>
                    </m:sSub>
                  </m:oMath>
                </a14:m>
                <a:r>
                  <a:rPr lang="en-US" dirty="0" smtClean="0"/>
                  <a:t> is the observation and </a:t>
                </a:r>
                <a14:m>
                  <m:oMath xmlns:m="http://schemas.openxmlformats.org/officeDocument/2006/math">
                    <m:r>
                      <m:rPr>
                        <m:sty m:val="p"/>
                      </m:rPr>
                      <a:rPr lang="en-US" b="0" i="0" smtClean="0">
                        <a:latin typeface="Cambria Math"/>
                        <a:ea typeface="Cambria Math"/>
                      </a:rPr>
                      <m:t>I</m:t>
                    </m:r>
                    <m:r>
                      <a:rPr lang="en-US" b="0" i="0" smtClean="0">
                        <a:latin typeface="Cambria Math"/>
                        <a:ea typeface="Cambria Math"/>
                      </a:rPr>
                      <m:t>=</m:t>
                    </m:r>
                    <m:r>
                      <a:rPr lang="en-US" i="1">
                        <a:latin typeface="Cambria Math"/>
                        <a:ea typeface="Cambria Math"/>
                      </a:rPr>
                      <m:t>𝐸</m:t>
                    </m:r>
                    <m:r>
                      <a:rPr lang="en-US" b="0" i="1" smtClean="0">
                        <a:latin typeface="Cambria Math"/>
                        <a:ea typeface="Cambria Math"/>
                      </a:rPr>
                      <m:t>(</m:t>
                    </m:r>
                    <m:sSub>
                      <m:sSubPr>
                        <m:ctrlPr>
                          <a:rPr lang="en-US" i="1">
                            <a:latin typeface="Cambria Math"/>
                            <a:ea typeface="Cambria Math"/>
                          </a:rPr>
                        </m:ctrlPr>
                      </m:sSubPr>
                      <m:e>
                        <m:r>
                          <a:rPr lang="en-US" i="1">
                            <a:latin typeface="Cambria Math"/>
                            <a:ea typeface="Cambria Math"/>
                          </a:rPr>
                          <m:t>𝐼</m:t>
                        </m:r>
                      </m:e>
                      <m:sub>
                        <m:r>
                          <a:rPr lang="en-US" i="1">
                            <a:latin typeface="Cambria Math"/>
                            <a:ea typeface="Cambria Math"/>
                          </a:rPr>
                          <m:t>𝑁</m:t>
                        </m:r>
                      </m:sub>
                    </m:sSub>
                    <m:r>
                      <a:rPr lang="en-US" b="0" i="1" smtClean="0">
                        <a:latin typeface="Cambria Math"/>
                        <a:ea typeface="Cambria Math"/>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2057400"/>
                <a:ext cx="8229600" cy="2971800"/>
              </a:xfrm>
              <a:blipFill rotWithShape="1">
                <a:blip r:embed="rId3"/>
                <a:stretch>
                  <a:fillRect l="-66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E6F296A-32B6-44F5-9851-EECB03E6F432}" type="slidenum">
              <a:rPr lang="en-US" smtClean="0"/>
              <a:t>14</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1295400" y="2514600"/>
                <a:ext cx="4724400" cy="7632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a:ea typeface="Cambria Math"/>
                        </a:rPr>
                        <m:t>𝜏</m:t>
                      </m:r>
                      <m:d>
                        <m:dPr>
                          <m:ctrlPr>
                            <a:rPr lang="en-US" sz="3600" b="0" i="1" smtClean="0">
                              <a:latin typeface="Cambria Math"/>
                              <a:ea typeface="Cambria Math"/>
                            </a:rPr>
                          </m:ctrlPr>
                        </m:dPr>
                        <m:e>
                          <m:r>
                            <a:rPr lang="en-US" sz="3600" b="0" i="1" smtClean="0">
                              <a:latin typeface="Cambria Math"/>
                              <a:ea typeface="Cambria Math"/>
                            </a:rPr>
                            <m:t>𝐼</m:t>
                          </m:r>
                        </m:e>
                      </m:d>
                      <m:r>
                        <a:rPr lang="en-US" sz="3600" b="0" i="1" smtClean="0">
                          <a:latin typeface="Cambria Math"/>
                          <a:ea typeface="Cambria Math"/>
                        </a:rPr>
                        <m:t>=</m:t>
                      </m:r>
                      <m:rad>
                        <m:radPr>
                          <m:degHide m:val="on"/>
                          <m:ctrlPr>
                            <a:rPr lang="en-US" sz="3600" b="0" i="1" smtClean="0">
                              <a:latin typeface="Cambria Math"/>
                              <a:ea typeface="Cambria Math"/>
                            </a:rPr>
                          </m:ctrlPr>
                        </m:radPr>
                        <m:deg/>
                        <m:e>
                          <m:r>
                            <a:rPr lang="en-US" sz="3600" b="0" i="1" smtClean="0">
                              <a:latin typeface="Cambria Math"/>
                              <a:ea typeface="Cambria Math"/>
                            </a:rPr>
                            <m:t>𝐸</m:t>
                          </m:r>
                          <m:r>
                            <a:rPr lang="en-US" sz="3600" b="0" i="1" smtClean="0">
                              <a:latin typeface="Cambria Math"/>
                              <a:ea typeface="Cambria Math"/>
                            </a:rPr>
                            <m:t>[</m:t>
                          </m:r>
                          <m:sSup>
                            <m:sSupPr>
                              <m:ctrlPr>
                                <a:rPr lang="en-US" sz="3600" b="0" i="1" smtClean="0">
                                  <a:latin typeface="Cambria Math"/>
                                  <a:ea typeface="Cambria Math"/>
                                </a:rPr>
                              </m:ctrlPr>
                            </m:sSupPr>
                            <m:e>
                              <m:r>
                                <a:rPr lang="en-US" sz="3600" b="0" i="1" smtClean="0">
                                  <a:latin typeface="Cambria Math"/>
                                  <a:ea typeface="Cambria Math"/>
                                </a:rPr>
                                <m:t>(</m:t>
                              </m:r>
                              <m:sSub>
                                <m:sSubPr>
                                  <m:ctrlPr>
                                    <a:rPr lang="en-US" sz="3600" b="0" i="1" smtClean="0">
                                      <a:latin typeface="Cambria Math"/>
                                      <a:ea typeface="Cambria Math"/>
                                    </a:rPr>
                                  </m:ctrlPr>
                                </m:sSubPr>
                                <m:e>
                                  <m:r>
                                    <a:rPr lang="en-US" sz="3600" b="0" i="1" smtClean="0">
                                      <a:latin typeface="Cambria Math"/>
                                      <a:ea typeface="Cambria Math"/>
                                    </a:rPr>
                                    <m:t>𝐼</m:t>
                                  </m:r>
                                </m:e>
                                <m:sub>
                                  <m:r>
                                    <a:rPr lang="en-US" sz="3600" b="0" i="1" smtClean="0">
                                      <a:latin typeface="Cambria Math"/>
                                      <a:ea typeface="Cambria Math"/>
                                    </a:rPr>
                                    <m:t>𝑁</m:t>
                                  </m:r>
                                </m:sub>
                              </m:sSub>
                              <m:r>
                                <a:rPr lang="en-US" sz="3600" b="0" i="1" smtClean="0">
                                  <a:latin typeface="Cambria Math"/>
                                  <a:ea typeface="Cambria Math"/>
                                </a:rPr>
                                <m:t>−</m:t>
                              </m:r>
                              <m:r>
                                <a:rPr lang="en-US" sz="3600" b="0" i="1" smtClean="0">
                                  <a:latin typeface="Cambria Math"/>
                                  <a:ea typeface="Cambria Math"/>
                                </a:rPr>
                                <m:t>𝐼</m:t>
                              </m:r>
                              <m:r>
                                <a:rPr lang="en-US" sz="3600" b="0" i="1" smtClean="0">
                                  <a:latin typeface="Cambria Math"/>
                                  <a:ea typeface="Cambria Math"/>
                                </a:rPr>
                                <m:t>)</m:t>
                              </m:r>
                            </m:e>
                            <m:sup>
                              <m:r>
                                <a:rPr lang="en-US" sz="3600" b="0" i="1" smtClean="0">
                                  <a:latin typeface="Cambria Math"/>
                                  <a:ea typeface="Cambria Math"/>
                                </a:rPr>
                                <m:t>2</m:t>
                              </m:r>
                            </m:sup>
                          </m:sSup>
                          <m:r>
                            <a:rPr lang="en-US" sz="3600" b="0" i="1" smtClean="0">
                              <a:latin typeface="Cambria Math"/>
                              <a:ea typeface="Cambria Math"/>
                            </a:rPr>
                            <m:t>]</m:t>
                          </m:r>
                        </m:e>
                      </m:rad>
                    </m:oMath>
                  </m:oMathPara>
                </a14:m>
                <a:endParaRPr lang="en-US" sz="3600" dirty="0"/>
              </a:p>
            </p:txBody>
          </p:sp>
        </mc:Choice>
        <mc:Fallback xmlns="">
          <p:sp>
            <p:nvSpPr>
              <p:cNvPr id="5" name="TextBox 4"/>
              <p:cNvSpPr txBox="1">
                <a:spLocks noRot="1" noChangeAspect="1" noMove="1" noResize="1" noEditPoints="1" noAdjustHandles="1" noChangeArrowheads="1" noChangeShapeType="1" noTextEdit="1"/>
              </p:cNvSpPr>
              <p:nvPr/>
            </p:nvSpPr>
            <p:spPr>
              <a:xfrm>
                <a:off x="1295400" y="2514600"/>
                <a:ext cx="4724400" cy="763222"/>
              </a:xfrm>
              <a:prstGeom prst="rect">
                <a:avLst/>
              </a:prstGeom>
              <a:blipFill rotWithShape="1">
                <a:blip r:embed="rId4"/>
                <a:stretch>
                  <a:fillRect/>
                </a:stretch>
              </a:blipFill>
            </p:spPr>
            <p:txBody>
              <a:bodyPr/>
              <a:lstStyle/>
              <a:p>
                <a:r>
                  <a:rPr lang="en-US">
                    <a:noFill/>
                  </a:rPr>
                  <a:t> </a:t>
                </a:r>
              </a:p>
            </p:txBody>
          </p:sp>
        </mc:Fallback>
      </mc:AlternateContent>
      <p:sp>
        <p:nvSpPr>
          <p:cNvPr id="6" name="TextBox 5"/>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41838593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Step </a:t>
            </a:r>
            <a:r>
              <a:rPr lang="en-US" altLang="en-US" dirty="0" smtClean="0"/>
              <a:t>1. Segmentation</a:t>
            </a:r>
            <a:endParaRPr lang="en-US" dirty="0"/>
          </a:p>
        </p:txBody>
      </p:sp>
      <p:sp>
        <p:nvSpPr>
          <p:cNvPr id="3" name="Content Placeholder 2"/>
          <p:cNvSpPr>
            <a:spLocks noGrp="1"/>
          </p:cNvSpPr>
          <p:nvPr>
            <p:ph idx="1"/>
          </p:nvPr>
        </p:nvSpPr>
        <p:spPr>
          <a:xfrm>
            <a:off x="457200" y="1600200"/>
            <a:ext cx="2667000" cy="4876800"/>
          </a:xfrm>
        </p:spPr>
        <p:txBody>
          <a:bodyPr/>
          <a:lstStyle/>
          <a:p>
            <a:r>
              <a:rPr lang="en-US" b="1" dirty="0">
                <a:solidFill>
                  <a:schemeClr val="accent1"/>
                </a:solidFill>
              </a:rPr>
              <a:t>Step 1.</a:t>
            </a:r>
          </a:p>
          <a:p>
            <a:pPr marL="0" indent="0">
              <a:buNone/>
            </a:pPr>
            <a:r>
              <a:rPr lang="en-US" dirty="0" smtClean="0"/>
              <a:t>Segment </a:t>
            </a:r>
            <a:r>
              <a:rPr lang="en-US" dirty="0"/>
              <a:t>the image in to regions and </a:t>
            </a:r>
            <a:r>
              <a:rPr lang="en-US" dirty="0" smtClean="0"/>
              <a:t>fit </a:t>
            </a:r>
            <a:r>
              <a:rPr lang="en-US" dirty="0"/>
              <a:t>a constant or linear </a:t>
            </a:r>
            <a:r>
              <a:rPr lang="en-US" dirty="0" smtClean="0"/>
              <a:t>function </a:t>
            </a:r>
            <a:r>
              <a:rPr lang="en-US" dirty="0"/>
              <a:t>inside each region</a:t>
            </a:r>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15</a:t>
            </a:fld>
            <a:endParaRPr lang="en-US"/>
          </a:p>
        </p:txBody>
      </p:sp>
      <p:pic>
        <p:nvPicPr>
          <p:cNvPr id="5" name="Picture 5" descr="b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587581"/>
            <a:ext cx="5410200" cy="48132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18480021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normAutofit/>
          </a:bodyPr>
          <a:lstStyle/>
          <a:p>
            <a:r>
              <a:rPr lang="en-US" altLang="en-US" dirty="0" smtClean="0"/>
              <a:t>Step 2. Measure deviation</a:t>
            </a:r>
            <a:endParaRPr lang="en-US" altLang="en-US" dirty="0"/>
          </a:p>
        </p:txBody>
      </p:sp>
      <p:pic>
        <p:nvPicPr>
          <p:cNvPr id="163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71600"/>
            <a:ext cx="3429000" cy="3079750"/>
          </a:xfrm>
          <a:prstGeom prst="rect">
            <a:avLst/>
          </a:prstGeom>
          <a:noFill/>
          <a:extLst>
            <a:ext uri="{909E8E84-426E-40DD-AFC4-6F175D3DCCD1}">
              <a14:hiddenFill xmlns:a14="http://schemas.microsoft.com/office/drawing/2010/main">
                <a:solidFill>
                  <a:srgbClr val="FFFFFF"/>
                </a:solidFill>
              </a14:hiddenFill>
            </a:ext>
          </a:extLst>
        </p:spPr>
      </p:pic>
      <p:sp>
        <p:nvSpPr>
          <p:cNvPr id="163850" name="Text Box 10"/>
          <p:cNvSpPr txBox="1">
            <a:spLocks noChangeArrowheads="1"/>
          </p:cNvSpPr>
          <p:nvPr/>
        </p:nvSpPr>
        <p:spPr bwMode="auto">
          <a:xfrm>
            <a:off x="4459288" y="3132138"/>
            <a:ext cx="914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Patch</a:t>
            </a:r>
          </a:p>
        </p:txBody>
      </p:sp>
      <p:grpSp>
        <p:nvGrpSpPr>
          <p:cNvPr id="163932" name="Group 92"/>
          <p:cNvGrpSpPr>
            <a:grpSpLocks/>
          </p:cNvGrpSpPr>
          <p:nvPr/>
        </p:nvGrpSpPr>
        <p:grpSpPr bwMode="auto">
          <a:xfrm>
            <a:off x="5562600" y="1965325"/>
            <a:ext cx="3157538" cy="1533525"/>
            <a:chOff x="3504" y="1266"/>
            <a:chExt cx="1989" cy="966"/>
          </a:xfrm>
        </p:grpSpPr>
        <p:pic>
          <p:nvPicPr>
            <p:cNvPr id="163846" name="Picture 6" descr="patch1_aff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4" y="1266"/>
              <a:ext cx="726" cy="726"/>
            </a:xfrm>
            <a:prstGeom prst="rect">
              <a:avLst/>
            </a:prstGeom>
            <a:noFill/>
            <a:extLst>
              <a:ext uri="{909E8E84-426E-40DD-AFC4-6F175D3DCCD1}">
                <a14:hiddenFill xmlns:a14="http://schemas.microsoft.com/office/drawing/2010/main">
                  <a:solidFill>
                    <a:srgbClr val="FFFFFF"/>
                  </a:solidFill>
                </a14:hiddenFill>
              </a:ext>
            </a:extLst>
          </p:spPr>
        </p:pic>
        <p:pic>
          <p:nvPicPr>
            <p:cNvPr id="163847" name="Picture 7" descr="patch1_no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7" y="1266"/>
              <a:ext cx="726" cy="726"/>
            </a:xfrm>
            <a:prstGeom prst="rect">
              <a:avLst/>
            </a:prstGeom>
            <a:noFill/>
            <a:extLst>
              <a:ext uri="{909E8E84-426E-40DD-AFC4-6F175D3DCCD1}">
                <a14:hiddenFill xmlns:a14="http://schemas.microsoft.com/office/drawing/2010/main">
                  <a:solidFill>
                    <a:srgbClr val="FFFFFF"/>
                  </a:solidFill>
                </a14:hiddenFill>
              </a:ext>
            </a:extLst>
          </p:spPr>
        </p:pic>
        <p:sp>
          <p:nvSpPr>
            <p:cNvPr id="163848" name="Text Box 8"/>
            <p:cNvSpPr txBox="1">
              <a:spLocks noChangeArrowheads="1"/>
            </p:cNvSpPr>
            <p:nvPr/>
          </p:nvSpPr>
          <p:spPr bwMode="auto">
            <a:xfrm>
              <a:off x="3504" y="145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a:t>
              </a:r>
            </a:p>
          </p:txBody>
        </p:sp>
        <p:sp>
          <p:nvSpPr>
            <p:cNvPr id="163849" name="Text Box 9"/>
            <p:cNvSpPr txBox="1">
              <a:spLocks noChangeArrowheads="1"/>
            </p:cNvSpPr>
            <p:nvPr/>
          </p:nvSpPr>
          <p:spPr bwMode="auto">
            <a:xfrm>
              <a:off x="4512" y="145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a:t>
              </a:r>
            </a:p>
          </p:txBody>
        </p:sp>
        <p:sp>
          <p:nvSpPr>
            <p:cNvPr id="163851" name="Text Box 11"/>
            <p:cNvSpPr txBox="1">
              <a:spLocks noChangeArrowheads="1"/>
            </p:cNvSpPr>
            <p:nvPr/>
          </p:nvSpPr>
          <p:spPr bwMode="auto">
            <a:xfrm>
              <a:off x="3822" y="2001"/>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Signal</a:t>
              </a:r>
            </a:p>
          </p:txBody>
        </p:sp>
        <p:sp>
          <p:nvSpPr>
            <p:cNvPr id="163852" name="Text Box 12"/>
            <p:cNvSpPr txBox="1">
              <a:spLocks noChangeArrowheads="1"/>
            </p:cNvSpPr>
            <p:nvPr/>
          </p:nvSpPr>
          <p:spPr bwMode="auto">
            <a:xfrm>
              <a:off x="4848" y="2001"/>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a:t>Residual</a:t>
              </a:r>
            </a:p>
          </p:txBody>
        </p:sp>
      </p:grpSp>
      <p:sp>
        <p:nvSpPr>
          <p:cNvPr id="163885" name="Text Box 45"/>
          <p:cNvSpPr txBox="1">
            <a:spLocks noChangeArrowheads="1"/>
          </p:cNvSpPr>
          <p:nvPr/>
        </p:nvSpPr>
        <p:spPr bwMode="auto">
          <a:xfrm>
            <a:off x="4191000" y="3622675"/>
            <a:ext cx="152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For each RGB channel:</a:t>
            </a:r>
          </a:p>
        </p:txBody>
      </p:sp>
      <p:sp>
        <p:nvSpPr>
          <p:cNvPr id="163886" name="Text Box 46"/>
          <p:cNvSpPr txBox="1">
            <a:spLocks noChangeArrowheads="1"/>
          </p:cNvSpPr>
          <p:nvPr/>
        </p:nvSpPr>
        <p:spPr bwMode="auto">
          <a:xfrm>
            <a:off x="6019800" y="3619500"/>
            <a:ext cx="1219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Brightness mean </a:t>
            </a:r>
            <a:r>
              <a:rPr lang="en-US" altLang="en-US" i="1"/>
              <a:t>I</a:t>
            </a:r>
          </a:p>
        </p:txBody>
      </p:sp>
      <p:sp>
        <p:nvSpPr>
          <p:cNvPr id="163887" name="Text Box 47"/>
          <p:cNvSpPr txBox="1">
            <a:spLocks noChangeArrowheads="1"/>
          </p:cNvSpPr>
          <p:nvPr/>
        </p:nvSpPr>
        <p:spPr bwMode="auto">
          <a:xfrm>
            <a:off x="7391400" y="3611563"/>
            <a:ext cx="152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Standard deviation </a:t>
            </a:r>
            <a:r>
              <a:rPr lang="en-US" altLang="en-US" i="1">
                <a:latin typeface="Symbol" pitchFamily="18" charset="2"/>
              </a:rPr>
              <a:t>s</a:t>
            </a:r>
            <a:endParaRPr lang="en-US" altLang="en-US" i="1"/>
          </a:p>
        </p:txBody>
      </p:sp>
      <p:grpSp>
        <p:nvGrpSpPr>
          <p:cNvPr id="163923" name="Group 83"/>
          <p:cNvGrpSpPr>
            <a:grpSpLocks/>
          </p:cNvGrpSpPr>
          <p:nvPr/>
        </p:nvGrpSpPr>
        <p:grpSpPr bwMode="auto">
          <a:xfrm>
            <a:off x="2759075" y="5557838"/>
            <a:ext cx="4359275" cy="176212"/>
            <a:chOff x="1738" y="3549"/>
            <a:chExt cx="2746" cy="111"/>
          </a:xfrm>
        </p:grpSpPr>
        <p:sp>
          <p:nvSpPr>
            <p:cNvPr id="163919" name="Oval 79"/>
            <p:cNvSpPr>
              <a:spLocks noChangeArrowheads="1"/>
            </p:cNvSpPr>
            <p:nvPr/>
          </p:nvSpPr>
          <p:spPr bwMode="auto">
            <a:xfrm>
              <a:off x="1738" y="3549"/>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20" name="Oval 80"/>
            <p:cNvSpPr>
              <a:spLocks noChangeArrowheads="1"/>
            </p:cNvSpPr>
            <p:nvPr/>
          </p:nvSpPr>
          <p:spPr bwMode="auto">
            <a:xfrm>
              <a:off x="2963" y="3605"/>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21" name="Oval 81"/>
            <p:cNvSpPr>
              <a:spLocks noChangeArrowheads="1"/>
            </p:cNvSpPr>
            <p:nvPr/>
          </p:nvSpPr>
          <p:spPr bwMode="auto">
            <a:xfrm>
              <a:off x="4449" y="3625"/>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63933" name="Rectangle 93"/>
          <p:cNvSpPr>
            <a:spLocks noChangeArrowheads="1"/>
          </p:cNvSpPr>
          <p:nvPr/>
        </p:nvSpPr>
        <p:spPr bwMode="auto">
          <a:xfrm>
            <a:off x="581025" y="2946400"/>
            <a:ext cx="409575" cy="409575"/>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63924" name="Picture 84" descr="patch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927350"/>
            <a:ext cx="381000" cy="381000"/>
          </a:xfrm>
          <a:prstGeom prst="rect">
            <a:avLst/>
          </a:prstGeom>
          <a:noFill/>
          <a:extLst>
            <a:ext uri="{909E8E84-426E-40DD-AFC4-6F175D3DCCD1}">
              <a14:hiddenFill xmlns:a14="http://schemas.microsoft.com/office/drawing/2010/main">
                <a:solidFill>
                  <a:srgbClr val="FFFFFF"/>
                </a:solidFill>
              </a14:hiddenFill>
            </a:ext>
          </a:extLst>
        </p:spPr>
      </p:pic>
      <p:grpSp>
        <p:nvGrpSpPr>
          <p:cNvPr id="163951" name="Group 111"/>
          <p:cNvGrpSpPr>
            <a:grpSpLocks/>
          </p:cNvGrpSpPr>
          <p:nvPr/>
        </p:nvGrpSpPr>
        <p:grpSpPr bwMode="auto">
          <a:xfrm>
            <a:off x="1905000" y="4495800"/>
            <a:ext cx="6934200" cy="2057400"/>
            <a:chOff x="1200" y="2880"/>
            <a:chExt cx="4368" cy="1296"/>
          </a:xfrm>
        </p:grpSpPr>
        <p:sp>
          <p:nvSpPr>
            <p:cNvPr id="163916" name="Text Box 76"/>
            <p:cNvSpPr txBox="1">
              <a:spLocks noChangeArrowheads="1"/>
            </p:cNvSpPr>
            <p:nvPr/>
          </p:nvSpPr>
          <p:spPr bwMode="auto">
            <a:xfrm>
              <a:off x="1632" y="2880"/>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a:solidFill>
                    <a:srgbClr val="CC0000"/>
                  </a:solidFill>
                </a:rPr>
                <a:t>Red</a:t>
              </a:r>
            </a:p>
          </p:txBody>
        </p:sp>
        <p:sp>
          <p:nvSpPr>
            <p:cNvPr id="163917" name="Text Box 77"/>
            <p:cNvSpPr txBox="1">
              <a:spLocks noChangeArrowheads="1"/>
            </p:cNvSpPr>
            <p:nvPr/>
          </p:nvSpPr>
          <p:spPr bwMode="auto">
            <a:xfrm>
              <a:off x="3120" y="2880"/>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600">
                  <a:solidFill>
                    <a:srgbClr val="00FF00"/>
                  </a:solidFill>
                </a:rPr>
                <a:t>Green</a:t>
              </a:r>
            </a:p>
          </p:txBody>
        </p:sp>
        <p:sp>
          <p:nvSpPr>
            <p:cNvPr id="163918" name="Text Box 78"/>
            <p:cNvSpPr txBox="1">
              <a:spLocks noChangeArrowheads="1"/>
            </p:cNvSpPr>
            <p:nvPr/>
          </p:nvSpPr>
          <p:spPr bwMode="auto">
            <a:xfrm>
              <a:off x="4656" y="2880"/>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600">
                  <a:solidFill>
                    <a:srgbClr val="0000FF"/>
                  </a:solidFill>
                </a:rPr>
                <a:t>Blue</a:t>
              </a:r>
            </a:p>
          </p:txBody>
        </p:sp>
        <p:grpSp>
          <p:nvGrpSpPr>
            <p:cNvPr id="163934" name="Group 94"/>
            <p:cNvGrpSpPr>
              <a:grpSpLocks/>
            </p:cNvGrpSpPr>
            <p:nvPr/>
          </p:nvGrpSpPr>
          <p:grpSpPr bwMode="auto">
            <a:xfrm>
              <a:off x="1200" y="2880"/>
              <a:ext cx="1344" cy="1296"/>
              <a:chOff x="1200" y="2880"/>
              <a:chExt cx="1344" cy="1296"/>
            </a:xfrm>
          </p:grpSpPr>
          <p:sp>
            <p:nvSpPr>
              <p:cNvPr id="163891" name="Text Box 51"/>
              <p:cNvSpPr txBox="1">
                <a:spLocks noChangeArrowheads="1"/>
              </p:cNvSpPr>
              <p:nvPr/>
            </p:nvSpPr>
            <p:spPr bwMode="auto">
              <a:xfrm>
                <a:off x="1324" y="3984"/>
                <a:ext cx="10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0            0.5             1</a:t>
                </a:r>
              </a:p>
            </p:txBody>
          </p:sp>
          <p:sp>
            <p:nvSpPr>
              <p:cNvPr id="163892" name="Rectangle 52"/>
              <p:cNvSpPr>
                <a:spLocks noChangeArrowheads="1"/>
              </p:cNvSpPr>
              <p:nvPr/>
            </p:nvSpPr>
            <p:spPr bwMode="auto">
              <a:xfrm>
                <a:off x="1392" y="3091"/>
                <a:ext cx="912" cy="9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894" name="Text Box 54"/>
              <p:cNvSpPr txBox="1">
                <a:spLocks noChangeArrowheads="1"/>
              </p:cNvSpPr>
              <p:nvPr/>
            </p:nvSpPr>
            <p:spPr bwMode="auto">
              <a:xfrm>
                <a:off x="1219" y="3091"/>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0.2</a:t>
                </a:r>
              </a:p>
            </p:txBody>
          </p:sp>
          <p:sp>
            <p:nvSpPr>
              <p:cNvPr id="163896" name="Text Box 56"/>
              <p:cNvSpPr txBox="1">
                <a:spLocks noChangeArrowheads="1"/>
              </p:cNvSpPr>
              <p:nvPr/>
            </p:nvSpPr>
            <p:spPr bwMode="auto">
              <a:xfrm>
                <a:off x="1219" y="3475"/>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0.1</a:t>
                </a:r>
              </a:p>
            </p:txBody>
          </p:sp>
          <p:sp>
            <p:nvSpPr>
              <p:cNvPr id="163897" name="Text Box 57"/>
              <p:cNvSpPr txBox="1">
                <a:spLocks noChangeArrowheads="1"/>
              </p:cNvSpPr>
              <p:nvPr/>
            </p:nvSpPr>
            <p:spPr bwMode="auto">
              <a:xfrm>
                <a:off x="1212" y="3890"/>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400"/>
                  <a:t>0</a:t>
                </a:r>
              </a:p>
            </p:txBody>
          </p:sp>
          <p:sp>
            <p:nvSpPr>
              <p:cNvPr id="163925" name="Text Box 85"/>
              <p:cNvSpPr txBox="1">
                <a:spLocks noChangeArrowheads="1"/>
              </p:cNvSpPr>
              <p:nvPr/>
            </p:nvSpPr>
            <p:spPr bwMode="auto">
              <a:xfrm>
                <a:off x="2304" y="38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t>I</a:t>
                </a:r>
              </a:p>
            </p:txBody>
          </p:sp>
          <p:sp>
            <p:nvSpPr>
              <p:cNvPr id="163926" name="Text Box 86"/>
              <p:cNvSpPr txBox="1">
                <a:spLocks noChangeArrowheads="1"/>
              </p:cNvSpPr>
              <p:nvPr/>
            </p:nvSpPr>
            <p:spPr bwMode="auto">
              <a:xfrm>
                <a:off x="1200" y="288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latin typeface="Symbol" pitchFamily="18" charset="2"/>
                  </a:rPr>
                  <a:t>s</a:t>
                </a:r>
                <a:endParaRPr lang="en-US" altLang="en-US" i="1"/>
              </a:p>
            </p:txBody>
          </p:sp>
        </p:grpSp>
        <p:grpSp>
          <p:nvGrpSpPr>
            <p:cNvPr id="163935" name="Group 95"/>
            <p:cNvGrpSpPr>
              <a:grpSpLocks/>
            </p:cNvGrpSpPr>
            <p:nvPr/>
          </p:nvGrpSpPr>
          <p:grpSpPr bwMode="auto">
            <a:xfrm>
              <a:off x="2688" y="2880"/>
              <a:ext cx="1344" cy="1296"/>
              <a:chOff x="1200" y="2880"/>
              <a:chExt cx="1344" cy="1296"/>
            </a:xfrm>
          </p:grpSpPr>
          <p:sp>
            <p:nvSpPr>
              <p:cNvPr id="163936" name="Text Box 96"/>
              <p:cNvSpPr txBox="1">
                <a:spLocks noChangeArrowheads="1"/>
              </p:cNvSpPr>
              <p:nvPr/>
            </p:nvSpPr>
            <p:spPr bwMode="auto">
              <a:xfrm>
                <a:off x="1324" y="3984"/>
                <a:ext cx="10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0            0.5             1</a:t>
                </a:r>
              </a:p>
            </p:txBody>
          </p:sp>
          <p:sp>
            <p:nvSpPr>
              <p:cNvPr id="163937" name="Rectangle 97"/>
              <p:cNvSpPr>
                <a:spLocks noChangeArrowheads="1"/>
              </p:cNvSpPr>
              <p:nvPr/>
            </p:nvSpPr>
            <p:spPr bwMode="auto">
              <a:xfrm>
                <a:off x="1392" y="3091"/>
                <a:ext cx="912" cy="9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38" name="Text Box 98"/>
              <p:cNvSpPr txBox="1">
                <a:spLocks noChangeArrowheads="1"/>
              </p:cNvSpPr>
              <p:nvPr/>
            </p:nvSpPr>
            <p:spPr bwMode="auto">
              <a:xfrm>
                <a:off x="1219" y="3091"/>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0.2</a:t>
                </a:r>
              </a:p>
            </p:txBody>
          </p:sp>
          <p:sp>
            <p:nvSpPr>
              <p:cNvPr id="163939" name="Text Box 99"/>
              <p:cNvSpPr txBox="1">
                <a:spLocks noChangeArrowheads="1"/>
              </p:cNvSpPr>
              <p:nvPr/>
            </p:nvSpPr>
            <p:spPr bwMode="auto">
              <a:xfrm>
                <a:off x="1219" y="3475"/>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0.1</a:t>
                </a:r>
              </a:p>
            </p:txBody>
          </p:sp>
          <p:sp>
            <p:nvSpPr>
              <p:cNvPr id="163940" name="Text Box 100"/>
              <p:cNvSpPr txBox="1">
                <a:spLocks noChangeArrowheads="1"/>
              </p:cNvSpPr>
              <p:nvPr/>
            </p:nvSpPr>
            <p:spPr bwMode="auto">
              <a:xfrm>
                <a:off x="1212" y="3890"/>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400"/>
                  <a:t>0</a:t>
                </a:r>
              </a:p>
            </p:txBody>
          </p:sp>
          <p:sp>
            <p:nvSpPr>
              <p:cNvPr id="163941" name="Text Box 101"/>
              <p:cNvSpPr txBox="1">
                <a:spLocks noChangeArrowheads="1"/>
              </p:cNvSpPr>
              <p:nvPr/>
            </p:nvSpPr>
            <p:spPr bwMode="auto">
              <a:xfrm>
                <a:off x="2304" y="38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t>I</a:t>
                </a:r>
              </a:p>
            </p:txBody>
          </p:sp>
          <p:sp>
            <p:nvSpPr>
              <p:cNvPr id="163942" name="Text Box 102"/>
              <p:cNvSpPr txBox="1">
                <a:spLocks noChangeArrowheads="1"/>
              </p:cNvSpPr>
              <p:nvPr/>
            </p:nvSpPr>
            <p:spPr bwMode="auto">
              <a:xfrm>
                <a:off x="1200" y="288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latin typeface="Symbol" pitchFamily="18" charset="2"/>
                  </a:rPr>
                  <a:t>s</a:t>
                </a:r>
                <a:endParaRPr lang="en-US" altLang="en-US" i="1"/>
              </a:p>
            </p:txBody>
          </p:sp>
        </p:grpSp>
        <p:grpSp>
          <p:nvGrpSpPr>
            <p:cNvPr id="163943" name="Group 103"/>
            <p:cNvGrpSpPr>
              <a:grpSpLocks/>
            </p:cNvGrpSpPr>
            <p:nvPr/>
          </p:nvGrpSpPr>
          <p:grpSpPr bwMode="auto">
            <a:xfrm>
              <a:off x="4224" y="2880"/>
              <a:ext cx="1344" cy="1296"/>
              <a:chOff x="1200" y="2880"/>
              <a:chExt cx="1344" cy="1296"/>
            </a:xfrm>
          </p:grpSpPr>
          <p:sp>
            <p:nvSpPr>
              <p:cNvPr id="163944" name="Text Box 104"/>
              <p:cNvSpPr txBox="1">
                <a:spLocks noChangeArrowheads="1"/>
              </p:cNvSpPr>
              <p:nvPr/>
            </p:nvSpPr>
            <p:spPr bwMode="auto">
              <a:xfrm>
                <a:off x="1324" y="3984"/>
                <a:ext cx="10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0            0.5             1</a:t>
                </a:r>
              </a:p>
            </p:txBody>
          </p:sp>
          <p:sp>
            <p:nvSpPr>
              <p:cNvPr id="163945" name="Rectangle 105"/>
              <p:cNvSpPr>
                <a:spLocks noChangeArrowheads="1"/>
              </p:cNvSpPr>
              <p:nvPr/>
            </p:nvSpPr>
            <p:spPr bwMode="auto">
              <a:xfrm>
                <a:off x="1392" y="3091"/>
                <a:ext cx="912" cy="9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46" name="Text Box 106"/>
              <p:cNvSpPr txBox="1">
                <a:spLocks noChangeArrowheads="1"/>
              </p:cNvSpPr>
              <p:nvPr/>
            </p:nvSpPr>
            <p:spPr bwMode="auto">
              <a:xfrm>
                <a:off x="1219" y="3091"/>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0.2</a:t>
                </a:r>
              </a:p>
            </p:txBody>
          </p:sp>
          <p:sp>
            <p:nvSpPr>
              <p:cNvPr id="163947" name="Text Box 107"/>
              <p:cNvSpPr txBox="1">
                <a:spLocks noChangeArrowheads="1"/>
              </p:cNvSpPr>
              <p:nvPr/>
            </p:nvSpPr>
            <p:spPr bwMode="auto">
              <a:xfrm>
                <a:off x="1219" y="3475"/>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0.1</a:t>
                </a:r>
              </a:p>
            </p:txBody>
          </p:sp>
          <p:sp>
            <p:nvSpPr>
              <p:cNvPr id="163948" name="Text Box 108"/>
              <p:cNvSpPr txBox="1">
                <a:spLocks noChangeArrowheads="1"/>
              </p:cNvSpPr>
              <p:nvPr/>
            </p:nvSpPr>
            <p:spPr bwMode="auto">
              <a:xfrm>
                <a:off x="1212" y="3890"/>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400"/>
                  <a:t>0</a:t>
                </a:r>
              </a:p>
            </p:txBody>
          </p:sp>
          <p:sp>
            <p:nvSpPr>
              <p:cNvPr id="163949" name="Text Box 109"/>
              <p:cNvSpPr txBox="1">
                <a:spLocks noChangeArrowheads="1"/>
              </p:cNvSpPr>
              <p:nvPr/>
            </p:nvSpPr>
            <p:spPr bwMode="auto">
              <a:xfrm>
                <a:off x="2304" y="38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t>I</a:t>
                </a:r>
              </a:p>
            </p:txBody>
          </p:sp>
          <p:sp>
            <p:nvSpPr>
              <p:cNvPr id="163950" name="Text Box 110"/>
              <p:cNvSpPr txBox="1">
                <a:spLocks noChangeArrowheads="1"/>
              </p:cNvSpPr>
              <p:nvPr/>
            </p:nvSpPr>
            <p:spPr bwMode="auto">
              <a:xfrm>
                <a:off x="1200" y="288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latin typeface="Symbol" pitchFamily="18" charset="2"/>
                  </a:rPr>
                  <a:t>s</a:t>
                </a:r>
                <a:endParaRPr lang="en-US" altLang="en-US" i="1"/>
              </a:p>
            </p:txBody>
          </p:sp>
        </p:grpSp>
      </p:grpSp>
      <p:grpSp>
        <p:nvGrpSpPr>
          <p:cNvPr id="163954" name="Group 114"/>
          <p:cNvGrpSpPr>
            <a:grpSpLocks/>
          </p:cNvGrpSpPr>
          <p:nvPr/>
        </p:nvGrpSpPr>
        <p:grpSpPr bwMode="auto">
          <a:xfrm>
            <a:off x="1295400" y="4648200"/>
            <a:ext cx="4876800" cy="2124075"/>
            <a:chOff x="816" y="2928"/>
            <a:chExt cx="3072" cy="1338"/>
          </a:xfrm>
        </p:grpSpPr>
        <p:sp>
          <p:nvSpPr>
            <p:cNvPr id="163955" name="Line 115"/>
            <p:cNvSpPr>
              <a:spLocks noChangeShapeType="1"/>
            </p:cNvSpPr>
            <p:nvPr/>
          </p:nvSpPr>
          <p:spPr bwMode="auto">
            <a:xfrm>
              <a:off x="1632" y="4176"/>
              <a:ext cx="1344" cy="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56" name="Line 116"/>
            <p:cNvSpPr>
              <a:spLocks noChangeShapeType="1"/>
            </p:cNvSpPr>
            <p:nvPr/>
          </p:nvSpPr>
          <p:spPr bwMode="auto">
            <a:xfrm flipV="1">
              <a:off x="1056" y="3072"/>
              <a:ext cx="0" cy="91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57" name="Text Box 117"/>
            <p:cNvSpPr txBox="1">
              <a:spLocks noChangeArrowheads="1"/>
            </p:cNvSpPr>
            <p:nvPr/>
          </p:nvSpPr>
          <p:spPr bwMode="auto">
            <a:xfrm>
              <a:off x="2784" y="4074"/>
              <a:ext cx="110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a:latin typeface="Georgia" pitchFamily="18" charset="0"/>
                </a:rPr>
                <a:t>Brightness</a:t>
              </a:r>
            </a:p>
          </p:txBody>
        </p:sp>
        <p:sp>
          <p:nvSpPr>
            <p:cNvPr id="163958" name="Text Box 118"/>
            <p:cNvSpPr txBox="1">
              <a:spLocks noChangeArrowheads="1"/>
            </p:cNvSpPr>
            <p:nvPr/>
          </p:nvSpPr>
          <p:spPr bwMode="auto">
            <a:xfrm rot="16200000">
              <a:off x="360" y="3384"/>
              <a:ext cx="110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latin typeface="Georgia" pitchFamily="18" charset="0"/>
                </a:rPr>
                <a:t>Standard deviation</a:t>
              </a:r>
            </a:p>
          </p:txBody>
        </p:sp>
      </p:grpSp>
      <p:grpSp>
        <p:nvGrpSpPr>
          <p:cNvPr id="163968" name="Group 128"/>
          <p:cNvGrpSpPr>
            <a:grpSpLocks/>
          </p:cNvGrpSpPr>
          <p:nvPr/>
        </p:nvGrpSpPr>
        <p:grpSpPr bwMode="auto">
          <a:xfrm>
            <a:off x="2209800" y="5014913"/>
            <a:ext cx="5530850" cy="1263650"/>
            <a:chOff x="1392" y="3159"/>
            <a:chExt cx="3484" cy="796"/>
          </a:xfrm>
        </p:grpSpPr>
        <p:grpSp>
          <p:nvGrpSpPr>
            <p:cNvPr id="163959" name="Group 119"/>
            <p:cNvGrpSpPr>
              <a:grpSpLocks/>
            </p:cNvGrpSpPr>
            <p:nvPr/>
          </p:nvGrpSpPr>
          <p:grpSpPr bwMode="auto">
            <a:xfrm>
              <a:off x="1392" y="3159"/>
              <a:ext cx="460" cy="796"/>
              <a:chOff x="1392" y="3159"/>
              <a:chExt cx="460" cy="796"/>
            </a:xfrm>
          </p:grpSpPr>
          <p:sp>
            <p:nvSpPr>
              <p:cNvPr id="163890" name="Line 50"/>
              <p:cNvSpPr>
                <a:spLocks noChangeShapeType="1"/>
              </p:cNvSpPr>
              <p:nvPr/>
            </p:nvSpPr>
            <p:spPr bwMode="auto">
              <a:xfrm>
                <a:off x="1852" y="3907"/>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893" name="Line 53"/>
              <p:cNvSpPr>
                <a:spLocks noChangeShapeType="1"/>
              </p:cNvSpPr>
              <p:nvPr/>
            </p:nvSpPr>
            <p:spPr bwMode="auto">
              <a:xfrm>
                <a:off x="1392" y="3159"/>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895" name="Line 55"/>
              <p:cNvSpPr>
                <a:spLocks noChangeShapeType="1"/>
              </p:cNvSpPr>
              <p:nvPr/>
            </p:nvSpPr>
            <p:spPr bwMode="auto">
              <a:xfrm>
                <a:off x="1392" y="3543"/>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3960" name="Group 120"/>
            <p:cNvGrpSpPr>
              <a:grpSpLocks/>
            </p:cNvGrpSpPr>
            <p:nvPr/>
          </p:nvGrpSpPr>
          <p:grpSpPr bwMode="auto">
            <a:xfrm>
              <a:off x="2880" y="3159"/>
              <a:ext cx="460" cy="796"/>
              <a:chOff x="1392" y="3159"/>
              <a:chExt cx="460" cy="796"/>
            </a:xfrm>
          </p:grpSpPr>
          <p:sp>
            <p:nvSpPr>
              <p:cNvPr id="163961" name="Line 121"/>
              <p:cNvSpPr>
                <a:spLocks noChangeShapeType="1"/>
              </p:cNvSpPr>
              <p:nvPr/>
            </p:nvSpPr>
            <p:spPr bwMode="auto">
              <a:xfrm>
                <a:off x="1852" y="3907"/>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62" name="Line 122"/>
              <p:cNvSpPr>
                <a:spLocks noChangeShapeType="1"/>
              </p:cNvSpPr>
              <p:nvPr/>
            </p:nvSpPr>
            <p:spPr bwMode="auto">
              <a:xfrm>
                <a:off x="1392" y="3159"/>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63" name="Line 123"/>
              <p:cNvSpPr>
                <a:spLocks noChangeShapeType="1"/>
              </p:cNvSpPr>
              <p:nvPr/>
            </p:nvSpPr>
            <p:spPr bwMode="auto">
              <a:xfrm>
                <a:off x="1392" y="3543"/>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3964" name="Group 124"/>
            <p:cNvGrpSpPr>
              <a:grpSpLocks/>
            </p:cNvGrpSpPr>
            <p:nvPr/>
          </p:nvGrpSpPr>
          <p:grpSpPr bwMode="auto">
            <a:xfrm>
              <a:off x="4416" y="3159"/>
              <a:ext cx="460" cy="796"/>
              <a:chOff x="1392" y="3159"/>
              <a:chExt cx="460" cy="796"/>
            </a:xfrm>
          </p:grpSpPr>
          <p:sp>
            <p:nvSpPr>
              <p:cNvPr id="163965" name="Line 125"/>
              <p:cNvSpPr>
                <a:spLocks noChangeShapeType="1"/>
              </p:cNvSpPr>
              <p:nvPr/>
            </p:nvSpPr>
            <p:spPr bwMode="auto">
              <a:xfrm>
                <a:off x="1852" y="3907"/>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66" name="Line 126"/>
              <p:cNvSpPr>
                <a:spLocks noChangeShapeType="1"/>
              </p:cNvSpPr>
              <p:nvPr/>
            </p:nvSpPr>
            <p:spPr bwMode="auto">
              <a:xfrm>
                <a:off x="1392" y="3159"/>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67" name="Line 127"/>
              <p:cNvSpPr>
                <a:spLocks noChangeShapeType="1"/>
              </p:cNvSpPr>
              <p:nvPr/>
            </p:nvSpPr>
            <p:spPr bwMode="auto">
              <a:xfrm>
                <a:off x="1392" y="3543"/>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63969" name="Text Box 129"/>
          <p:cNvSpPr txBox="1">
            <a:spLocks noChangeArrowheads="1"/>
          </p:cNvSpPr>
          <p:nvPr/>
        </p:nvSpPr>
        <p:spPr bwMode="auto">
          <a:xfrm>
            <a:off x="5715000" y="1524000"/>
            <a:ext cx="167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Affine model</a:t>
            </a:r>
          </a:p>
        </p:txBody>
      </p:sp>
      <p:sp>
        <p:nvSpPr>
          <p:cNvPr id="2" name="Slide Number Placeholder 1"/>
          <p:cNvSpPr>
            <a:spLocks noGrp="1"/>
          </p:cNvSpPr>
          <p:nvPr>
            <p:ph type="sldNum" sz="quarter" idx="12"/>
          </p:nvPr>
        </p:nvSpPr>
        <p:spPr/>
        <p:txBody>
          <a:bodyPr/>
          <a:lstStyle/>
          <a:p>
            <a:fld id="{5E6F296A-32B6-44F5-9851-EECB03E6F432}" type="slidenum">
              <a:rPr lang="en-US" smtClean="0"/>
              <a:t>16</a:t>
            </a:fld>
            <a:endParaRPr lang="en-US"/>
          </a:p>
        </p:txBody>
      </p:sp>
      <p:sp>
        <p:nvSpPr>
          <p:cNvPr id="69" name="TextBox 68"/>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8556033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3" presetClass="path" presetSubtype="0" accel="50000" decel="50000" fill="hold" nodeType="withEffect">
                                  <p:stCondLst>
                                    <p:cond delay="0"/>
                                  </p:stCondLst>
                                  <p:childTnLst>
                                    <p:animMotion origin="layout" path="M -0.00312 0.00972 L 0.45104 -0.08472 " pathEditMode="relative" rAng="0" ptsTypes="AA">
                                      <p:cBhvr>
                                        <p:cTn id="6" dur="1000" fill="hold"/>
                                        <p:tgtEl>
                                          <p:spTgt spid="163924"/>
                                        </p:tgtEl>
                                        <p:attrNameLst>
                                          <p:attrName>ppt_x</p:attrName>
                                          <p:attrName>ppt_y</p:attrName>
                                        </p:attrNameLst>
                                      </p:cBhvr>
                                      <p:rCtr x="22708" y="-4722"/>
                                    </p:animMotion>
                                  </p:childTnLst>
                                </p:cTn>
                              </p:par>
                              <p:par>
                                <p:cTn id="7" presetID="6" presetClass="emph" presetSubtype="0" fill="hold" nodeType="withEffect">
                                  <p:stCondLst>
                                    <p:cond delay="0"/>
                                  </p:stCondLst>
                                  <p:childTnLst>
                                    <p:animScale>
                                      <p:cBhvr>
                                        <p:cTn id="8" dur="1000" fill="hold"/>
                                        <p:tgtEl>
                                          <p:spTgt spid="163924"/>
                                        </p:tgtEl>
                                      </p:cBhvr>
                                      <p:by x="300000" y="300000"/>
                                    </p:animScale>
                                  </p:childTnLst>
                                </p:cTn>
                              </p:par>
                            </p:childTnLst>
                          </p:cTn>
                        </p:par>
                        <p:par>
                          <p:cTn id="9" fill="hold" nodeType="afterGroup">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163850"/>
                                        </p:tgtEl>
                                        <p:attrNameLst>
                                          <p:attrName>style.visibility</p:attrName>
                                        </p:attrNameLst>
                                      </p:cBhvr>
                                      <p:to>
                                        <p:strVal val="visible"/>
                                      </p:to>
                                    </p:set>
                                  </p:childTnLst>
                                </p:cTn>
                              </p:par>
                            </p:childTnLst>
                          </p:cTn>
                        </p:par>
                        <p:par>
                          <p:cTn id="12" fill="hold" nodeType="afterGroup">
                            <p:stCondLst>
                              <p:cond delay="1000"/>
                            </p:stCondLst>
                            <p:childTnLst>
                              <p:par>
                                <p:cTn id="13" presetID="10" presetClass="entr" presetSubtype="0" fill="hold" nodeType="afterEffect">
                                  <p:stCondLst>
                                    <p:cond delay="1000"/>
                                  </p:stCondLst>
                                  <p:childTnLst>
                                    <p:set>
                                      <p:cBhvr>
                                        <p:cTn id="14" dur="1" fill="hold">
                                          <p:stCondLst>
                                            <p:cond delay="0"/>
                                          </p:stCondLst>
                                        </p:cTn>
                                        <p:tgtEl>
                                          <p:spTgt spid="163932"/>
                                        </p:tgtEl>
                                        <p:attrNameLst>
                                          <p:attrName>style.visibility</p:attrName>
                                        </p:attrNameLst>
                                      </p:cBhvr>
                                      <p:to>
                                        <p:strVal val="visible"/>
                                      </p:to>
                                    </p:set>
                                    <p:animEffect transition="in" filter="fade">
                                      <p:cBhvr>
                                        <p:cTn id="15" dur="2000"/>
                                        <p:tgtEl>
                                          <p:spTgt spid="163932"/>
                                        </p:tgtEl>
                                      </p:cBhvr>
                                    </p:animEffect>
                                  </p:childTnLst>
                                </p:cTn>
                              </p:par>
                            </p:childTnLst>
                          </p:cTn>
                        </p:par>
                        <p:par>
                          <p:cTn id="16" fill="hold" nodeType="afterGroup">
                            <p:stCondLst>
                              <p:cond delay="4000"/>
                            </p:stCondLst>
                            <p:childTnLst>
                              <p:par>
                                <p:cTn id="17" presetID="10" presetClass="entr" presetSubtype="0" fill="hold" grpId="0" nodeType="afterEffect">
                                  <p:stCondLst>
                                    <p:cond delay="0"/>
                                  </p:stCondLst>
                                  <p:childTnLst>
                                    <p:set>
                                      <p:cBhvr>
                                        <p:cTn id="18" dur="1" fill="hold">
                                          <p:stCondLst>
                                            <p:cond delay="0"/>
                                          </p:stCondLst>
                                        </p:cTn>
                                        <p:tgtEl>
                                          <p:spTgt spid="163969"/>
                                        </p:tgtEl>
                                        <p:attrNameLst>
                                          <p:attrName>style.visibility</p:attrName>
                                        </p:attrNameLst>
                                      </p:cBhvr>
                                      <p:to>
                                        <p:strVal val="visible"/>
                                      </p:to>
                                    </p:set>
                                    <p:animEffect transition="in" filter="fade">
                                      <p:cBhvr>
                                        <p:cTn id="19" dur="500"/>
                                        <p:tgtEl>
                                          <p:spTgt spid="16396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6388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6388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63887"/>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16396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63951"/>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63954"/>
                                        </p:tgtEl>
                                        <p:attrNameLst>
                                          <p:attrName>style.visibility</p:attrName>
                                        </p:attrNameLst>
                                      </p:cBhvr>
                                      <p:to>
                                        <p:strVal val="visible"/>
                                      </p:to>
                                    </p:set>
                                  </p:childTnLst>
                                </p:cTn>
                              </p:par>
                            </p:childTnLst>
                          </p:cTn>
                        </p:par>
                        <p:par>
                          <p:cTn id="36" fill="hold" nodeType="afterGroup">
                            <p:stCondLst>
                              <p:cond delay="0"/>
                            </p:stCondLst>
                            <p:childTnLst>
                              <p:par>
                                <p:cTn id="37" presetID="1" presetClass="entr" presetSubtype="0" fill="hold" nodeType="afterEffect">
                                  <p:stCondLst>
                                    <p:cond delay="1000"/>
                                  </p:stCondLst>
                                  <p:childTnLst>
                                    <p:set>
                                      <p:cBhvr>
                                        <p:cTn id="38" dur="1" fill="hold">
                                          <p:stCondLst>
                                            <p:cond delay="0"/>
                                          </p:stCondLst>
                                        </p:cTn>
                                        <p:tgtEl>
                                          <p:spTgt spid="1639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50" grpId="0"/>
      <p:bldP spid="163885" grpId="0"/>
      <p:bldP spid="163886" grpId="0"/>
      <p:bldP spid="163887" grpId="0"/>
      <p:bldP spid="16396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normAutofit/>
          </a:bodyPr>
          <a:lstStyle/>
          <a:p>
            <a:r>
              <a:rPr lang="en-US" altLang="en-US" dirty="0"/>
              <a:t>Step 2. Measure deviation</a:t>
            </a:r>
            <a:endParaRPr lang="en-US" altLang="en-US" dirty="0"/>
          </a:p>
        </p:txBody>
      </p:sp>
      <p:pic>
        <p:nvPicPr>
          <p:cNvPr id="164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71600"/>
            <a:ext cx="3429000" cy="3079750"/>
          </a:xfrm>
          <a:prstGeom prst="rect">
            <a:avLst/>
          </a:prstGeom>
          <a:noFill/>
          <a:extLst>
            <a:ext uri="{909E8E84-426E-40DD-AFC4-6F175D3DCCD1}">
              <a14:hiddenFill xmlns:a14="http://schemas.microsoft.com/office/drawing/2010/main">
                <a:solidFill>
                  <a:srgbClr val="FFFFFF"/>
                </a:solidFill>
              </a14:hiddenFill>
            </a:ext>
          </a:extLst>
        </p:spPr>
      </p:pic>
      <p:sp>
        <p:nvSpPr>
          <p:cNvPr id="164873" name="Text Box 9"/>
          <p:cNvSpPr txBox="1">
            <a:spLocks noChangeArrowheads="1"/>
          </p:cNvSpPr>
          <p:nvPr/>
        </p:nvSpPr>
        <p:spPr bwMode="auto">
          <a:xfrm>
            <a:off x="4459288" y="3113088"/>
            <a:ext cx="914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Patch</a:t>
            </a:r>
          </a:p>
        </p:txBody>
      </p:sp>
      <p:grpSp>
        <p:nvGrpSpPr>
          <p:cNvPr id="164918" name="Group 54"/>
          <p:cNvGrpSpPr>
            <a:grpSpLocks/>
          </p:cNvGrpSpPr>
          <p:nvPr/>
        </p:nvGrpSpPr>
        <p:grpSpPr bwMode="auto">
          <a:xfrm>
            <a:off x="2635250" y="5518150"/>
            <a:ext cx="4498975" cy="231775"/>
            <a:chOff x="1660" y="3524"/>
            <a:chExt cx="2834" cy="146"/>
          </a:xfrm>
        </p:grpSpPr>
        <p:sp>
          <p:nvSpPr>
            <p:cNvPr id="164903" name="Oval 39"/>
            <p:cNvSpPr>
              <a:spLocks noChangeArrowheads="1"/>
            </p:cNvSpPr>
            <p:nvPr/>
          </p:nvSpPr>
          <p:spPr bwMode="auto">
            <a:xfrm>
              <a:off x="1660" y="3524"/>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04" name="Oval 40"/>
            <p:cNvSpPr>
              <a:spLocks noChangeArrowheads="1"/>
            </p:cNvSpPr>
            <p:nvPr/>
          </p:nvSpPr>
          <p:spPr bwMode="auto">
            <a:xfrm>
              <a:off x="2933" y="3635"/>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05" name="Oval 41"/>
            <p:cNvSpPr>
              <a:spLocks noChangeArrowheads="1"/>
            </p:cNvSpPr>
            <p:nvPr/>
          </p:nvSpPr>
          <p:spPr bwMode="auto">
            <a:xfrm>
              <a:off x="4459" y="3620"/>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4932" name="Group 68"/>
          <p:cNvGrpSpPr>
            <a:grpSpLocks/>
          </p:cNvGrpSpPr>
          <p:nvPr/>
        </p:nvGrpSpPr>
        <p:grpSpPr bwMode="auto">
          <a:xfrm>
            <a:off x="5562600" y="1938338"/>
            <a:ext cx="3157538" cy="1541462"/>
            <a:chOff x="3504" y="1249"/>
            <a:chExt cx="1989" cy="971"/>
          </a:xfrm>
        </p:grpSpPr>
        <p:sp>
          <p:nvSpPr>
            <p:cNvPr id="164871" name="Text Box 7"/>
            <p:cNvSpPr txBox="1">
              <a:spLocks noChangeArrowheads="1"/>
            </p:cNvSpPr>
            <p:nvPr/>
          </p:nvSpPr>
          <p:spPr bwMode="auto">
            <a:xfrm>
              <a:off x="3504" y="144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a:t>
              </a:r>
            </a:p>
          </p:txBody>
        </p:sp>
        <p:sp>
          <p:nvSpPr>
            <p:cNvPr id="164872" name="Text Box 8"/>
            <p:cNvSpPr txBox="1">
              <a:spLocks noChangeArrowheads="1"/>
            </p:cNvSpPr>
            <p:nvPr/>
          </p:nvSpPr>
          <p:spPr bwMode="auto">
            <a:xfrm>
              <a:off x="4512" y="144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a:t>
              </a:r>
            </a:p>
          </p:txBody>
        </p:sp>
        <p:sp>
          <p:nvSpPr>
            <p:cNvPr id="164874" name="Text Box 10"/>
            <p:cNvSpPr txBox="1">
              <a:spLocks noChangeArrowheads="1"/>
            </p:cNvSpPr>
            <p:nvPr/>
          </p:nvSpPr>
          <p:spPr bwMode="auto">
            <a:xfrm>
              <a:off x="3822" y="1989"/>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Signal</a:t>
              </a:r>
            </a:p>
          </p:txBody>
        </p:sp>
        <p:sp>
          <p:nvSpPr>
            <p:cNvPr id="164875" name="Text Box 11"/>
            <p:cNvSpPr txBox="1">
              <a:spLocks noChangeArrowheads="1"/>
            </p:cNvSpPr>
            <p:nvPr/>
          </p:nvSpPr>
          <p:spPr bwMode="auto">
            <a:xfrm>
              <a:off x="4848" y="1989"/>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a:t>Residual</a:t>
              </a:r>
            </a:p>
          </p:txBody>
        </p:sp>
        <p:pic>
          <p:nvPicPr>
            <p:cNvPr id="164911" name="Picture 47" descr="patch2_aff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4" y="1249"/>
              <a:ext cx="726" cy="726"/>
            </a:xfrm>
            <a:prstGeom prst="rect">
              <a:avLst/>
            </a:prstGeom>
            <a:noFill/>
            <a:extLst>
              <a:ext uri="{909E8E84-426E-40DD-AFC4-6F175D3DCCD1}">
                <a14:hiddenFill xmlns:a14="http://schemas.microsoft.com/office/drawing/2010/main">
                  <a:solidFill>
                    <a:srgbClr val="FFFFFF"/>
                  </a:solidFill>
                </a14:hiddenFill>
              </a:ext>
            </a:extLst>
          </p:spPr>
        </p:pic>
        <p:pic>
          <p:nvPicPr>
            <p:cNvPr id="164912" name="Picture 48" descr="patch2_no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7" y="1249"/>
              <a:ext cx="726" cy="726"/>
            </a:xfrm>
            <a:prstGeom prst="rect">
              <a:avLst/>
            </a:prstGeom>
            <a:noFill/>
            <a:extLst>
              <a:ext uri="{909E8E84-426E-40DD-AFC4-6F175D3DCCD1}">
                <a14:hiddenFill xmlns:a14="http://schemas.microsoft.com/office/drawing/2010/main">
                  <a:solidFill>
                    <a:srgbClr val="FFFFFF"/>
                  </a:solidFill>
                </a14:hiddenFill>
              </a:ext>
            </a:extLst>
          </p:spPr>
        </p:pic>
      </p:grpSp>
      <p:sp>
        <p:nvSpPr>
          <p:cNvPr id="164933" name="Rectangle 69"/>
          <p:cNvSpPr>
            <a:spLocks noChangeArrowheads="1"/>
          </p:cNvSpPr>
          <p:nvPr/>
        </p:nvSpPr>
        <p:spPr bwMode="auto">
          <a:xfrm>
            <a:off x="542925" y="1384300"/>
            <a:ext cx="371475" cy="371475"/>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64924" name="Picture 60" descr="patch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403350"/>
            <a:ext cx="384175" cy="384175"/>
          </a:xfrm>
          <a:prstGeom prst="rect">
            <a:avLst/>
          </a:prstGeom>
          <a:noFill/>
          <a:extLst>
            <a:ext uri="{909E8E84-426E-40DD-AFC4-6F175D3DCCD1}">
              <a14:hiddenFill xmlns:a14="http://schemas.microsoft.com/office/drawing/2010/main">
                <a:solidFill>
                  <a:srgbClr val="FFFFFF"/>
                </a:solidFill>
              </a14:hiddenFill>
            </a:ext>
          </a:extLst>
        </p:spPr>
      </p:pic>
      <p:grpSp>
        <p:nvGrpSpPr>
          <p:cNvPr id="164962" name="Group 98"/>
          <p:cNvGrpSpPr>
            <a:grpSpLocks/>
          </p:cNvGrpSpPr>
          <p:nvPr/>
        </p:nvGrpSpPr>
        <p:grpSpPr bwMode="auto">
          <a:xfrm>
            <a:off x="2759075" y="5557838"/>
            <a:ext cx="4359275" cy="176212"/>
            <a:chOff x="1738" y="3549"/>
            <a:chExt cx="2746" cy="111"/>
          </a:xfrm>
        </p:grpSpPr>
        <p:sp>
          <p:nvSpPr>
            <p:cNvPr id="164963" name="Oval 99"/>
            <p:cNvSpPr>
              <a:spLocks noChangeArrowheads="1"/>
            </p:cNvSpPr>
            <p:nvPr/>
          </p:nvSpPr>
          <p:spPr bwMode="auto">
            <a:xfrm>
              <a:off x="1738" y="3549"/>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64" name="Oval 100"/>
            <p:cNvSpPr>
              <a:spLocks noChangeArrowheads="1"/>
            </p:cNvSpPr>
            <p:nvPr/>
          </p:nvSpPr>
          <p:spPr bwMode="auto">
            <a:xfrm>
              <a:off x="2963" y="3605"/>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65" name="Oval 101"/>
            <p:cNvSpPr>
              <a:spLocks noChangeArrowheads="1"/>
            </p:cNvSpPr>
            <p:nvPr/>
          </p:nvSpPr>
          <p:spPr bwMode="auto">
            <a:xfrm>
              <a:off x="4449" y="3625"/>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4966" name="Group 102"/>
          <p:cNvGrpSpPr>
            <a:grpSpLocks/>
          </p:cNvGrpSpPr>
          <p:nvPr/>
        </p:nvGrpSpPr>
        <p:grpSpPr bwMode="auto">
          <a:xfrm>
            <a:off x="1905000" y="4495800"/>
            <a:ext cx="6934200" cy="2057400"/>
            <a:chOff x="1200" y="2880"/>
            <a:chExt cx="4368" cy="1296"/>
          </a:xfrm>
        </p:grpSpPr>
        <p:sp>
          <p:nvSpPr>
            <p:cNvPr id="164967" name="Text Box 103"/>
            <p:cNvSpPr txBox="1">
              <a:spLocks noChangeArrowheads="1"/>
            </p:cNvSpPr>
            <p:nvPr/>
          </p:nvSpPr>
          <p:spPr bwMode="auto">
            <a:xfrm>
              <a:off x="1632" y="2880"/>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a:solidFill>
                    <a:srgbClr val="CC0000"/>
                  </a:solidFill>
                </a:rPr>
                <a:t>Red</a:t>
              </a:r>
            </a:p>
          </p:txBody>
        </p:sp>
        <p:sp>
          <p:nvSpPr>
            <p:cNvPr id="164968" name="Text Box 104"/>
            <p:cNvSpPr txBox="1">
              <a:spLocks noChangeArrowheads="1"/>
            </p:cNvSpPr>
            <p:nvPr/>
          </p:nvSpPr>
          <p:spPr bwMode="auto">
            <a:xfrm>
              <a:off x="3120" y="2880"/>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600">
                  <a:solidFill>
                    <a:srgbClr val="00FF00"/>
                  </a:solidFill>
                </a:rPr>
                <a:t>Green</a:t>
              </a:r>
            </a:p>
          </p:txBody>
        </p:sp>
        <p:sp>
          <p:nvSpPr>
            <p:cNvPr id="164969" name="Text Box 105"/>
            <p:cNvSpPr txBox="1">
              <a:spLocks noChangeArrowheads="1"/>
            </p:cNvSpPr>
            <p:nvPr/>
          </p:nvSpPr>
          <p:spPr bwMode="auto">
            <a:xfrm>
              <a:off x="4656" y="2880"/>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600">
                  <a:solidFill>
                    <a:srgbClr val="0000FF"/>
                  </a:solidFill>
                </a:rPr>
                <a:t>Blue</a:t>
              </a:r>
            </a:p>
          </p:txBody>
        </p:sp>
        <p:grpSp>
          <p:nvGrpSpPr>
            <p:cNvPr id="164970" name="Group 106"/>
            <p:cNvGrpSpPr>
              <a:grpSpLocks/>
            </p:cNvGrpSpPr>
            <p:nvPr/>
          </p:nvGrpSpPr>
          <p:grpSpPr bwMode="auto">
            <a:xfrm>
              <a:off x="1200" y="2880"/>
              <a:ext cx="1344" cy="1296"/>
              <a:chOff x="1200" y="2880"/>
              <a:chExt cx="1344" cy="1296"/>
            </a:xfrm>
          </p:grpSpPr>
          <p:sp>
            <p:nvSpPr>
              <p:cNvPr id="164971" name="Text Box 107"/>
              <p:cNvSpPr txBox="1">
                <a:spLocks noChangeArrowheads="1"/>
              </p:cNvSpPr>
              <p:nvPr/>
            </p:nvSpPr>
            <p:spPr bwMode="auto">
              <a:xfrm>
                <a:off x="1324" y="3984"/>
                <a:ext cx="10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0            0.5             1</a:t>
                </a:r>
              </a:p>
            </p:txBody>
          </p:sp>
          <p:sp>
            <p:nvSpPr>
              <p:cNvPr id="164972" name="Rectangle 108"/>
              <p:cNvSpPr>
                <a:spLocks noChangeArrowheads="1"/>
              </p:cNvSpPr>
              <p:nvPr/>
            </p:nvSpPr>
            <p:spPr bwMode="auto">
              <a:xfrm>
                <a:off x="1392" y="3091"/>
                <a:ext cx="912" cy="9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73" name="Text Box 109"/>
              <p:cNvSpPr txBox="1">
                <a:spLocks noChangeArrowheads="1"/>
              </p:cNvSpPr>
              <p:nvPr/>
            </p:nvSpPr>
            <p:spPr bwMode="auto">
              <a:xfrm>
                <a:off x="1219" y="3091"/>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0.2</a:t>
                </a:r>
              </a:p>
            </p:txBody>
          </p:sp>
          <p:sp>
            <p:nvSpPr>
              <p:cNvPr id="164974" name="Text Box 110"/>
              <p:cNvSpPr txBox="1">
                <a:spLocks noChangeArrowheads="1"/>
              </p:cNvSpPr>
              <p:nvPr/>
            </p:nvSpPr>
            <p:spPr bwMode="auto">
              <a:xfrm>
                <a:off x="1219" y="3475"/>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0.1</a:t>
                </a:r>
              </a:p>
            </p:txBody>
          </p:sp>
          <p:sp>
            <p:nvSpPr>
              <p:cNvPr id="164975" name="Text Box 111"/>
              <p:cNvSpPr txBox="1">
                <a:spLocks noChangeArrowheads="1"/>
              </p:cNvSpPr>
              <p:nvPr/>
            </p:nvSpPr>
            <p:spPr bwMode="auto">
              <a:xfrm>
                <a:off x="1212" y="3890"/>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400"/>
                  <a:t>0</a:t>
                </a:r>
              </a:p>
            </p:txBody>
          </p:sp>
          <p:sp>
            <p:nvSpPr>
              <p:cNvPr id="164976" name="Text Box 112"/>
              <p:cNvSpPr txBox="1">
                <a:spLocks noChangeArrowheads="1"/>
              </p:cNvSpPr>
              <p:nvPr/>
            </p:nvSpPr>
            <p:spPr bwMode="auto">
              <a:xfrm>
                <a:off x="2304" y="38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t>I</a:t>
                </a:r>
              </a:p>
            </p:txBody>
          </p:sp>
          <p:sp>
            <p:nvSpPr>
              <p:cNvPr id="164977" name="Text Box 113"/>
              <p:cNvSpPr txBox="1">
                <a:spLocks noChangeArrowheads="1"/>
              </p:cNvSpPr>
              <p:nvPr/>
            </p:nvSpPr>
            <p:spPr bwMode="auto">
              <a:xfrm>
                <a:off x="1200" y="288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latin typeface="Symbol" pitchFamily="18" charset="2"/>
                  </a:rPr>
                  <a:t>s</a:t>
                </a:r>
                <a:endParaRPr lang="en-US" altLang="en-US" i="1"/>
              </a:p>
            </p:txBody>
          </p:sp>
        </p:grpSp>
        <p:grpSp>
          <p:nvGrpSpPr>
            <p:cNvPr id="164978" name="Group 114"/>
            <p:cNvGrpSpPr>
              <a:grpSpLocks/>
            </p:cNvGrpSpPr>
            <p:nvPr/>
          </p:nvGrpSpPr>
          <p:grpSpPr bwMode="auto">
            <a:xfrm>
              <a:off x="2688" y="2880"/>
              <a:ext cx="1344" cy="1296"/>
              <a:chOff x="1200" y="2880"/>
              <a:chExt cx="1344" cy="1296"/>
            </a:xfrm>
          </p:grpSpPr>
          <p:sp>
            <p:nvSpPr>
              <p:cNvPr id="164979" name="Text Box 115"/>
              <p:cNvSpPr txBox="1">
                <a:spLocks noChangeArrowheads="1"/>
              </p:cNvSpPr>
              <p:nvPr/>
            </p:nvSpPr>
            <p:spPr bwMode="auto">
              <a:xfrm>
                <a:off x="1324" y="3984"/>
                <a:ext cx="10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0            0.5             1</a:t>
                </a:r>
              </a:p>
            </p:txBody>
          </p:sp>
          <p:sp>
            <p:nvSpPr>
              <p:cNvPr id="164980" name="Rectangle 116"/>
              <p:cNvSpPr>
                <a:spLocks noChangeArrowheads="1"/>
              </p:cNvSpPr>
              <p:nvPr/>
            </p:nvSpPr>
            <p:spPr bwMode="auto">
              <a:xfrm>
                <a:off x="1392" y="3091"/>
                <a:ext cx="912" cy="9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81" name="Text Box 117"/>
              <p:cNvSpPr txBox="1">
                <a:spLocks noChangeArrowheads="1"/>
              </p:cNvSpPr>
              <p:nvPr/>
            </p:nvSpPr>
            <p:spPr bwMode="auto">
              <a:xfrm>
                <a:off x="1219" y="3091"/>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0.2</a:t>
                </a:r>
              </a:p>
            </p:txBody>
          </p:sp>
          <p:sp>
            <p:nvSpPr>
              <p:cNvPr id="164982" name="Text Box 118"/>
              <p:cNvSpPr txBox="1">
                <a:spLocks noChangeArrowheads="1"/>
              </p:cNvSpPr>
              <p:nvPr/>
            </p:nvSpPr>
            <p:spPr bwMode="auto">
              <a:xfrm>
                <a:off x="1219" y="3475"/>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0.1</a:t>
                </a:r>
              </a:p>
            </p:txBody>
          </p:sp>
          <p:sp>
            <p:nvSpPr>
              <p:cNvPr id="164983" name="Text Box 119"/>
              <p:cNvSpPr txBox="1">
                <a:spLocks noChangeArrowheads="1"/>
              </p:cNvSpPr>
              <p:nvPr/>
            </p:nvSpPr>
            <p:spPr bwMode="auto">
              <a:xfrm>
                <a:off x="1212" y="3890"/>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400"/>
                  <a:t>0</a:t>
                </a:r>
              </a:p>
            </p:txBody>
          </p:sp>
          <p:sp>
            <p:nvSpPr>
              <p:cNvPr id="164984" name="Text Box 120"/>
              <p:cNvSpPr txBox="1">
                <a:spLocks noChangeArrowheads="1"/>
              </p:cNvSpPr>
              <p:nvPr/>
            </p:nvSpPr>
            <p:spPr bwMode="auto">
              <a:xfrm>
                <a:off x="2304" y="38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t>I</a:t>
                </a:r>
              </a:p>
            </p:txBody>
          </p:sp>
          <p:sp>
            <p:nvSpPr>
              <p:cNvPr id="164985" name="Text Box 121"/>
              <p:cNvSpPr txBox="1">
                <a:spLocks noChangeArrowheads="1"/>
              </p:cNvSpPr>
              <p:nvPr/>
            </p:nvSpPr>
            <p:spPr bwMode="auto">
              <a:xfrm>
                <a:off x="1200" y="288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latin typeface="Symbol" pitchFamily="18" charset="2"/>
                  </a:rPr>
                  <a:t>s</a:t>
                </a:r>
                <a:endParaRPr lang="en-US" altLang="en-US" i="1"/>
              </a:p>
            </p:txBody>
          </p:sp>
        </p:grpSp>
        <p:grpSp>
          <p:nvGrpSpPr>
            <p:cNvPr id="164986" name="Group 122"/>
            <p:cNvGrpSpPr>
              <a:grpSpLocks/>
            </p:cNvGrpSpPr>
            <p:nvPr/>
          </p:nvGrpSpPr>
          <p:grpSpPr bwMode="auto">
            <a:xfrm>
              <a:off x="4224" y="2880"/>
              <a:ext cx="1344" cy="1296"/>
              <a:chOff x="1200" y="2880"/>
              <a:chExt cx="1344" cy="1296"/>
            </a:xfrm>
          </p:grpSpPr>
          <p:sp>
            <p:nvSpPr>
              <p:cNvPr id="164987" name="Text Box 123"/>
              <p:cNvSpPr txBox="1">
                <a:spLocks noChangeArrowheads="1"/>
              </p:cNvSpPr>
              <p:nvPr/>
            </p:nvSpPr>
            <p:spPr bwMode="auto">
              <a:xfrm>
                <a:off x="1324" y="3984"/>
                <a:ext cx="10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0            0.5             1</a:t>
                </a:r>
              </a:p>
            </p:txBody>
          </p:sp>
          <p:sp>
            <p:nvSpPr>
              <p:cNvPr id="164988" name="Rectangle 124"/>
              <p:cNvSpPr>
                <a:spLocks noChangeArrowheads="1"/>
              </p:cNvSpPr>
              <p:nvPr/>
            </p:nvSpPr>
            <p:spPr bwMode="auto">
              <a:xfrm>
                <a:off x="1392" y="3091"/>
                <a:ext cx="912" cy="9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89" name="Text Box 125"/>
              <p:cNvSpPr txBox="1">
                <a:spLocks noChangeArrowheads="1"/>
              </p:cNvSpPr>
              <p:nvPr/>
            </p:nvSpPr>
            <p:spPr bwMode="auto">
              <a:xfrm>
                <a:off x="1219" y="3091"/>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0.2</a:t>
                </a:r>
              </a:p>
            </p:txBody>
          </p:sp>
          <p:sp>
            <p:nvSpPr>
              <p:cNvPr id="164990" name="Text Box 126"/>
              <p:cNvSpPr txBox="1">
                <a:spLocks noChangeArrowheads="1"/>
              </p:cNvSpPr>
              <p:nvPr/>
            </p:nvSpPr>
            <p:spPr bwMode="auto">
              <a:xfrm>
                <a:off x="1219" y="3475"/>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0.1</a:t>
                </a:r>
              </a:p>
            </p:txBody>
          </p:sp>
          <p:sp>
            <p:nvSpPr>
              <p:cNvPr id="164991" name="Text Box 127"/>
              <p:cNvSpPr txBox="1">
                <a:spLocks noChangeArrowheads="1"/>
              </p:cNvSpPr>
              <p:nvPr/>
            </p:nvSpPr>
            <p:spPr bwMode="auto">
              <a:xfrm>
                <a:off x="1212" y="3890"/>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400"/>
                  <a:t>0</a:t>
                </a:r>
              </a:p>
            </p:txBody>
          </p:sp>
          <p:sp>
            <p:nvSpPr>
              <p:cNvPr id="164992" name="Text Box 128"/>
              <p:cNvSpPr txBox="1">
                <a:spLocks noChangeArrowheads="1"/>
              </p:cNvSpPr>
              <p:nvPr/>
            </p:nvSpPr>
            <p:spPr bwMode="auto">
              <a:xfrm>
                <a:off x="2304" y="38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t>I</a:t>
                </a:r>
              </a:p>
            </p:txBody>
          </p:sp>
          <p:sp>
            <p:nvSpPr>
              <p:cNvPr id="164993" name="Text Box 129"/>
              <p:cNvSpPr txBox="1">
                <a:spLocks noChangeArrowheads="1"/>
              </p:cNvSpPr>
              <p:nvPr/>
            </p:nvSpPr>
            <p:spPr bwMode="auto">
              <a:xfrm>
                <a:off x="1200" y="288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latin typeface="Symbol" pitchFamily="18" charset="2"/>
                  </a:rPr>
                  <a:t>s</a:t>
                </a:r>
                <a:endParaRPr lang="en-US" altLang="en-US" i="1"/>
              </a:p>
            </p:txBody>
          </p:sp>
        </p:grpSp>
      </p:grpSp>
      <p:grpSp>
        <p:nvGrpSpPr>
          <p:cNvPr id="165031" name="Group 167"/>
          <p:cNvGrpSpPr>
            <a:grpSpLocks/>
          </p:cNvGrpSpPr>
          <p:nvPr/>
        </p:nvGrpSpPr>
        <p:grpSpPr bwMode="auto">
          <a:xfrm>
            <a:off x="1295400" y="4648200"/>
            <a:ext cx="4876800" cy="2124075"/>
            <a:chOff x="816" y="2928"/>
            <a:chExt cx="3072" cy="1338"/>
          </a:xfrm>
        </p:grpSpPr>
        <p:sp>
          <p:nvSpPr>
            <p:cNvPr id="165032" name="Line 168"/>
            <p:cNvSpPr>
              <a:spLocks noChangeShapeType="1"/>
            </p:cNvSpPr>
            <p:nvPr/>
          </p:nvSpPr>
          <p:spPr bwMode="auto">
            <a:xfrm>
              <a:off x="1632" y="4176"/>
              <a:ext cx="1344" cy="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033" name="Line 169"/>
            <p:cNvSpPr>
              <a:spLocks noChangeShapeType="1"/>
            </p:cNvSpPr>
            <p:nvPr/>
          </p:nvSpPr>
          <p:spPr bwMode="auto">
            <a:xfrm flipV="1">
              <a:off x="1056" y="3072"/>
              <a:ext cx="0" cy="91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034" name="Text Box 170"/>
            <p:cNvSpPr txBox="1">
              <a:spLocks noChangeArrowheads="1"/>
            </p:cNvSpPr>
            <p:nvPr/>
          </p:nvSpPr>
          <p:spPr bwMode="auto">
            <a:xfrm>
              <a:off x="2784" y="4074"/>
              <a:ext cx="110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a:latin typeface="Georgia" pitchFamily="18" charset="0"/>
                </a:rPr>
                <a:t>Brightness</a:t>
              </a:r>
            </a:p>
          </p:txBody>
        </p:sp>
        <p:sp>
          <p:nvSpPr>
            <p:cNvPr id="165035" name="Text Box 171"/>
            <p:cNvSpPr txBox="1">
              <a:spLocks noChangeArrowheads="1"/>
            </p:cNvSpPr>
            <p:nvPr/>
          </p:nvSpPr>
          <p:spPr bwMode="auto">
            <a:xfrm rot="16200000">
              <a:off x="360" y="3384"/>
              <a:ext cx="110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latin typeface="Georgia" pitchFamily="18" charset="0"/>
                </a:rPr>
                <a:t>Standard deviation</a:t>
              </a:r>
            </a:p>
          </p:txBody>
        </p:sp>
      </p:grpSp>
      <p:grpSp>
        <p:nvGrpSpPr>
          <p:cNvPr id="165036" name="Group 172"/>
          <p:cNvGrpSpPr>
            <a:grpSpLocks/>
          </p:cNvGrpSpPr>
          <p:nvPr/>
        </p:nvGrpSpPr>
        <p:grpSpPr bwMode="auto">
          <a:xfrm>
            <a:off x="2209800" y="5014913"/>
            <a:ext cx="5530850" cy="1263650"/>
            <a:chOff x="1392" y="3159"/>
            <a:chExt cx="3484" cy="796"/>
          </a:xfrm>
        </p:grpSpPr>
        <p:grpSp>
          <p:nvGrpSpPr>
            <p:cNvPr id="165037" name="Group 173"/>
            <p:cNvGrpSpPr>
              <a:grpSpLocks/>
            </p:cNvGrpSpPr>
            <p:nvPr/>
          </p:nvGrpSpPr>
          <p:grpSpPr bwMode="auto">
            <a:xfrm>
              <a:off x="1392" y="3159"/>
              <a:ext cx="460" cy="796"/>
              <a:chOff x="1392" y="3159"/>
              <a:chExt cx="460" cy="796"/>
            </a:xfrm>
          </p:grpSpPr>
          <p:sp>
            <p:nvSpPr>
              <p:cNvPr id="165038" name="Line 174"/>
              <p:cNvSpPr>
                <a:spLocks noChangeShapeType="1"/>
              </p:cNvSpPr>
              <p:nvPr/>
            </p:nvSpPr>
            <p:spPr bwMode="auto">
              <a:xfrm>
                <a:off x="1852" y="3907"/>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039" name="Line 175"/>
              <p:cNvSpPr>
                <a:spLocks noChangeShapeType="1"/>
              </p:cNvSpPr>
              <p:nvPr/>
            </p:nvSpPr>
            <p:spPr bwMode="auto">
              <a:xfrm>
                <a:off x="1392" y="3159"/>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040" name="Line 176"/>
              <p:cNvSpPr>
                <a:spLocks noChangeShapeType="1"/>
              </p:cNvSpPr>
              <p:nvPr/>
            </p:nvSpPr>
            <p:spPr bwMode="auto">
              <a:xfrm>
                <a:off x="1392" y="3543"/>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5041" name="Group 177"/>
            <p:cNvGrpSpPr>
              <a:grpSpLocks/>
            </p:cNvGrpSpPr>
            <p:nvPr/>
          </p:nvGrpSpPr>
          <p:grpSpPr bwMode="auto">
            <a:xfrm>
              <a:off x="2880" y="3159"/>
              <a:ext cx="460" cy="796"/>
              <a:chOff x="1392" y="3159"/>
              <a:chExt cx="460" cy="796"/>
            </a:xfrm>
          </p:grpSpPr>
          <p:sp>
            <p:nvSpPr>
              <p:cNvPr id="165042" name="Line 178"/>
              <p:cNvSpPr>
                <a:spLocks noChangeShapeType="1"/>
              </p:cNvSpPr>
              <p:nvPr/>
            </p:nvSpPr>
            <p:spPr bwMode="auto">
              <a:xfrm>
                <a:off x="1852" y="3907"/>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043" name="Line 179"/>
              <p:cNvSpPr>
                <a:spLocks noChangeShapeType="1"/>
              </p:cNvSpPr>
              <p:nvPr/>
            </p:nvSpPr>
            <p:spPr bwMode="auto">
              <a:xfrm>
                <a:off x="1392" y="3159"/>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044" name="Line 180"/>
              <p:cNvSpPr>
                <a:spLocks noChangeShapeType="1"/>
              </p:cNvSpPr>
              <p:nvPr/>
            </p:nvSpPr>
            <p:spPr bwMode="auto">
              <a:xfrm>
                <a:off x="1392" y="3543"/>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5045" name="Group 181"/>
            <p:cNvGrpSpPr>
              <a:grpSpLocks/>
            </p:cNvGrpSpPr>
            <p:nvPr/>
          </p:nvGrpSpPr>
          <p:grpSpPr bwMode="auto">
            <a:xfrm>
              <a:off x="4416" y="3159"/>
              <a:ext cx="460" cy="796"/>
              <a:chOff x="1392" y="3159"/>
              <a:chExt cx="460" cy="796"/>
            </a:xfrm>
          </p:grpSpPr>
          <p:sp>
            <p:nvSpPr>
              <p:cNvPr id="165046" name="Line 182"/>
              <p:cNvSpPr>
                <a:spLocks noChangeShapeType="1"/>
              </p:cNvSpPr>
              <p:nvPr/>
            </p:nvSpPr>
            <p:spPr bwMode="auto">
              <a:xfrm>
                <a:off x="1852" y="3907"/>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047" name="Line 183"/>
              <p:cNvSpPr>
                <a:spLocks noChangeShapeType="1"/>
              </p:cNvSpPr>
              <p:nvPr/>
            </p:nvSpPr>
            <p:spPr bwMode="auto">
              <a:xfrm>
                <a:off x="1392" y="3159"/>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048" name="Line 184"/>
              <p:cNvSpPr>
                <a:spLocks noChangeShapeType="1"/>
              </p:cNvSpPr>
              <p:nvPr/>
            </p:nvSpPr>
            <p:spPr bwMode="auto">
              <a:xfrm>
                <a:off x="1392" y="3543"/>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2" name="Slide Number Placeholder 1"/>
          <p:cNvSpPr>
            <a:spLocks noGrp="1"/>
          </p:cNvSpPr>
          <p:nvPr>
            <p:ph type="sldNum" sz="quarter" idx="12"/>
          </p:nvPr>
        </p:nvSpPr>
        <p:spPr/>
        <p:txBody>
          <a:bodyPr/>
          <a:lstStyle/>
          <a:p>
            <a:fld id="{5E6F296A-32B6-44F5-9851-EECB03E6F432}" type="slidenum">
              <a:rPr lang="en-US" smtClean="0"/>
              <a:t>17</a:t>
            </a:fld>
            <a:endParaRPr lang="en-US"/>
          </a:p>
        </p:txBody>
      </p:sp>
      <p:sp>
        <p:nvSpPr>
          <p:cNvPr id="69" name="TextBox 68"/>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1461831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3" presetClass="path" presetSubtype="0" accel="50000" decel="50000" fill="hold" nodeType="withEffect">
                                  <p:stCondLst>
                                    <p:cond delay="0"/>
                                  </p:stCondLst>
                                  <p:childTnLst>
                                    <p:animMotion origin="layout" path="M -0.00312 -0.00463 L 0.4592 0.13403 " pathEditMode="relative" rAng="0" ptsTypes="AA">
                                      <p:cBhvr>
                                        <p:cTn id="6" dur="1000" fill="hold"/>
                                        <p:tgtEl>
                                          <p:spTgt spid="164924"/>
                                        </p:tgtEl>
                                        <p:attrNameLst>
                                          <p:attrName>ppt_x</p:attrName>
                                          <p:attrName>ppt_y</p:attrName>
                                        </p:attrNameLst>
                                      </p:cBhvr>
                                      <p:rCtr x="23108" y="6921"/>
                                    </p:animMotion>
                                  </p:childTnLst>
                                </p:cTn>
                              </p:par>
                              <p:par>
                                <p:cTn id="7" presetID="6" presetClass="emph" presetSubtype="0" fill="hold" nodeType="withEffect">
                                  <p:stCondLst>
                                    <p:cond delay="0"/>
                                  </p:stCondLst>
                                  <p:childTnLst>
                                    <p:animScale>
                                      <p:cBhvr>
                                        <p:cTn id="8" dur="1000" fill="hold"/>
                                        <p:tgtEl>
                                          <p:spTgt spid="164924"/>
                                        </p:tgtEl>
                                      </p:cBhvr>
                                      <p:by x="300000" y="300000"/>
                                    </p:animScale>
                                  </p:childTnLst>
                                </p:cTn>
                              </p:par>
                            </p:childTnLst>
                          </p:cTn>
                        </p:par>
                        <p:par>
                          <p:cTn id="9" fill="hold" nodeType="afterGroup">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164873"/>
                                        </p:tgtEl>
                                        <p:attrNameLst>
                                          <p:attrName>style.visibility</p:attrName>
                                        </p:attrNameLst>
                                      </p:cBhvr>
                                      <p:to>
                                        <p:strVal val="visible"/>
                                      </p:to>
                                    </p:se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4932"/>
                                        </p:tgtEl>
                                        <p:attrNameLst>
                                          <p:attrName>style.visibility</p:attrName>
                                        </p:attrNameLst>
                                      </p:cBhvr>
                                      <p:to>
                                        <p:strVal val="visible"/>
                                      </p:to>
                                    </p:set>
                                    <p:animEffect transition="in" filter="fade">
                                      <p:cBhvr>
                                        <p:cTn id="15" dur="2000"/>
                                        <p:tgtEl>
                                          <p:spTgt spid="16493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164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7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ltLang="en-US" dirty="0"/>
              <a:t>Step 2. Measure deviation</a:t>
            </a:r>
            <a:endParaRPr lang="en-US" altLang="en-US" dirty="0"/>
          </a:p>
        </p:txBody>
      </p:sp>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71600"/>
            <a:ext cx="3429000" cy="3079750"/>
          </a:xfrm>
          <a:prstGeom prst="rect">
            <a:avLst/>
          </a:prstGeom>
          <a:noFill/>
          <a:extLst>
            <a:ext uri="{909E8E84-426E-40DD-AFC4-6F175D3DCCD1}">
              <a14:hiddenFill xmlns:a14="http://schemas.microsoft.com/office/drawing/2010/main">
                <a:solidFill>
                  <a:srgbClr val="FFFFFF"/>
                </a:solidFill>
              </a14:hiddenFill>
            </a:ext>
          </a:extLst>
        </p:spPr>
      </p:pic>
      <p:sp>
        <p:nvSpPr>
          <p:cNvPr id="165894" name="Text Box 6"/>
          <p:cNvSpPr txBox="1">
            <a:spLocks noChangeArrowheads="1"/>
          </p:cNvSpPr>
          <p:nvPr/>
        </p:nvSpPr>
        <p:spPr bwMode="auto">
          <a:xfrm>
            <a:off x="4459288" y="3113088"/>
            <a:ext cx="914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Patch</a:t>
            </a:r>
          </a:p>
        </p:txBody>
      </p:sp>
      <p:sp>
        <p:nvSpPr>
          <p:cNvPr id="165901" name="Text Box 13"/>
          <p:cNvSpPr txBox="1">
            <a:spLocks noChangeArrowheads="1"/>
          </p:cNvSpPr>
          <p:nvPr/>
        </p:nvSpPr>
        <p:spPr bwMode="auto">
          <a:xfrm>
            <a:off x="4419600" y="3927475"/>
            <a:ext cx="3581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a:p>
        </p:txBody>
      </p:sp>
      <p:grpSp>
        <p:nvGrpSpPr>
          <p:cNvPr id="165960" name="Group 72"/>
          <p:cNvGrpSpPr>
            <a:grpSpLocks/>
          </p:cNvGrpSpPr>
          <p:nvPr/>
        </p:nvGrpSpPr>
        <p:grpSpPr bwMode="auto">
          <a:xfrm>
            <a:off x="5562600" y="1938338"/>
            <a:ext cx="3157538" cy="1541462"/>
            <a:chOff x="3504" y="1249"/>
            <a:chExt cx="1989" cy="971"/>
          </a:xfrm>
        </p:grpSpPr>
        <p:sp>
          <p:nvSpPr>
            <p:cNvPr id="165892" name="Text Box 4"/>
            <p:cNvSpPr txBox="1">
              <a:spLocks noChangeArrowheads="1"/>
            </p:cNvSpPr>
            <p:nvPr/>
          </p:nvSpPr>
          <p:spPr bwMode="auto">
            <a:xfrm>
              <a:off x="3504" y="144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a:t>
              </a:r>
            </a:p>
          </p:txBody>
        </p:sp>
        <p:sp>
          <p:nvSpPr>
            <p:cNvPr id="165893" name="Text Box 5"/>
            <p:cNvSpPr txBox="1">
              <a:spLocks noChangeArrowheads="1"/>
            </p:cNvSpPr>
            <p:nvPr/>
          </p:nvSpPr>
          <p:spPr bwMode="auto">
            <a:xfrm>
              <a:off x="4512" y="144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a:t>
              </a:r>
            </a:p>
          </p:txBody>
        </p:sp>
        <p:sp>
          <p:nvSpPr>
            <p:cNvPr id="165895" name="Text Box 7"/>
            <p:cNvSpPr txBox="1">
              <a:spLocks noChangeArrowheads="1"/>
            </p:cNvSpPr>
            <p:nvPr/>
          </p:nvSpPr>
          <p:spPr bwMode="auto">
            <a:xfrm>
              <a:off x="3822" y="1989"/>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Signal</a:t>
              </a:r>
            </a:p>
          </p:txBody>
        </p:sp>
        <p:sp>
          <p:nvSpPr>
            <p:cNvPr id="165896" name="Text Box 8"/>
            <p:cNvSpPr txBox="1">
              <a:spLocks noChangeArrowheads="1"/>
            </p:cNvSpPr>
            <p:nvPr/>
          </p:nvSpPr>
          <p:spPr bwMode="auto">
            <a:xfrm>
              <a:off x="4848" y="1989"/>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a:t>Residual</a:t>
              </a:r>
            </a:p>
          </p:txBody>
        </p:sp>
        <p:pic>
          <p:nvPicPr>
            <p:cNvPr id="165945" name="Picture 57" descr="patch3_aff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4" y="1249"/>
              <a:ext cx="726" cy="726"/>
            </a:xfrm>
            <a:prstGeom prst="rect">
              <a:avLst/>
            </a:prstGeom>
            <a:noFill/>
            <a:extLst>
              <a:ext uri="{909E8E84-426E-40DD-AFC4-6F175D3DCCD1}">
                <a14:hiddenFill xmlns:a14="http://schemas.microsoft.com/office/drawing/2010/main">
                  <a:solidFill>
                    <a:srgbClr val="FFFFFF"/>
                  </a:solidFill>
                </a14:hiddenFill>
              </a:ext>
            </a:extLst>
          </p:spPr>
        </p:pic>
        <p:pic>
          <p:nvPicPr>
            <p:cNvPr id="165946" name="Picture 58" descr="patch3_no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7" y="1249"/>
              <a:ext cx="726" cy="7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5951" name="Group 63"/>
          <p:cNvGrpSpPr>
            <a:grpSpLocks/>
          </p:cNvGrpSpPr>
          <p:nvPr/>
        </p:nvGrpSpPr>
        <p:grpSpPr bwMode="auto">
          <a:xfrm>
            <a:off x="3373438" y="5638800"/>
            <a:ext cx="3913187" cy="228600"/>
            <a:chOff x="2125" y="3600"/>
            <a:chExt cx="2465" cy="144"/>
          </a:xfrm>
        </p:grpSpPr>
        <p:sp>
          <p:nvSpPr>
            <p:cNvPr id="165948" name="Oval 60"/>
            <p:cNvSpPr>
              <a:spLocks noChangeArrowheads="1"/>
            </p:cNvSpPr>
            <p:nvPr/>
          </p:nvSpPr>
          <p:spPr bwMode="auto">
            <a:xfrm>
              <a:off x="2125" y="3709"/>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949" name="Oval 61"/>
            <p:cNvSpPr>
              <a:spLocks noChangeArrowheads="1"/>
            </p:cNvSpPr>
            <p:nvPr/>
          </p:nvSpPr>
          <p:spPr bwMode="auto">
            <a:xfrm>
              <a:off x="3325" y="3696"/>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950" name="Oval 62"/>
            <p:cNvSpPr>
              <a:spLocks noChangeArrowheads="1"/>
            </p:cNvSpPr>
            <p:nvPr/>
          </p:nvSpPr>
          <p:spPr bwMode="auto">
            <a:xfrm>
              <a:off x="4555" y="3600"/>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65961" name="Rectangle 73"/>
          <p:cNvSpPr>
            <a:spLocks noChangeArrowheads="1"/>
          </p:cNvSpPr>
          <p:nvPr/>
        </p:nvSpPr>
        <p:spPr bwMode="auto">
          <a:xfrm>
            <a:off x="2667000" y="4022725"/>
            <a:ext cx="409575" cy="409575"/>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65952" name="Picture 64" descr="patch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4070350"/>
            <a:ext cx="384175" cy="384175"/>
          </a:xfrm>
          <a:prstGeom prst="rect">
            <a:avLst/>
          </a:prstGeom>
          <a:noFill/>
          <a:extLst>
            <a:ext uri="{909E8E84-426E-40DD-AFC4-6F175D3DCCD1}">
              <a14:hiddenFill xmlns:a14="http://schemas.microsoft.com/office/drawing/2010/main">
                <a:solidFill>
                  <a:srgbClr val="FFFFFF"/>
                </a:solidFill>
              </a14:hiddenFill>
            </a:ext>
          </a:extLst>
        </p:spPr>
      </p:pic>
      <p:grpSp>
        <p:nvGrpSpPr>
          <p:cNvPr id="165966" name="Group 78"/>
          <p:cNvGrpSpPr>
            <a:grpSpLocks/>
          </p:cNvGrpSpPr>
          <p:nvPr/>
        </p:nvGrpSpPr>
        <p:grpSpPr bwMode="auto">
          <a:xfrm>
            <a:off x="1905000" y="4495800"/>
            <a:ext cx="6934200" cy="2057400"/>
            <a:chOff x="1296" y="2976"/>
            <a:chExt cx="4368" cy="1296"/>
          </a:xfrm>
        </p:grpSpPr>
        <p:grpSp>
          <p:nvGrpSpPr>
            <p:cNvPr id="165967" name="Group 79"/>
            <p:cNvGrpSpPr>
              <a:grpSpLocks/>
            </p:cNvGrpSpPr>
            <p:nvPr/>
          </p:nvGrpSpPr>
          <p:grpSpPr bwMode="auto">
            <a:xfrm>
              <a:off x="1756" y="3620"/>
              <a:ext cx="2834" cy="146"/>
              <a:chOff x="1660" y="3524"/>
              <a:chExt cx="2834" cy="146"/>
            </a:xfrm>
          </p:grpSpPr>
          <p:sp>
            <p:nvSpPr>
              <p:cNvPr id="165968" name="Oval 80"/>
              <p:cNvSpPr>
                <a:spLocks noChangeArrowheads="1"/>
              </p:cNvSpPr>
              <p:nvPr/>
            </p:nvSpPr>
            <p:spPr bwMode="auto">
              <a:xfrm>
                <a:off x="1660" y="3524"/>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969" name="Oval 81"/>
              <p:cNvSpPr>
                <a:spLocks noChangeArrowheads="1"/>
              </p:cNvSpPr>
              <p:nvPr/>
            </p:nvSpPr>
            <p:spPr bwMode="auto">
              <a:xfrm>
                <a:off x="2933" y="3635"/>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970" name="Oval 82"/>
              <p:cNvSpPr>
                <a:spLocks noChangeArrowheads="1"/>
              </p:cNvSpPr>
              <p:nvPr/>
            </p:nvSpPr>
            <p:spPr bwMode="auto">
              <a:xfrm>
                <a:off x="4459" y="3620"/>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5971" name="Group 83"/>
            <p:cNvGrpSpPr>
              <a:grpSpLocks/>
            </p:cNvGrpSpPr>
            <p:nvPr/>
          </p:nvGrpSpPr>
          <p:grpSpPr bwMode="auto">
            <a:xfrm>
              <a:off x="1834" y="3645"/>
              <a:ext cx="2746" cy="111"/>
              <a:chOff x="1738" y="3549"/>
              <a:chExt cx="2746" cy="111"/>
            </a:xfrm>
          </p:grpSpPr>
          <p:sp>
            <p:nvSpPr>
              <p:cNvPr id="165972" name="Oval 84"/>
              <p:cNvSpPr>
                <a:spLocks noChangeArrowheads="1"/>
              </p:cNvSpPr>
              <p:nvPr/>
            </p:nvSpPr>
            <p:spPr bwMode="auto">
              <a:xfrm>
                <a:off x="1738" y="3549"/>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973" name="Oval 85"/>
              <p:cNvSpPr>
                <a:spLocks noChangeArrowheads="1"/>
              </p:cNvSpPr>
              <p:nvPr/>
            </p:nvSpPr>
            <p:spPr bwMode="auto">
              <a:xfrm>
                <a:off x="2963" y="3605"/>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974" name="Oval 86"/>
              <p:cNvSpPr>
                <a:spLocks noChangeArrowheads="1"/>
              </p:cNvSpPr>
              <p:nvPr/>
            </p:nvSpPr>
            <p:spPr bwMode="auto">
              <a:xfrm>
                <a:off x="4449" y="3625"/>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5975" name="Group 87"/>
            <p:cNvGrpSpPr>
              <a:grpSpLocks/>
            </p:cNvGrpSpPr>
            <p:nvPr/>
          </p:nvGrpSpPr>
          <p:grpSpPr bwMode="auto">
            <a:xfrm>
              <a:off x="1296" y="2976"/>
              <a:ext cx="4368" cy="1296"/>
              <a:chOff x="1200" y="2880"/>
              <a:chExt cx="4368" cy="1296"/>
            </a:xfrm>
          </p:grpSpPr>
          <p:sp>
            <p:nvSpPr>
              <p:cNvPr id="165976" name="Text Box 88"/>
              <p:cNvSpPr txBox="1">
                <a:spLocks noChangeArrowheads="1"/>
              </p:cNvSpPr>
              <p:nvPr/>
            </p:nvSpPr>
            <p:spPr bwMode="auto">
              <a:xfrm>
                <a:off x="1632" y="2880"/>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a:solidFill>
                      <a:srgbClr val="CC0000"/>
                    </a:solidFill>
                  </a:rPr>
                  <a:t>Red</a:t>
                </a:r>
              </a:p>
            </p:txBody>
          </p:sp>
          <p:sp>
            <p:nvSpPr>
              <p:cNvPr id="165977" name="Text Box 89"/>
              <p:cNvSpPr txBox="1">
                <a:spLocks noChangeArrowheads="1"/>
              </p:cNvSpPr>
              <p:nvPr/>
            </p:nvSpPr>
            <p:spPr bwMode="auto">
              <a:xfrm>
                <a:off x="3120" y="2880"/>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600">
                    <a:solidFill>
                      <a:srgbClr val="00FF00"/>
                    </a:solidFill>
                  </a:rPr>
                  <a:t>Green</a:t>
                </a:r>
              </a:p>
            </p:txBody>
          </p:sp>
          <p:sp>
            <p:nvSpPr>
              <p:cNvPr id="165978" name="Text Box 90"/>
              <p:cNvSpPr txBox="1">
                <a:spLocks noChangeArrowheads="1"/>
              </p:cNvSpPr>
              <p:nvPr/>
            </p:nvSpPr>
            <p:spPr bwMode="auto">
              <a:xfrm>
                <a:off x="4656" y="2880"/>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600">
                    <a:solidFill>
                      <a:srgbClr val="0000FF"/>
                    </a:solidFill>
                  </a:rPr>
                  <a:t>Blue</a:t>
                </a:r>
              </a:p>
            </p:txBody>
          </p:sp>
          <p:grpSp>
            <p:nvGrpSpPr>
              <p:cNvPr id="165979" name="Group 91"/>
              <p:cNvGrpSpPr>
                <a:grpSpLocks/>
              </p:cNvGrpSpPr>
              <p:nvPr/>
            </p:nvGrpSpPr>
            <p:grpSpPr bwMode="auto">
              <a:xfrm>
                <a:off x="1200" y="2880"/>
                <a:ext cx="1344" cy="1296"/>
                <a:chOff x="1200" y="2880"/>
                <a:chExt cx="1344" cy="1296"/>
              </a:xfrm>
            </p:grpSpPr>
            <p:sp>
              <p:nvSpPr>
                <p:cNvPr id="165980" name="Text Box 92"/>
                <p:cNvSpPr txBox="1">
                  <a:spLocks noChangeArrowheads="1"/>
                </p:cNvSpPr>
                <p:nvPr/>
              </p:nvSpPr>
              <p:spPr bwMode="auto">
                <a:xfrm>
                  <a:off x="1324" y="3984"/>
                  <a:ext cx="10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0            0.5             1</a:t>
                  </a:r>
                </a:p>
              </p:txBody>
            </p:sp>
            <p:sp>
              <p:nvSpPr>
                <p:cNvPr id="165981" name="Rectangle 93"/>
                <p:cNvSpPr>
                  <a:spLocks noChangeArrowheads="1"/>
                </p:cNvSpPr>
                <p:nvPr/>
              </p:nvSpPr>
              <p:spPr bwMode="auto">
                <a:xfrm>
                  <a:off x="1392" y="3091"/>
                  <a:ext cx="912" cy="9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982" name="Text Box 94"/>
                <p:cNvSpPr txBox="1">
                  <a:spLocks noChangeArrowheads="1"/>
                </p:cNvSpPr>
                <p:nvPr/>
              </p:nvSpPr>
              <p:spPr bwMode="auto">
                <a:xfrm>
                  <a:off x="1219" y="3091"/>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0.2</a:t>
                  </a:r>
                </a:p>
              </p:txBody>
            </p:sp>
            <p:sp>
              <p:nvSpPr>
                <p:cNvPr id="165983" name="Text Box 95"/>
                <p:cNvSpPr txBox="1">
                  <a:spLocks noChangeArrowheads="1"/>
                </p:cNvSpPr>
                <p:nvPr/>
              </p:nvSpPr>
              <p:spPr bwMode="auto">
                <a:xfrm>
                  <a:off x="1219" y="3475"/>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0.1</a:t>
                  </a:r>
                </a:p>
              </p:txBody>
            </p:sp>
            <p:sp>
              <p:nvSpPr>
                <p:cNvPr id="165984" name="Text Box 96"/>
                <p:cNvSpPr txBox="1">
                  <a:spLocks noChangeArrowheads="1"/>
                </p:cNvSpPr>
                <p:nvPr/>
              </p:nvSpPr>
              <p:spPr bwMode="auto">
                <a:xfrm>
                  <a:off x="1212" y="3890"/>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400"/>
                    <a:t>0</a:t>
                  </a:r>
                </a:p>
              </p:txBody>
            </p:sp>
            <p:sp>
              <p:nvSpPr>
                <p:cNvPr id="165985" name="Text Box 97"/>
                <p:cNvSpPr txBox="1">
                  <a:spLocks noChangeArrowheads="1"/>
                </p:cNvSpPr>
                <p:nvPr/>
              </p:nvSpPr>
              <p:spPr bwMode="auto">
                <a:xfrm>
                  <a:off x="2304" y="38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t>I</a:t>
                  </a:r>
                </a:p>
              </p:txBody>
            </p:sp>
            <p:sp>
              <p:nvSpPr>
                <p:cNvPr id="165986" name="Text Box 98"/>
                <p:cNvSpPr txBox="1">
                  <a:spLocks noChangeArrowheads="1"/>
                </p:cNvSpPr>
                <p:nvPr/>
              </p:nvSpPr>
              <p:spPr bwMode="auto">
                <a:xfrm>
                  <a:off x="1200" y="288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latin typeface="Symbol" pitchFamily="18" charset="2"/>
                    </a:rPr>
                    <a:t>s</a:t>
                  </a:r>
                  <a:endParaRPr lang="en-US" altLang="en-US" i="1"/>
                </a:p>
              </p:txBody>
            </p:sp>
          </p:grpSp>
          <p:grpSp>
            <p:nvGrpSpPr>
              <p:cNvPr id="165987" name="Group 99"/>
              <p:cNvGrpSpPr>
                <a:grpSpLocks/>
              </p:cNvGrpSpPr>
              <p:nvPr/>
            </p:nvGrpSpPr>
            <p:grpSpPr bwMode="auto">
              <a:xfrm>
                <a:off x="2688" y="2880"/>
                <a:ext cx="1344" cy="1296"/>
                <a:chOff x="1200" y="2880"/>
                <a:chExt cx="1344" cy="1296"/>
              </a:xfrm>
            </p:grpSpPr>
            <p:sp>
              <p:nvSpPr>
                <p:cNvPr id="165988" name="Text Box 100"/>
                <p:cNvSpPr txBox="1">
                  <a:spLocks noChangeArrowheads="1"/>
                </p:cNvSpPr>
                <p:nvPr/>
              </p:nvSpPr>
              <p:spPr bwMode="auto">
                <a:xfrm>
                  <a:off x="1324" y="3984"/>
                  <a:ext cx="10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0            0.5             1</a:t>
                  </a:r>
                </a:p>
              </p:txBody>
            </p:sp>
            <p:sp>
              <p:nvSpPr>
                <p:cNvPr id="165989" name="Rectangle 101"/>
                <p:cNvSpPr>
                  <a:spLocks noChangeArrowheads="1"/>
                </p:cNvSpPr>
                <p:nvPr/>
              </p:nvSpPr>
              <p:spPr bwMode="auto">
                <a:xfrm>
                  <a:off x="1392" y="3091"/>
                  <a:ext cx="912" cy="9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990" name="Text Box 102"/>
                <p:cNvSpPr txBox="1">
                  <a:spLocks noChangeArrowheads="1"/>
                </p:cNvSpPr>
                <p:nvPr/>
              </p:nvSpPr>
              <p:spPr bwMode="auto">
                <a:xfrm>
                  <a:off x="1219" y="3091"/>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0.2</a:t>
                  </a:r>
                </a:p>
              </p:txBody>
            </p:sp>
            <p:sp>
              <p:nvSpPr>
                <p:cNvPr id="165991" name="Text Box 103"/>
                <p:cNvSpPr txBox="1">
                  <a:spLocks noChangeArrowheads="1"/>
                </p:cNvSpPr>
                <p:nvPr/>
              </p:nvSpPr>
              <p:spPr bwMode="auto">
                <a:xfrm>
                  <a:off x="1219" y="3475"/>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0.1</a:t>
                  </a:r>
                </a:p>
              </p:txBody>
            </p:sp>
            <p:sp>
              <p:nvSpPr>
                <p:cNvPr id="165992" name="Text Box 104"/>
                <p:cNvSpPr txBox="1">
                  <a:spLocks noChangeArrowheads="1"/>
                </p:cNvSpPr>
                <p:nvPr/>
              </p:nvSpPr>
              <p:spPr bwMode="auto">
                <a:xfrm>
                  <a:off x="1212" y="3890"/>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400"/>
                    <a:t>0</a:t>
                  </a:r>
                </a:p>
              </p:txBody>
            </p:sp>
            <p:sp>
              <p:nvSpPr>
                <p:cNvPr id="165993" name="Text Box 105"/>
                <p:cNvSpPr txBox="1">
                  <a:spLocks noChangeArrowheads="1"/>
                </p:cNvSpPr>
                <p:nvPr/>
              </p:nvSpPr>
              <p:spPr bwMode="auto">
                <a:xfrm>
                  <a:off x="2304" y="38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t>I</a:t>
                  </a:r>
                </a:p>
              </p:txBody>
            </p:sp>
            <p:sp>
              <p:nvSpPr>
                <p:cNvPr id="165994" name="Text Box 106"/>
                <p:cNvSpPr txBox="1">
                  <a:spLocks noChangeArrowheads="1"/>
                </p:cNvSpPr>
                <p:nvPr/>
              </p:nvSpPr>
              <p:spPr bwMode="auto">
                <a:xfrm>
                  <a:off x="1200" y="288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latin typeface="Symbol" pitchFamily="18" charset="2"/>
                    </a:rPr>
                    <a:t>s</a:t>
                  </a:r>
                  <a:endParaRPr lang="en-US" altLang="en-US" i="1"/>
                </a:p>
              </p:txBody>
            </p:sp>
          </p:grpSp>
          <p:grpSp>
            <p:nvGrpSpPr>
              <p:cNvPr id="165995" name="Group 107"/>
              <p:cNvGrpSpPr>
                <a:grpSpLocks/>
              </p:cNvGrpSpPr>
              <p:nvPr/>
            </p:nvGrpSpPr>
            <p:grpSpPr bwMode="auto">
              <a:xfrm>
                <a:off x="4224" y="2880"/>
                <a:ext cx="1344" cy="1296"/>
                <a:chOff x="1200" y="2880"/>
                <a:chExt cx="1344" cy="1296"/>
              </a:xfrm>
            </p:grpSpPr>
            <p:sp>
              <p:nvSpPr>
                <p:cNvPr id="165996" name="Text Box 108"/>
                <p:cNvSpPr txBox="1">
                  <a:spLocks noChangeArrowheads="1"/>
                </p:cNvSpPr>
                <p:nvPr/>
              </p:nvSpPr>
              <p:spPr bwMode="auto">
                <a:xfrm>
                  <a:off x="1324" y="3984"/>
                  <a:ext cx="10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0            0.5             1</a:t>
                  </a:r>
                </a:p>
              </p:txBody>
            </p:sp>
            <p:sp>
              <p:nvSpPr>
                <p:cNvPr id="165997" name="Rectangle 109"/>
                <p:cNvSpPr>
                  <a:spLocks noChangeArrowheads="1"/>
                </p:cNvSpPr>
                <p:nvPr/>
              </p:nvSpPr>
              <p:spPr bwMode="auto">
                <a:xfrm>
                  <a:off x="1392" y="3091"/>
                  <a:ext cx="912" cy="9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998" name="Text Box 110"/>
                <p:cNvSpPr txBox="1">
                  <a:spLocks noChangeArrowheads="1"/>
                </p:cNvSpPr>
                <p:nvPr/>
              </p:nvSpPr>
              <p:spPr bwMode="auto">
                <a:xfrm>
                  <a:off x="1219" y="3091"/>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0.2</a:t>
                  </a:r>
                </a:p>
              </p:txBody>
            </p:sp>
            <p:sp>
              <p:nvSpPr>
                <p:cNvPr id="165999" name="Text Box 111"/>
                <p:cNvSpPr txBox="1">
                  <a:spLocks noChangeArrowheads="1"/>
                </p:cNvSpPr>
                <p:nvPr/>
              </p:nvSpPr>
              <p:spPr bwMode="auto">
                <a:xfrm>
                  <a:off x="1219" y="3475"/>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0.1</a:t>
                  </a:r>
                </a:p>
              </p:txBody>
            </p:sp>
            <p:sp>
              <p:nvSpPr>
                <p:cNvPr id="166000" name="Text Box 112"/>
                <p:cNvSpPr txBox="1">
                  <a:spLocks noChangeArrowheads="1"/>
                </p:cNvSpPr>
                <p:nvPr/>
              </p:nvSpPr>
              <p:spPr bwMode="auto">
                <a:xfrm>
                  <a:off x="1212" y="3890"/>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400"/>
                    <a:t>0</a:t>
                  </a:r>
                </a:p>
              </p:txBody>
            </p:sp>
            <p:sp>
              <p:nvSpPr>
                <p:cNvPr id="166001" name="Text Box 113"/>
                <p:cNvSpPr txBox="1">
                  <a:spLocks noChangeArrowheads="1"/>
                </p:cNvSpPr>
                <p:nvPr/>
              </p:nvSpPr>
              <p:spPr bwMode="auto">
                <a:xfrm>
                  <a:off x="2304" y="38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t>I</a:t>
                  </a:r>
                </a:p>
              </p:txBody>
            </p:sp>
            <p:sp>
              <p:nvSpPr>
                <p:cNvPr id="166002" name="Text Box 114"/>
                <p:cNvSpPr txBox="1">
                  <a:spLocks noChangeArrowheads="1"/>
                </p:cNvSpPr>
                <p:nvPr/>
              </p:nvSpPr>
              <p:spPr bwMode="auto">
                <a:xfrm>
                  <a:off x="1200" y="288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latin typeface="Symbol" pitchFamily="18" charset="2"/>
                    </a:rPr>
                    <a:t>s</a:t>
                  </a:r>
                  <a:endParaRPr lang="en-US" altLang="en-US" i="1"/>
                </a:p>
              </p:txBody>
            </p:sp>
          </p:grpSp>
        </p:grpSp>
      </p:grpSp>
      <p:grpSp>
        <p:nvGrpSpPr>
          <p:cNvPr id="166008" name="Group 120"/>
          <p:cNvGrpSpPr>
            <a:grpSpLocks/>
          </p:cNvGrpSpPr>
          <p:nvPr/>
        </p:nvGrpSpPr>
        <p:grpSpPr bwMode="auto">
          <a:xfrm>
            <a:off x="1295400" y="4648200"/>
            <a:ext cx="4876800" cy="2124075"/>
            <a:chOff x="816" y="2928"/>
            <a:chExt cx="3072" cy="1338"/>
          </a:xfrm>
        </p:grpSpPr>
        <p:sp>
          <p:nvSpPr>
            <p:cNvPr id="166004" name="Line 116"/>
            <p:cNvSpPr>
              <a:spLocks noChangeShapeType="1"/>
            </p:cNvSpPr>
            <p:nvPr/>
          </p:nvSpPr>
          <p:spPr bwMode="auto">
            <a:xfrm>
              <a:off x="1632" y="4176"/>
              <a:ext cx="1344" cy="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6005" name="Line 117"/>
            <p:cNvSpPr>
              <a:spLocks noChangeShapeType="1"/>
            </p:cNvSpPr>
            <p:nvPr/>
          </p:nvSpPr>
          <p:spPr bwMode="auto">
            <a:xfrm flipV="1">
              <a:off x="1056" y="3072"/>
              <a:ext cx="0" cy="91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6006" name="Text Box 118"/>
            <p:cNvSpPr txBox="1">
              <a:spLocks noChangeArrowheads="1"/>
            </p:cNvSpPr>
            <p:nvPr/>
          </p:nvSpPr>
          <p:spPr bwMode="auto">
            <a:xfrm>
              <a:off x="2784" y="4074"/>
              <a:ext cx="110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a:latin typeface="Georgia" pitchFamily="18" charset="0"/>
                </a:rPr>
                <a:t>Brightness</a:t>
              </a:r>
            </a:p>
          </p:txBody>
        </p:sp>
        <p:sp>
          <p:nvSpPr>
            <p:cNvPr id="166007" name="Text Box 119"/>
            <p:cNvSpPr txBox="1">
              <a:spLocks noChangeArrowheads="1"/>
            </p:cNvSpPr>
            <p:nvPr/>
          </p:nvSpPr>
          <p:spPr bwMode="auto">
            <a:xfrm rot="16200000">
              <a:off x="360" y="3384"/>
              <a:ext cx="110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latin typeface="Georgia" pitchFamily="18" charset="0"/>
                </a:rPr>
                <a:t>Standard deviation</a:t>
              </a:r>
            </a:p>
          </p:txBody>
        </p:sp>
      </p:grpSp>
      <p:grpSp>
        <p:nvGrpSpPr>
          <p:cNvPr id="166009" name="Group 121"/>
          <p:cNvGrpSpPr>
            <a:grpSpLocks/>
          </p:cNvGrpSpPr>
          <p:nvPr/>
        </p:nvGrpSpPr>
        <p:grpSpPr bwMode="auto">
          <a:xfrm>
            <a:off x="2209800" y="5014913"/>
            <a:ext cx="5530850" cy="1263650"/>
            <a:chOff x="1392" y="3159"/>
            <a:chExt cx="3484" cy="796"/>
          </a:xfrm>
        </p:grpSpPr>
        <p:grpSp>
          <p:nvGrpSpPr>
            <p:cNvPr id="166010" name="Group 122"/>
            <p:cNvGrpSpPr>
              <a:grpSpLocks/>
            </p:cNvGrpSpPr>
            <p:nvPr/>
          </p:nvGrpSpPr>
          <p:grpSpPr bwMode="auto">
            <a:xfrm>
              <a:off x="1392" y="3159"/>
              <a:ext cx="460" cy="796"/>
              <a:chOff x="1392" y="3159"/>
              <a:chExt cx="460" cy="796"/>
            </a:xfrm>
          </p:grpSpPr>
          <p:sp>
            <p:nvSpPr>
              <p:cNvPr id="166011" name="Line 123"/>
              <p:cNvSpPr>
                <a:spLocks noChangeShapeType="1"/>
              </p:cNvSpPr>
              <p:nvPr/>
            </p:nvSpPr>
            <p:spPr bwMode="auto">
              <a:xfrm>
                <a:off x="1852" y="3907"/>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6012" name="Line 124"/>
              <p:cNvSpPr>
                <a:spLocks noChangeShapeType="1"/>
              </p:cNvSpPr>
              <p:nvPr/>
            </p:nvSpPr>
            <p:spPr bwMode="auto">
              <a:xfrm>
                <a:off x="1392" y="3159"/>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6013" name="Line 125"/>
              <p:cNvSpPr>
                <a:spLocks noChangeShapeType="1"/>
              </p:cNvSpPr>
              <p:nvPr/>
            </p:nvSpPr>
            <p:spPr bwMode="auto">
              <a:xfrm>
                <a:off x="1392" y="3543"/>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6014" name="Group 126"/>
            <p:cNvGrpSpPr>
              <a:grpSpLocks/>
            </p:cNvGrpSpPr>
            <p:nvPr/>
          </p:nvGrpSpPr>
          <p:grpSpPr bwMode="auto">
            <a:xfrm>
              <a:off x="2880" y="3159"/>
              <a:ext cx="460" cy="796"/>
              <a:chOff x="1392" y="3159"/>
              <a:chExt cx="460" cy="796"/>
            </a:xfrm>
          </p:grpSpPr>
          <p:sp>
            <p:nvSpPr>
              <p:cNvPr id="166015" name="Line 127"/>
              <p:cNvSpPr>
                <a:spLocks noChangeShapeType="1"/>
              </p:cNvSpPr>
              <p:nvPr/>
            </p:nvSpPr>
            <p:spPr bwMode="auto">
              <a:xfrm>
                <a:off x="1852" y="3907"/>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6016" name="Line 128"/>
              <p:cNvSpPr>
                <a:spLocks noChangeShapeType="1"/>
              </p:cNvSpPr>
              <p:nvPr/>
            </p:nvSpPr>
            <p:spPr bwMode="auto">
              <a:xfrm>
                <a:off x="1392" y="3159"/>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6017" name="Line 129"/>
              <p:cNvSpPr>
                <a:spLocks noChangeShapeType="1"/>
              </p:cNvSpPr>
              <p:nvPr/>
            </p:nvSpPr>
            <p:spPr bwMode="auto">
              <a:xfrm>
                <a:off x="1392" y="3543"/>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6018" name="Group 130"/>
            <p:cNvGrpSpPr>
              <a:grpSpLocks/>
            </p:cNvGrpSpPr>
            <p:nvPr/>
          </p:nvGrpSpPr>
          <p:grpSpPr bwMode="auto">
            <a:xfrm>
              <a:off x="4416" y="3159"/>
              <a:ext cx="460" cy="796"/>
              <a:chOff x="1392" y="3159"/>
              <a:chExt cx="460" cy="796"/>
            </a:xfrm>
          </p:grpSpPr>
          <p:sp>
            <p:nvSpPr>
              <p:cNvPr id="166019" name="Line 131"/>
              <p:cNvSpPr>
                <a:spLocks noChangeShapeType="1"/>
              </p:cNvSpPr>
              <p:nvPr/>
            </p:nvSpPr>
            <p:spPr bwMode="auto">
              <a:xfrm>
                <a:off x="1852" y="3907"/>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6020" name="Line 132"/>
              <p:cNvSpPr>
                <a:spLocks noChangeShapeType="1"/>
              </p:cNvSpPr>
              <p:nvPr/>
            </p:nvSpPr>
            <p:spPr bwMode="auto">
              <a:xfrm>
                <a:off x="1392" y="3159"/>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6021" name="Line 133"/>
              <p:cNvSpPr>
                <a:spLocks noChangeShapeType="1"/>
              </p:cNvSpPr>
              <p:nvPr/>
            </p:nvSpPr>
            <p:spPr bwMode="auto">
              <a:xfrm>
                <a:off x="1392" y="3543"/>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2" name="Slide Number Placeholder 1"/>
          <p:cNvSpPr>
            <a:spLocks noGrp="1"/>
          </p:cNvSpPr>
          <p:nvPr>
            <p:ph type="sldNum" sz="quarter" idx="12"/>
          </p:nvPr>
        </p:nvSpPr>
        <p:spPr/>
        <p:txBody>
          <a:bodyPr/>
          <a:lstStyle/>
          <a:p>
            <a:fld id="{5E6F296A-32B6-44F5-9851-EECB03E6F432}" type="slidenum">
              <a:rPr lang="en-US" smtClean="0"/>
              <a:t>18</a:t>
            </a:fld>
            <a:endParaRPr lang="en-US"/>
          </a:p>
        </p:txBody>
      </p:sp>
      <p:sp>
        <p:nvSpPr>
          <p:cNvPr id="75" name="TextBox 74"/>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3927389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6" presetClass="path" presetSubtype="0" accel="50000" decel="50000" fill="hold" nodeType="withEffect">
                                  <p:stCondLst>
                                    <p:cond delay="0"/>
                                  </p:stCondLst>
                                  <p:childTnLst>
                                    <p:animMotion origin="layout" path="M -0.00208 -0.00278 L 0.22691 -0.25301 " pathEditMode="relative" rAng="0" ptsTypes="AA">
                                      <p:cBhvr>
                                        <p:cTn id="6" dur="1000" fill="hold"/>
                                        <p:tgtEl>
                                          <p:spTgt spid="165952"/>
                                        </p:tgtEl>
                                        <p:attrNameLst>
                                          <p:attrName>ppt_x</p:attrName>
                                          <p:attrName>ppt_y</p:attrName>
                                        </p:attrNameLst>
                                      </p:cBhvr>
                                      <p:rCtr x="11441" y="-12523"/>
                                    </p:animMotion>
                                  </p:childTnLst>
                                </p:cTn>
                              </p:par>
                              <p:par>
                                <p:cTn id="7" presetID="6" presetClass="emph" presetSubtype="0" fill="hold" nodeType="withEffect">
                                  <p:stCondLst>
                                    <p:cond delay="0"/>
                                  </p:stCondLst>
                                  <p:childTnLst>
                                    <p:animScale>
                                      <p:cBhvr>
                                        <p:cTn id="8" dur="1000" fill="hold"/>
                                        <p:tgtEl>
                                          <p:spTgt spid="165952"/>
                                        </p:tgtEl>
                                      </p:cBhvr>
                                      <p:by x="300000" y="300000"/>
                                    </p:animScale>
                                  </p:childTnLst>
                                </p:cTn>
                              </p:par>
                            </p:childTnLst>
                          </p:cTn>
                        </p:par>
                        <p:par>
                          <p:cTn id="9" fill="hold" nodeType="afterGroup">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165894"/>
                                        </p:tgtEl>
                                        <p:attrNameLst>
                                          <p:attrName>style.visibility</p:attrName>
                                        </p:attrNameLst>
                                      </p:cBhvr>
                                      <p:to>
                                        <p:strVal val="visible"/>
                                      </p:to>
                                    </p:se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5960"/>
                                        </p:tgtEl>
                                        <p:attrNameLst>
                                          <p:attrName>style.visibility</p:attrName>
                                        </p:attrNameLst>
                                      </p:cBhvr>
                                      <p:to>
                                        <p:strVal val="visible"/>
                                      </p:to>
                                    </p:set>
                                    <p:animEffect transition="in" filter="fade">
                                      <p:cBhvr>
                                        <p:cTn id="15" dur="2000"/>
                                        <p:tgtEl>
                                          <p:spTgt spid="16596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1659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2" name="Rectangle 6"/>
          <p:cNvSpPr>
            <a:spLocks noGrp="1" noChangeArrowheads="1"/>
          </p:cNvSpPr>
          <p:nvPr>
            <p:ph type="title"/>
          </p:nvPr>
        </p:nvSpPr>
        <p:spPr/>
        <p:txBody>
          <a:bodyPr/>
          <a:lstStyle/>
          <a:p>
            <a:r>
              <a:rPr lang="en-US" altLang="en-US" dirty="0"/>
              <a:t>Step </a:t>
            </a:r>
            <a:r>
              <a:rPr lang="en-US" altLang="en-US" dirty="0" smtClean="0"/>
              <a:t>3. Fit a lower envelope</a:t>
            </a:r>
            <a:endParaRPr lang="en-US" altLang="en-US" dirty="0"/>
          </a:p>
        </p:txBody>
      </p:sp>
      <p:sp>
        <p:nvSpPr>
          <p:cNvPr id="173063" name="Rectangle 7"/>
          <p:cNvSpPr>
            <a:spLocks noGrp="1" noChangeArrowheads="1"/>
          </p:cNvSpPr>
          <p:nvPr>
            <p:ph type="body" idx="1"/>
          </p:nvPr>
        </p:nvSpPr>
        <p:spPr>
          <a:xfrm>
            <a:off x="457200" y="4572000"/>
            <a:ext cx="8229600" cy="1981200"/>
          </a:xfrm>
        </p:spPr>
        <p:txBody>
          <a:bodyPr/>
          <a:lstStyle/>
          <a:p>
            <a:r>
              <a:rPr lang="en-US" altLang="en-US"/>
              <a:t>Assume brightness mean </a:t>
            </a:r>
            <a:r>
              <a:rPr lang="en-US" altLang="en-US" i="1"/>
              <a:t>I</a:t>
            </a:r>
            <a:r>
              <a:rPr lang="en-US" altLang="en-US"/>
              <a:t> is accurate estimate</a:t>
            </a:r>
          </a:p>
          <a:p>
            <a:r>
              <a:rPr lang="en-US" altLang="en-US"/>
              <a:t>Standard deviation </a:t>
            </a:r>
            <a:r>
              <a:rPr lang="en-US" altLang="en-US" i="1">
                <a:latin typeface="Symbol" pitchFamily="18" charset="2"/>
              </a:rPr>
              <a:t>s</a:t>
            </a:r>
            <a:r>
              <a:rPr lang="en-US" altLang="en-US"/>
              <a:t> is an over-estimate: (may contain signal)</a:t>
            </a:r>
          </a:p>
          <a:p>
            <a:r>
              <a:rPr lang="en-US" altLang="en-US"/>
              <a:t>The lower envelope is the upper bound of NLF</a:t>
            </a:r>
          </a:p>
        </p:txBody>
      </p:sp>
      <p:pic>
        <p:nvPicPr>
          <p:cNvPr id="1730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325" y="1524000"/>
            <a:ext cx="800100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3079" name="Group 23"/>
          <p:cNvGrpSpPr>
            <a:grpSpLocks/>
          </p:cNvGrpSpPr>
          <p:nvPr/>
        </p:nvGrpSpPr>
        <p:grpSpPr bwMode="auto">
          <a:xfrm>
            <a:off x="1203325" y="2949575"/>
            <a:ext cx="7553325" cy="908050"/>
            <a:chOff x="758" y="1858"/>
            <a:chExt cx="4758" cy="572"/>
          </a:xfrm>
        </p:grpSpPr>
        <p:sp>
          <p:nvSpPr>
            <p:cNvPr id="173064" name="Freeform 8"/>
            <p:cNvSpPr>
              <a:spLocks/>
            </p:cNvSpPr>
            <p:nvPr/>
          </p:nvSpPr>
          <p:spPr bwMode="auto">
            <a:xfrm>
              <a:off x="758" y="1858"/>
              <a:ext cx="1314" cy="554"/>
            </a:xfrm>
            <a:custGeom>
              <a:avLst/>
              <a:gdLst>
                <a:gd name="T0" fmla="*/ 0 w 1314"/>
                <a:gd name="T1" fmla="*/ 542 h 554"/>
                <a:gd name="T2" fmla="*/ 96 w 1314"/>
                <a:gd name="T3" fmla="*/ 206 h 554"/>
                <a:gd name="T4" fmla="*/ 336 w 1314"/>
                <a:gd name="T5" fmla="*/ 14 h 554"/>
                <a:gd name="T6" fmla="*/ 672 w 1314"/>
                <a:gd name="T7" fmla="*/ 122 h 554"/>
                <a:gd name="T8" fmla="*/ 990 w 1314"/>
                <a:gd name="T9" fmla="*/ 302 h 554"/>
                <a:gd name="T10" fmla="*/ 1224 w 1314"/>
                <a:gd name="T11" fmla="*/ 458 h 554"/>
                <a:gd name="T12" fmla="*/ 1314 w 1314"/>
                <a:gd name="T13" fmla="*/ 554 h 554"/>
              </a:gdLst>
              <a:ahLst/>
              <a:cxnLst>
                <a:cxn ang="0">
                  <a:pos x="T0" y="T1"/>
                </a:cxn>
                <a:cxn ang="0">
                  <a:pos x="T2" y="T3"/>
                </a:cxn>
                <a:cxn ang="0">
                  <a:pos x="T4" y="T5"/>
                </a:cxn>
                <a:cxn ang="0">
                  <a:pos x="T6" y="T7"/>
                </a:cxn>
                <a:cxn ang="0">
                  <a:pos x="T8" y="T9"/>
                </a:cxn>
                <a:cxn ang="0">
                  <a:pos x="T10" y="T11"/>
                </a:cxn>
                <a:cxn ang="0">
                  <a:pos x="T12" y="T13"/>
                </a:cxn>
              </a:cxnLst>
              <a:rect l="0" t="0" r="r" b="b"/>
              <a:pathLst>
                <a:path w="1314" h="554">
                  <a:moveTo>
                    <a:pt x="0" y="542"/>
                  </a:moveTo>
                  <a:cubicBezTo>
                    <a:pt x="20" y="418"/>
                    <a:pt x="40" y="294"/>
                    <a:pt x="96" y="206"/>
                  </a:cubicBezTo>
                  <a:cubicBezTo>
                    <a:pt x="152" y="118"/>
                    <a:pt x="240" y="28"/>
                    <a:pt x="336" y="14"/>
                  </a:cubicBezTo>
                  <a:cubicBezTo>
                    <a:pt x="432" y="0"/>
                    <a:pt x="563" y="74"/>
                    <a:pt x="672" y="122"/>
                  </a:cubicBezTo>
                  <a:cubicBezTo>
                    <a:pt x="781" y="170"/>
                    <a:pt x="898" y="246"/>
                    <a:pt x="990" y="302"/>
                  </a:cubicBezTo>
                  <a:cubicBezTo>
                    <a:pt x="1082" y="358"/>
                    <a:pt x="1170" y="416"/>
                    <a:pt x="1224" y="458"/>
                  </a:cubicBezTo>
                  <a:cubicBezTo>
                    <a:pt x="1278" y="500"/>
                    <a:pt x="1295" y="534"/>
                    <a:pt x="1314" y="554"/>
                  </a:cubicBezTo>
                </a:path>
              </a:pathLst>
            </a:cu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3065" name="Freeform 9"/>
            <p:cNvSpPr>
              <a:spLocks/>
            </p:cNvSpPr>
            <p:nvPr/>
          </p:nvSpPr>
          <p:spPr bwMode="auto">
            <a:xfrm>
              <a:off x="2486" y="1936"/>
              <a:ext cx="1320" cy="494"/>
            </a:xfrm>
            <a:custGeom>
              <a:avLst/>
              <a:gdLst>
                <a:gd name="T0" fmla="*/ 0 w 1320"/>
                <a:gd name="T1" fmla="*/ 464 h 494"/>
                <a:gd name="T2" fmla="*/ 126 w 1320"/>
                <a:gd name="T3" fmla="*/ 110 h 494"/>
                <a:gd name="T4" fmla="*/ 246 w 1320"/>
                <a:gd name="T5" fmla="*/ 2 h 494"/>
                <a:gd name="T6" fmla="*/ 426 w 1320"/>
                <a:gd name="T7" fmla="*/ 98 h 494"/>
                <a:gd name="T8" fmla="*/ 972 w 1320"/>
                <a:gd name="T9" fmla="*/ 362 h 494"/>
                <a:gd name="T10" fmla="*/ 1320 w 1320"/>
                <a:gd name="T11" fmla="*/ 494 h 494"/>
              </a:gdLst>
              <a:ahLst/>
              <a:cxnLst>
                <a:cxn ang="0">
                  <a:pos x="T0" y="T1"/>
                </a:cxn>
                <a:cxn ang="0">
                  <a:pos x="T2" y="T3"/>
                </a:cxn>
                <a:cxn ang="0">
                  <a:pos x="T4" y="T5"/>
                </a:cxn>
                <a:cxn ang="0">
                  <a:pos x="T6" y="T7"/>
                </a:cxn>
                <a:cxn ang="0">
                  <a:pos x="T8" y="T9"/>
                </a:cxn>
                <a:cxn ang="0">
                  <a:pos x="T10" y="T11"/>
                </a:cxn>
              </a:cxnLst>
              <a:rect l="0" t="0" r="r" b="b"/>
              <a:pathLst>
                <a:path w="1320" h="494">
                  <a:moveTo>
                    <a:pt x="0" y="464"/>
                  </a:moveTo>
                  <a:cubicBezTo>
                    <a:pt x="21" y="405"/>
                    <a:pt x="85" y="187"/>
                    <a:pt x="126" y="110"/>
                  </a:cubicBezTo>
                  <a:cubicBezTo>
                    <a:pt x="167" y="33"/>
                    <a:pt x="196" y="4"/>
                    <a:pt x="246" y="2"/>
                  </a:cubicBezTo>
                  <a:cubicBezTo>
                    <a:pt x="296" y="0"/>
                    <a:pt x="305" y="38"/>
                    <a:pt x="426" y="98"/>
                  </a:cubicBezTo>
                  <a:cubicBezTo>
                    <a:pt x="547" y="158"/>
                    <a:pt x="823" y="296"/>
                    <a:pt x="972" y="362"/>
                  </a:cubicBezTo>
                  <a:cubicBezTo>
                    <a:pt x="1121" y="428"/>
                    <a:pt x="1248" y="467"/>
                    <a:pt x="1320" y="494"/>
                  </a:cubicBezTo>
                </a:path>
              </a:pathLst>
            </a:custGeom>
            <a:noFill/>
            <a:ln w="25400">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3066" name="Freeform 10"/>
            <p:cNvSpPr>
              <a:spLocks/>
            </p:cNvSpPr>
            <p:nvPr/>
          </p:nvSpPr>
          <p:spPr bwMode="auto">
            <a:xfrm>
              <a:off x="4214" y="1920"/>
              <a:ext cx="1302" cy="504"/>
            </a:xfrm>
            <a:custGeom>
              <a:avLst/>
              <a:gdLst>
                <a:gd name="T0" fmla="*/ 0 w 1302"/>
                <a:gd name="T1" fmla="*/ 480 h 504"/>
                <a:gd name="T2" fmla="*/ 48 w 1302"/>
                <a:gd name="T3" fmla="*/ 144 h 504"/>
                <a:gd name="T4" fmla="*/ 192 w 1302"/>
                <a:gd name="T5" fmla="*/ 0 h 504"/>
                <a:gd name="T6" fmla="*/ 516 w 1302"/>
                <a:gd name="T7" fmla="*/ 144 h 504"/>
                <a:gd name="T8" fmla="*/ 894 w 1302"/>
                <a:gd name="T9" fmla="*/ 330 h 504"/>
                <a:gd name="T10" fmla="*/ 1302 w 1302"/>
                <a:gd name="T11" fmla="*/ 504 h 504"/>
              </a:gdLst>
              <a:ahLst/>
              <a:cxnLst>
                <a:cxn ang="0">
                  <a:pos x="T0" y="T1"/>
                </a:cxn>
                <a:cxn ang="0">
                  <a:pos x="T2" y="T3"/>
                </a:cxn>
                <a:cxn ang="0">
                  <a:pos x="T4" y="T5"/>
                </a:cxn>
                <a:cxn ang="0">
                  <a:pos x="T6" y="T7"/>
                </a:cxn>
                <a:cxn ang="0">
                  <a:pos x="T8" y="T9"/>
                </a:cxn>
                <a:cxn ang="0">
                  <a:pos x="T10" y="T11"/>
                </a:cxn>
              </a:cxnLst>
              <a:rect l="0" t="0" r="r" b="b"/>
              <a:pathLst>
                <a:path w="1302" h="504">
                  <a:moveTo>
                    <a:pt x="0" y="480"/>
                  </a:moveTo>
                  <a:cubicBezTo>
                    <a:pt x="8" y="352"/>
                    <a:pt x="16" y="224"/>
                    <a:pt x="48" y="144"/>
                  </a:cubicBezTo>
                  <a:cubicBezTo>
                    <a:pt x="80" y="64"/>
                    <a:pt x="114" y="0"/>
                    <a:pt x="192" y="0"/>
                  </a:cubicBezTo>
                  <a:cubicBezTo>
                    <a:pt x="270" y="0"/>
                    <a:pt x="399" y="89"/>
                    <a:pt x="516" y="144"/>
                  </a:cubicBezTo>
                  <a:cubicBezTo>
                    <a:pt x="633" y="199"/>
                    <a:pt x="763" y="270"/>
                    <a:pt x="894" y="330"/>
                  </a:cubicBezTo>
                  <a:cubicBezTo>
                    <a:pt x="1025" y="390"/>
                    <a:pt x="1217" y="468"/>
                    <a:pt x="1302" y="504"/>
                  </a:cubicBezTo>
                </a:path>
              </a:pathLst>
            </a:custGeom>
            <a:noFill/>
            <a:ln w="254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3073" name="Group 17"/>
          <p:cNvGrpSpPr>
            <a:grpSpLocks/>
          </p:cNvGrpSpPr>
          <p:nvPr/>
        </p:nvGrpSpPr>
        <p:grpSpPr bwMode="auto">
          <a:xfrm>
            <a:off x="974725" y="1387475"/>
            <a:ext cx="8093075" cy="2667000"/>
            <a:chOff x="480" y="874"/>
            <a:chExt cx="5098" cy="1680"/>
          </a:xfrm>
        </p:grpSpPr>
        <p:sp>
          <p:nvSpPr>
            <p:cNvPr id="173067" name="Text Box 11"/>
            <p:cNvSpPr txBox="1">
              <a:spLocks noChangeArrowheads="1"/>
            </p:cNvSpPr>
            <p:nvPr/>
          </p:nvSpPr>
          <p:spPr bwMode="auto">
            <a:xfrm>
              <a:off x="480" y="874"/>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latin typeface="Symbol" pitchFamily="18" charset="2"/>
                </a:rPr>
                <a:t>s</a:t>
              </a:r>
            </a:p>
          </p:txBody>
        </p:sp>
        <p:sp>
          <p:nvSpPr>
            <p:cNvPr id="173068" name="Text Box 12"/>
            <p:cNvSpPr txBox="1">
              <a:spLocks noChangeArrowheads="1"/>
            </p:cNvSpPr>
            <p:nvPr/>
          </p:nvSpPr>
          <p:spPr bwMode="auto">
            <a:xfrm>
              <a:off x="2208" y="874"/>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latin typeface="Symbol" pitchFamily="18" charset="2"/>
                </a:rPr>
                <a:t>s</a:t>
              </a:r>
            </a:p>
          </p:txBody>
        </p:sp>
        <p:sp>
          <p:nvSpPr>
            <p:cNvPr id="173069" name="Text Box 13"/>
            <p:cNvSpPr txBox="1">
              <a:spLocks noChangeArrowheads="1"/>
            </p:cNvSpPr>
            <p:nvPr/>
          </p:nvSpPr>
          <p:spPr bwMode="auto">
            <a:xfrm>
              <a:off x="3936" y="874"/>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latin typeface="Symbol" pitchFamily="18" charset="2"/>
                </a:rPr>
                <a:t>s</a:t>
              </a:r>
            </a:p>
          </p:txBody>
        </p:sp>
        <p:sp>
          <p:nvSpPr>
            <p:cNvPr id="173070" name="Text Box 14"/>
            <p:cNvSpPr txBox="1">
              <a:spLocks noChangeArrowheads="1"/>
            </p:cNvSpPr>
            <p:nvPr/>
          </p:nvSpPr>
          <p:spPr bwMode="auto">
            <a:xfrm>
              <a:off x="5386" y="2304"/>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t>I</a:t>
              </a:r>
            </a:p>
          </p:txBody>
        </p:sp>
        <p:sp>
          <p:nvSpPr>
            <p:cNvPr id="173071" name="Text Box 15"/>
            <p:cNvSpPr txBox="1">
              <a:spLocks noChangeArrowheads="1"/>
            </p:cNvSpPr>
            <p:nvPr/>
          </p:nvSpPr>
          <p:spPr bwMode="auto">
            <a:xfrm>
              <a:off x="3663" y="2304"/>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t>I</a:t>
              </a:r>
            </a:p>
          </p:txBody>
        </p:sp>
        <p:sp>
          <p:nvSpPr>
            <p:cNvPr id="173072" name="Text Box 16"/>
            <p:cNvSpPr txBox="1">
              <a:spLocks noChangeArrowheads="1"/>
            </p:cNvSpPr>
            <p:nvPr/>
          </p:nvSpPr>
          <p:spPr bwMode="auto">
            <a:xfrm>
              <a:off x="1943" y="2304"/>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t>I</a:t>
              </a:r>
            </a:p>
          </p:txBody>
        </p:sp>
      </p:grpSp>
      <p:grpSp>
        <p:nvGrpSpPr>
          <p:cNvPr id="173074" name="Group 18"/>
          <p:cNvGrpSpPr>
            <a:grpSpLocks/>
          </p:cNvGrpSpPr>
          <p:nvPr/>
        </p:nvGrpSpPr>
        <p:grpSpPr bwMode="auto">
          <a:xfrm>
            <a:off x="381000" y="1600200"/>
            <a:ext cx="2971800" cy="2809875"/>
            <a:chOff x="240" y="1008"/>
            <a:chExt cx="1872" cy="1770"/>
          </a:xfrm>
        </p:grpSpPr>
        <p:sp>
          <p:nvSpPr>
            <p:cNvPr id="173075" name="Line 19"/>
            <p:cNvSpPr>
              <a:spLocks noChangeShapeType="1"/>
            </p:cNvSpPr>
            <p:nvPr/>
          </p:nvSpPr>
          <p:spPr bwMode="auto">
            <a:xfrm>
              <a:off x="384" y="2688"/>
              <a:ext cx="576"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3076" name="Line 20"/>
            <p:cNvSpPr>
              <a:spLocks noChangeShapeType="1"/>
            </p:cNvSpPr>
            <p:nvPr/>
          </p:nvSpPr>
          <p:spPr bwMode="auto">
            <a:xfrm flipV="1">
              <a:off x="380" y="2118"/>
              <a:ext cx="0" cy="57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3077" name="Text Box 21"/>
            <p:cNvSpPr txBox="1">
              <a:spLocks noChangeArrowheads="1"/>
            </p:cNvSpPr>
            <p:nvPr/>
          </p:nvSpPr>
          <p:spPr bwMode="auto">
            <a:xfrm>
              <a:off x="1008" y="2586"/>
              <a:ext cx="110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latin typeface="Georgia" pitchFamily="18" charset="0"/>
                </a:rPr>
                <a:t>Brightness</a:t>
              </a:r>
            </a:p>
          </p:txBody>
        </p:sp>
        <p:sp>
          <p:nvSpPr>
            <p:cNvPr id="173078" name="Text Box 22"/>
            <p:cNvSpPr txBox="1">
              <a:spLocks noChangeArrowheads="1"/>
            </p:cNvSpPr>
            <p:nvPr/>
          </p:nvSpPr>
          <p:spPr bwMode="auto">
            <a:xfrm rot="16200000">
              <a:off x="-216" y="1464"/>
              <a:ext cx="110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latin typeface="Georgia" pitchFamily="18" charset="0"/>
                </a:rPr>
                <a:t>Residual std. dev.</a:t>
              </a:r>
            </a:p>
          </p:txBody>
        </p:sp>
      </p:grpSp>
      <p:sp>
        <p:nvSpPr>
          <p:cNvPr id="2" name="Slide Number Placeholder 1"/>
          <p:cNvSpPr>
            <a:spLocks noGrp="1"/>
          </p:cNvSpPr>
          <p:nvPr>
            <p:ph type="sldNum" sz="quarter" idx="12"/>
          </p:nvPr>
        </p:nvSpPr>
        <p:spPr/>
        <p:txBody>
          <a:bodyPr/>
          <a:lstStyle/>
          <a:p>
            <a:fld id="{5E6F296A-32B6-44F5-9851-EECB03E6F432}" type="slidenum">
              <a:rPr lang="en-US" smtClean="0"/>
              <a:t>19</a:t>
            </a:fld>
            <a:endParaRPr lang="en-US"/>
          </a:p>
        </p:txBody>
      </p:sp>
      <p:sp>
        <p:nvSpPr>
          <p:cNvPr id="22" name="TextBox 21"/>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284148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30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30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3063">
                                            <p:txEl>
                                              <p:pRg st="2" end="2"/>
                                            </p:txEl>
                                          </p:spTgt>
                                        </p:tgtEl>
                                        <p:attrNameLst>
                                          <p:attrName>style.visibility</p:attrName>
                                        </p:attrNameLst>
                                      </p:cBhvr>
                                      <p:to>
                                        <p:strVal val="visible"/>
                                      </p:to>
                                    </p:set>
                                  </p:childTnLst>
                                </p:cTn>
                              </p:par>
                            </p:childTnLst>
                          </p:cTn>
                        </p:par>
                        <p:par>
                          <p:cTn id="15" fill="hold" nodeType="afterGroup">
                            <p:stCondLst>
                              <p:cond delay="0"/>
                            </p:stCondLst>
                            <p:childTnLst>
                              <p:par>
                                <p:cTn id="16" presetID="10" presetClass="entr" presetSubtype="0" fill="hold" nodeType="afterEffect">
                                  <p:stCondLst>
                                    <p:cond delay="500"/>
                                  </p:stCondLst>
                                  <p:childTnLst>
                                    <p:set>
                                      <p:cBhvr>
                                        <p:cTn id="17" dur="1" fill="hold">
                                          <p:stCondLst>
                                            <p:cond delay="0"/>
                                          </p:stCondLst>
                                        </p:cTn>
                                        <p:tgtEl>
                                          <p:spTgt spid="173079"/>
                                        </p:tgtEl>
                                        <p:attrNameLst>
                                          <p:attrName>style.visibility</p:attrName>
                                        </p:attrNameLst>
                                      </p:cBhvr>
                                      <p:to>
                                        <p:strVal val="visible"/>
                                      </p:to>
                                    </p:set>
                                    <p:animEffect transition="in" filter="fade">
                                      <p:cBhvr>
                                        <p:cTn id="18" dur="1000"/>
                                        <p:tgtEl>
                                          <p:spTgt spid="173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a:t>Photometric </a:t>
            </a:r>
            <a:r>
              <a:rPr lang="en-US" dirty="0" smtClean="0"/>
              <a:t>calibration</a:t>
            </a:r>
          </a:p>
          <a:p>
            <a:r>
              <a:rPr lang="en-US" dirty="0"/>
              <a:t>High dynamic range </a:t>
            </a:r>
            <a:r>
              <a:rPr lang="en-US" dirty="0" smtClean="0"/>
              <a:t>imaging</a:t>
            </a:r>
          </a:p>
          <a:p>
            <a:r>
              <a:rPr lang="en-US" dirty="0"/>
              <a:t>Image matting and </a:t>
            </a:r>
            <a:r>
              <a:rPr lang="en-US" dirty="0" smtClean="0"/>
              <a:t>compositing</a:t>
            </a:r>
          </a:p>
          <a:p>
            <a:r>
              <a:rPr lang="en-US" dirty="0"/>
              <a:t>Super-resolution and blur </a:t>
            </a:r>
            <a:r>
              <a:rPr lang="en-US" dirty="0" smtClean="0"/>
              <a:t>removal</a:t>
            </a:r>
          </a:p>
          <a:p>
            <a:r>
              <a:rPr lang="en-US" dirty="0" smtClean="0"/>
              <a:t>Texture </a:t>
            </a:r>
            <a:r>
              <a:rPr lang="en-US" dirty="0"/>
              <a:t>analysis and synthesis</a:t>
            </a:r>
          </a:p>
        </p:txBody>
      </p:sp>
      <p:sp>
        <p:nvSpPr>
          <p:cNvPr id="4" name="Slide Number Placeholder 3"/>
          <p:cNvSpPr>
            <a:spLocks noGrp="1"/>
          </p:cNvSpPr>
          <p:nvPr>
            <p:ph type="sldNum" sz="quarter" idx="12"/>
          </p:nvPr>
        </p:nvSpPr>
        <p:spPr/>
        <p:txBody>
          <a:bodyPr/>
          <a:lstStyle/>
          <a:p>
            <a:fld id="{5E6F296A-32B6-44F5-9851-EECB03E6F432}" type="slidenum">
              <a:rPr lang="en-US" smtClean="0"/>
              <a:t>2</a:t>
            </a:fld>
            <a:endParaRPr lang="en-US"/>
          </a:p>
        </p:txBody>
      </p:sp>
    </p:spTree>
    <p:extLst>
      <p:ext uri="{BB962C8B-B14F-4D97-AF65-F5344CB8AC3E}">
        <p14:creationId xmlns:p14="http://schemas.microsoft.com/office/powerpoint/2010/main" val="1528543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Noise Estimation from a Single Image(Liu,2008)</a:t>
            </a:r>
          </a:p>
        </p:txBody>
      </p:sp>
      <p:sp>
        <p:nvSpPr>
          <p:cNvPr id="3" name="Content Placeholder 2"/>
          <p:cNvSpPr>
            <a:spLocks noGrp="1"/>
          </p:cNvSpPr>
          <p:nvPr>
            <p:ph idx="1"/>
          </p:nvPr>
        </p:nvSpPr>
        <p:spPr/>
        <p:txBody>
          <a:bodyPr/>
          <a:lstStyle/>
          <a:p>
            <a:r>
              <a:rPr lang="en-US" b="1" dirty="0" smtClean="0">
                <a:solidFill>
                  <a:schemeClr val="accent1"/>
                </a:solidFill>
              </a:rPr>
              <a:t>Results</a:t>
            </a:r>
            <a:endParaRPr lang="en-US" b="1" dirty="0">
              <a:solidFill>
                <a:schemeClr val="accent1"/>
              </a:solidFill>
            </a:endParaRPr>
          </a:p>
        </p:txBody>
      </p:sp>
      <p:sp>
        <p:nvSpPr>
          <p:cNvPr id="4" name="Slide Number Placeholder 3"/>
          <p:cNvSpPr>
            <a:spLocks noGrp="1"/>
          </p:cNvSpPr>
          <p:nvPr>
            <p:ph type="sldNum" sz="quarter" idx="12"/>
          </p:nvPr>
        </p:nvSpPr>
        <p:spPr/>
        <p:txBody>
          <a:bodyPr/>
          <a:lstStyle/>
          <a:p>
            <a:fld id="{5E6F296A-32B6-44F5-9851-EECB03E6F432}" type="slidenum">
              <a:rPr lang="en-US" smtClean="0"/>
              <a:t>20</a:t>
            </a:fld>
            <a:endParaRPr lang="en-US"/>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990600"/>
            <a:ext cx="3048000" cy="203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1099" y="5933559"/>
            <a:ext cx="3620569" cy="369332"/>
          </a:xfrm>
          <a:prstGeom prst="rect">
            <a:avLst/>
          </a:prstGeom>
          <a:noFill/>
        </p:spPr>
        <p:txBody>
          <a:bodyPr wrap="square" rtlCol="0">
            <a:spAutoFit/>
          </a:bodyPr>
          <a:lstStyle/>
          <a:p>
            <a:r>
              <a:rPr lang="en-US" dirty="0" smtClean="0"/>
              <a:t>Using standard bilateral filter</a:t>
            </a:r>
            <a:endParaRPr lang="en-US" dirty="0"/>
          </a:p>
        </p:txBody>
      </p:sp>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3421618"/>
            <a:ext cx="3733800" cy="24828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7275" y="3418959"/>
            <a:ext cx="3743325" cy="24955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928652" y="5934075"/>
            <a:ext cx="3620569" cy="646331"/>
          </a:xfrm>
          <a:prstGeom prst="rect">
            <a:avLst/>
          </a:prstGeom>
          <a:noFill/>
        </p:spPr>
        <p:txBody>
          <a:bodyPr wrap="square" rtlCol="0">
            <a:spAutoFit/>
          </a:bodyPr>
          <a:lstStyle/>
          <a:p>
            <a:r>
              <a:rPr lang="en-US" dirty="0" smtClean="0"/>
              <a:t>Using adaptive bilateral filter(</a:t>
            </a:r>
            <a:r>
              <a:rPr lang="en-US" dirty="0" err="1" smtClean="0"/>
              <a:t>para</a:t>
            </a:r>
            <a:r>
              <a:rPr lang="en-US" dirty="0" smtClean="0"/>
              <a:t> by deviation of the noise)</a:t>
            </a:r>
            <a:endParaRPr lang="en-US" dirty="0"/>
          </a:p>
        </p:txBody>
      </p:sp>
      <p:sp>
        <p:nvSpPr>
          <p:cNvPr id="10" name="TextBox 9"/>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36825034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Noise Estimation from a Single Image(Liu,2008)</a:t>
            </a:r>
          </a:p>
        </p:txBody>
      </p:sp>
      <p:sp>
        <p:nvSpPr>
          <p:cNvPr id="3" name="Content Placeholder 2"/>
          <p:cNvSpPr>
            <a:spLocks noGrp="1"/>
          </p:cNvSpPr>
          <p:nvPr>
            <p:ph idx="1"/>
          </p:nvPr>
        </p:nvSpPr>
        <p:spPr>
          <a:xfrm>
            <a:off x="457200" y="2209801"/>
            <a:ext cx="8229600" cy="1295400"/>
          </a:xfrm>
        </p:spPr>
        <p:txBody>
          <a:bodyPr/>
          <a:lstStyle/>
          <a:p>
            <a:r>
              <a:rPr lang="en-US" dirty="0" smtClean="0"/>
              <a:t>CCD camera noise model:</a:t>
            </a: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21</a:t>
            </a:fld>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858" y="2667000"/>
            <a:ext cx="3733800" cy="70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p:cNvSpPr txBox="1">
            <a:spLocks/>
          </p:cNvSpPr>
          <p:nvPr/>
        </p:nvSpPr>
        <p:spPr>
          <a:xfrm>
            <a:off x="381000" y="3880757"/>
            <a:ext cx="8229600" cy="12954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t>Noise level function:</a:t>
            </a:r>
          </a:p>
          <a:p>
            <a:endParaRPr lang="en-US" dirty="0"/>
          </a:p>
        </p:txBody>
      </p:sp>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528457"/>
            <a:ext cx="7275909"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28152920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Noise Estimation from a Single Image(Liu,2008)</a:t>
            </a:r>
          </a:p>
        </p:txBody>
      </p:sp>
      <p:sp>
        <p:nvSpPr>
          <p:cNvPr id="4" name="Slide Number Placeholder 3"/>
          <p:cNvSpPr>
            <a:spLocks noGrp="1"/>
          </p:cNvSpPr>
          <p:nvPr>
            <p:ph type="sldNum" sz="quarter" idx="12"/>
          </p:nvPr>
        </p:nvSpPr>
        <p:spPr/>
        <p:txBody>
          <a:bodyPr/>
          <a:lstStyle/>
          <a:p>
            <a:fld id="{5E6F296A-32B6-44F5-9851-EECB03E6F432}" type="slidenum">
              <a:rPr lang="en-US" smtClean="0"/>
              <a:t>22</a:t>
            </a:fld>
            <a:endParaRPr lang="en-US"/>
          </a:p>
        </p:txBody>
      </p:sp>
      <p:sp>
        <p:nvSpPr>
          <p:cNvPr id="5" name="Content Placeholder 4"/>
          <p:cNvSpPr>
            <a:spLocks noGrp="1"/>
          </p:cNvSpPr>
          <p:nvPr>
            <p:ph idx="1"/>
          </p:nvPr>
        </p:nvSpPr>
        <p:spPr>
          <a:xfrm>
            <a:off x="457200" y="3352800"/>
            <a:ext cx="8229600" cy="3124200"/>
          </a:xfrm>
        </p:spPr>
        <p:txBody>
          <a:bodyPr/>
          <a:lstStyle/>
          <a:p>
            <a:r>
              <a:rPr lang="en-US" dirty="0" smtClean="0"/>
              <a:t>Using numerical simulation, the noise function, for each of red, green and blue channels, we can get:</a:t>
            </a:r>
          </a:p>
          <a:p>
            <a:endParaRPr lang="en-US" dirty="0"/>
          </a:p>
          <a:p>
            <a:endParaRPr lang="en-US" dirty="0"/>
          </a:p>
        </p:txBody>
      </p:sp>
      <p:sp>
        <p:nvSpPr>
          <p:cNvPr id="9" name="Content Placeholder 2"/>
          <p:cNvSpPr txBox="1">
            <a:spLocks/>
          </p:cNvSpPr>
          <p:nvPr/>
        </p:nvSpPr>
        <p:spPr>
          <a:xfrm>
            <a:off x="457200" y="1676400"/>
            <a:ext cx="8229600" cy="12954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t>Noise level function:</a:t>
            </a:r>
          </a:p>
          <a:p>
            <a:endParaRPr lang="en-US" dirty="0"/>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324100"/>
            <a:ext cx="7275909"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465" y="4419600"/>
            <a:ext cx="3191069"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13991873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en-US" dirty="0"/>
              <a:t>The Prior of NLFs</a:t>
            </a:r>
          </a:p>
        </p:txBody>
      </p:sp>
      <p:pic>
        <p:nvPicPr>
          <p:cNvPr id="130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524000"/>
            <a:ext cx="6248400" cy="503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16660540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altLang="en-US"/>
              <a:t>Likelihood Function</a:t>
            </a:r>
          </a:p>
        </p:txBody>
      </p:sp>
      <p:sp>
        <p:nvSpPr>
          <p:cNvPr id="133123" name="Rectangle 3"/>
          <p:cNvSpPr>
            <a:spLocks noGrp="1" noChangeArrowheads="1"/>
          </p:cNvSpPr>
          <p:nvPr>
            <p:ph type="body" idx="1"/>
          </p:nvPr>
        </p:nvSpPr>
        <p:spPr>
          <a:xfrm>
            <a:off x="457200" y="1524000"/>
            <a:ext cx="8229600" cy="4953000"/>
          </a:xfrm>
        </p:spPr>
        <p:txBody>
          <a:bodyPr/>
          <a:lstStyle/>
          <a:p>
            <a:r>
              <a:rPr lang="en-US" altLang="en-US" dirty="0"/>
              <a:t>The estimated standard deviation       should  be probabilistically </a:t>
            </a:r>
            <a:r>
              <a:rPr lang="en-US" altLang="en-US" i="1" dirty="0"/>
              <a:t>bigger than</a:t>
            </a:r>
            <a:r>
              <a:rPr lang="en-US" altLang="en-US" dirty="0"/>
              <a:t> and </a:t>
            </a:r>
            <a:r>
              <a:rPr lang="en-US" altLang="en-US" i="1" dirty="0"/>
              <a:t>close to</a:t>
            </a:r>
            <a:r>
              <a:rPr lang="en-US" altLang="en-US" dirty="0"/>
              <a:t> the true value</a:t>
            </a:r>
          </a:p>
          <a:p>
            <a:endParaRPr lang="en-US" altLang="en-US" dirty="0"/>
          </a:p>
          <a:p>
            <a:endParaRPr lang="en-US" altLang="en-US" dirty="0"/>
          </a:p>
          <a:p>
            <a:endParaRPr lang="en-US" altLang="en-US" dirty="0"/>
          </a:p>
          <a:p>
            <a:endParaRPr lang="en-US" altLang="en-US" dirty="0"/>
          </a:p>
          <a:p>
            <a:endParaRPr lang="en-US" altLang="en-US" dirty="0"/>
          </a:p>
          <a:p>
            <a:pPr>
              <a:spcBef>
                <a:spcPct val="75000"/>
              </a:spcBef>
            </a:pPr>
            <a:endParaRPr lang="en-US" altLang="en-US" dirty="0" smtClean="0"/>
          </a:p>
          <a:p>
            <a:pPr>
              <a:spcBef>
                <a:spcPct val="75000"/>
              </a:spcBef>
            </a:pPr>
            <a:endParaRPr lang="en-US" altLang="en-US" dirty="0"/>
          </a:p>
          <a:p>
            <a:r>
              <a:rPr lang="en-US" altLang="en-US" dirty="0"/>
              <a:t>Bayesian MAP inference</a:t>
            </a:r>
          </a:p>
        </p:txBody>
      </p:sp>
      <p:graphicFrame>
        <p:nvGraphicFramePr>
          <p:cNvPr id="133124" name="Object 4"/>
          <p:cNvGraphicFramePr>
            <a:graphicFrameLocks noChangeAspect="1"/>
          </p:cNvGraphicFramePr>
          <p:nvPr>
            <p:extLst>
              <p:ext uri="{D42A27DB-BD31-4B8C-83A1-F6EECF244321}">
                <p14:modId xmlns:p14="http://schemas.microsoft.com/office/powerpoint/2010/main" val="222659444"/>
              </p:ext>
            </p:extLst>
          </p:nvPr>
        </p:nvGraphicFramePr>
        <p:xfrm>
          <a:off x="4953000" y="1524000"/>
          <a:ext cx="327025" cy="381000"/>
        </p:xfrm>
        <a:graphic>
          <a:graphicData uri="http://schemas.openxmlformats.org/presentationml/2006/ole">
            <mc:AlternateContent xmlns:mc="http://schemas.openxmlformats.org/markup-compatibility/2006">
              <mc:Choice xmlns:v="urn:schemas-microsoft-com:vml" Requires="v">
                <p:oleObj spid="_x0000_s14392" name="Equation" r:id="rId4" imgW="152280" imgH="177480" progId="Equation.3">
                  <p:embed/>
                </p:oleObj>
              </mc:Choice>
              <mc:Fallback>
                <p:oleObj name="Equation" r:id="rId4" imgW="15228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524000"/>
                        <a:ext cx="327025" cy="381000"/>
                      </a:xfrm>
                      <a:prstGeom prst="rect">
                        <a:avLst/>
                      </a:prstGeom>
                      <a:noFill/>
                      <a:ln>
                        <a:noFill/>
                      </a:ln>
                      <a:effectLst/>
                      <a:extLst/>
                    </p:spPr>
                  </p:pic>
                </p:oleObj>
              </mc:Fallback>
            </mc:AlternateContent>
          </a:graphicData>
        </a:graphic>
      </p:graphicFrame>
      <p:graphicFrame>
        <p:nvGraphicFramePr>
          <p:cNvPr id="133125" name="Object 5"/>
          <p:cNvGraphicFramePr>
            <a:graphicFrameLocks noChangeAspect="1"/>
          </p:cNvGraphicFramePr>
          <p:nvPr>
            <p:extLst>
              <p:ext uri="{D42A27DB-BD31-4B8C-83A1-F6EECF244321}">
                <p14:modId xmlns:p14="http://schemas.microsoft.com/office/powerpoint/2010/main" val="534127035"/>
              </p:ext>
            </p:extLst>
          </p:nvPr>
        </p:nvGraphicFramePr>
        <p:xfrm>
          <a:off x="7620000" y="1981200"/>
          <a:ext cx="327025" cy="300038"/>
        </p:xfrm>
        <a:graphic>
          <a:graphicData uri="http://schemas.openxmlformats.org/presentationml/2006/ole">
            <mc:AlternateContent xmlns:mc="http://schemas.openxmlformats.org/markup-compatibility/2006">
              <mc:Choice xmlns:v="urn:schemas-microsoft-com:vml" Requires="v">
                <p:oleObj spid="_x0000_s14393" name="Equation" r:id="rId6" imgW="152280" imgH="139680" progId="Equation.3">
                  <p:embed/>
                </p:oleObj>
              </mc:Choice>
              <mc:Fallback>
                <p:oleObj name="Equation" r:id="rId6" imgW="152280" imgH="1396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0" y="1981200"/>
                        <a:ext cx="327025" cy="30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3213" name="Group 93"/>
          <p:cNvGrpSpPr>
            <a:grpSpLocks/>
          </p:cNvGrpSpPr>
          <p:nvPr/>
        </p:nvGrpSpPr>
        <p:grpSpPr bwMode="auto">
          <a:xfrm>
            <a:off x="4191000" y="2667000"/>
            <a:ext cx="3276600" cy="2895600"/>
            <a:chOff x="2640" y="1680"/>
            <a:chExt cx="1920" cy="1680"/>
          </a:xfrm>
        </p:grpSpPr>
        <p:grpSp>
          <p:nvGrpSpPr>
            <p:cNvPr id="133211" name="Group 91"/>
            <p:cNvGrpSpPr>
              <a:grpSpLocks/>
            </p:cNvGrpSpPr>
            <p:nvPr/>
          </p:nvGrpSpPr>
          <p:grpSpPr bwMode="auto">
            <a:xfrm>
              <a:off x="2640" y="1680"/>
              <a:ext cx="1765" cy="1680"/>
              <a:chOff x="2640" y="1920"/>
              <a:chExt cx="1765" cy="1680"/>
            </a:xfrm>
          </p:grpSpPr>
          <p:graphicFrame>
            <p:nvGraphicFramePr>
              <p:cNvPr id="133208" name="Object 88"/>
              <p:cNvGraphicFramePr>
                <a:graphicFrameLocks noChangeAspect="1"/>
              </p:cNvGraphicFramePr>
              <p:nvPr/>
            </p:nvGraphicFramePr>
            <p:xfrm>
              <a:off x="2640" y="1920"/>
              <a:ext cx="1676" cy="1680"/>
            </p:xfrm>
            <a:graphic>
              <a:graphicData uri="http://schemas.openxmlformats.org/presentationml/2006/ole">
                <mc:AlternateContent xmlns:mc="http://schemas.openxmlformats.org/markup-compatibility/2006">
                  <mc:Choice xmlns:v="urn:schemas-microsoft-com:vml" Requires="v">
                    <p:oleObj spid="_x0000_s14394" name="Visio" r:id="rId8" imgW="3504831" imgH="3520440" progId="Visio.Drawing.11">
                      <p:embed/>
                    </p:oleObj>
                  </mc:Choice>
                  <mc:Fallback>
                    <p:oleObj name="Visio" r:id="rId8" imgW="3504831" imgH="3520440"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0" y="1920"/>
                            <a:ext cx="1676" cy="1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09" name="Object 89"/>
              <p:cNvGraphicFramePr>
                <a:graphicFrameLocks noChangeAspect="1"/>
              </p:cNvGraphicFramePr>
              <p:nvPr/>
            </p:nvGraphicFramePr>
            <p:xfrm>
              <a:off x="3984" y="2472"/>
              <a:ext cx="421" cy="216"/>
            </p:xfrm>
            <a:graphic>
              <a:graphicData uri="http://schemas.openxmlformats.org/presentationml/2006/ole">
                <mc:AlternateContent xmlns:mc="http://schemas.openxmlformats.org/markup-compatibility/2006">
                  <mc:Choice xmlns:v="urn:schemas-microsoft-com:vml" Requires="v">
                    <p:oleObj spid="_x0000_s14395" name="Equation" r:id="rId10" imgW="495000" imgH="253800" progId="Equation.3">
                      <p:embed/>
                    </p:oleObj>
                  </mc:Choice>
                  <mc:Fallback>
                    <p:oleObj name="Equation" r:id="rId10" imgW="495000" imgH="253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84" y="2472"/>
                            <a:ext cx="421"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3212" name="Text Box 92"/>
            <p:cNvSpPr txBox="1">
              <a:spLocks noChangeArrowheads="1"/>
            </p:cNvSpPr>
            <p:nvPr/>
          </p:nvSpPr>
          <p:spPr bwMode="auto">
            <a:xfrm>
              <a:off x="4320" y="3168"/>
              <a:ext cx="240"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i="1"/>
                <a:t>I</a:t>
              </a:r>
            </a:p>
          </p:txBody>
        </p:sp>
      </p:grpSp>
      <p:grpSp>
        <p:nvGrpSpPr>
          <p:cNvPr id="133225" name="Group 105"/>
          <p:cNvGrpSpPr>
            <a:grpSpLocks/>
          </p:cNvGrpSpPr>
          <p:nvPr/>
        </p:nvGrpSpPr>
        <p:grpSpPr bwMode="auto">
          <a:xfrm>
            <a:off x="1466850" y="4740275"/>
            <a:ext cx="2243138" cy="974725"/>
            <a:chOff x="924" y="2986"/>
            <a:chExt cx="1413" cy="614"/>
          </a:xfrm>
        </p:grpSpPr>
        <p:grpSp>
          <p:nvGrpSpPr>
            <p:cNvPr id="133130" name="Group 10"/>
            <p:cNvGrpSpPr>
              <a:grpSpLocks noChangeAspect="1"/>
            </p:cNvGrpSpPr>
            <p:nvPr/>
          </p:nvGrpSpPr>
          <p:grpSpPr bwMode="auto">
            <a:xfrm>
              <a:off x="924" y="3002"/>
              <a:ext cx="1296" cy="512"/>
              <a:chOff x="546" y="3282"/>
              <a:chExt cx="1533" cy="606"/>
            </a:xfrm>
          </p:grpSpPr>
          <p:sp>
            <p:nvSpPr>
              <p:cNvPr id="133129" name="AutoShape 9"/>
              <p:cNvSpPr>
                <a:spLocks noChangeAspect="1" noChangeArrowheads="1" noTextEdit="1"/>
              </p:cNvSpPr>
              <p:nvPr/>
            </p:nvSpPr>
            <p:spPr bwMode="auto">
              <a:xfrm>
                <a:off x="546" y="3282"/>
                <a:ext cx="1533"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131" name="Freeform 11"/>
              <p:cNvSpPr>
                <a:spLocks noEditPoints="1"/>
              </p:cNvSpPr>
              <p:nvPr/>
            </p:nvSpPr>
            <p:spPr bwMode="auto">
              <a:xfrm>
                <a:off x="659" y="3561"/>
                <a:ext cx="1257" cy="264"/>
              </a:xfrm>
              <a:custGeom>
                <a:avLst/>
                <a:gdLst>
                  <a:gd name="T0" fmla="*/ 900 w 1257"/>
                  <a:gd name="T1" fmla="*/ 236 h 264"/>
                  <a:gd name="T2" fmla="*/ 920 w 1257"/>
                  <a:gd name="T3" fmla="*/ 245 h 264"/>
                  <a:gd name="T4" fmla="*/ 940 w 1257"/>
                  <a:gd name="T5" fmla="*/ 251 h 264"/>
                  <a:gd name="T6" fmla="*/ 960 w 1257"/>
                  <a:gd name="T7" fmla="*/ 256 h 264"/>
                  <a:gd name="T8" fmla="*/ 980 w 1257"/>
                  <a:gd name="T9" fmla="*/ 259 h 264"/>
                  <a:gd name="T10" fmla="*/ 1001 w 1257"/>
                  <a:gd name="T11" fmla="*/ 261 h 264"/>
                  <a:gd name="T12" fmla="*/ 1021 w 1257"/>
                  <a:gd name="T13" fmla="*/ 263 h 264"/>
                  <a:gd name="T14" fmla="*/ 1041 w 1257"/>
                  <a:gd name="T15" fmla="*/ 263 h 264"/>
                  <a:gd name="T16" fmla="*/ 1061 w 1257"/>
                  <a:gd name="T17" fmla="*/ 264 h 264"/>
                  <a:gd name="T18" fmla="*/ 1081 w 1257"/>
                  <a:gd name="T19" fmla="*/ 264 h 264"/>
                  <a:gd name="T20" fmla="*/ 1101 w 1257"/>
                  <a:gd name="T21" fmla="*/ 264 h 264"/>
                  <a:gd name="T22" fmla="*/ 1121 w 1257"/>
                  <a:gd name="T23" fmla="*/ 264 h 264"/>
                  <a:gd name="T24" fmla="*/ 1141 w 1257"/>
                  <a:gd name="T25" fmla="*/ 264 h 264"/>
                  <a:gd name="T26" fmla="*/ 1161 w 1257"/>
                  <a:gd name="T27" fmla="*/ 264 h 264"/>
                  <a:gd name="T28" fmla="*/ 1181 w 1257"/>
                  <a:gd name="T29" fmla="*/ 264 h 264"/>
                  <a:gd name="T30" fmla="*/ 1202 w 1257"/>
                  <a:gd name="T31" fmla="*/ 264 h 264"/>
                  <a:gd name="T32" fmla="*/ 1222 w 1257"/>
                  <a:gd name="T33" fmla="*/ 264 h 264"/>
                  <a:gd name="T34" fmla="*/ 1242 w 1257"/>
                  <a:gd name="T35" fmla="*/ 264 h 264"/>
                  <a:gd name="T36" fmla="*/ 509 w 1257"/>
                  <a:gd name="T37" fmla="*/ 264 h 264"/>
                  <a:gd name="T38" fmla="*/ 529 w 1257"/>
                  <a:gd name="T39" fmla="*/ 264 h 264"/>
                  <a:gd name="T40" fmla="*/ 549 w 1257"/>
                  <a:gd name="T41" fmla="*/ 264 h 264"/>
                  <a:gd name="T42" fmla="*/ 570 w 1257"/>
                  <a:gd name="T43" fmla="*/ 263 h 264"/>
                  <a:gd name="T44" fmla="*/ 589 w 1257"/>
                  <a:gd name="T45" fmla="*/ 248 h 264"/>
                  <a:gd name="T46" fmla="*/ 610 w 1257"/>
                  <a:gd name="T47" fmla="*/ 200 h 264"/>
                  <a:gd name="T48" fmla="*/ 630 w 1257"/>
                  <a:gd name="T49" fmla="*/ 113 h 264"/>
                  <a:gd name="T50" fmla="*/ 650 w 1257"/>
                  <a:gd name="T51" fmla="*/ 33 h 264"/>
                  <a:gd name="T52" fmla="*/ 670 w 1257"/>
                  <a:gd name="T53" fmla="*/ 1 h 264"/>
                  <a:gd name="T54" fmla="*/ 690 w 1257"/>
                  <a:gd name="T55" fmla="*/ 7 h 264"/>
                  <a:gd name="T56" fmla="*/ 711 w 1257"/>
                  <a:gd name="T57" fmla="*/ 28 h 264"/>
                  <a:gd name="T58" fmla="*/ 730 w 1257"/>
                  <a:gd name="T59" fmla="*/ 54 h 264"/>
                  <a:gd name="T60" fmla="*/ 751 w 1257"/>
                  <a:gd name="T61" fmla="*/ 82 h 264"/>
                  <a:gd name="T62" fmla="*/ 770 w 1257"/>
                  <a:gd name="T63" fmla="*/ 110 h 264"/>
                  <a:gd name="T64" fmla="*/ 791 w 1257"/>
                  <a:gd name="T65" fmla="*/ 138 h 264"/>
                  <a:gd name="T66" fmla="*/ 810 w 1257"/>
                  <a:gd name="T67" fmla="*/ 163 h 264"/>
                  <a:gd name="T68" fmla="*/ 831 w 1257"/>
                  <a:gd name="T69" fmla="*/ 185 h 264"/>
                  <a:gd name="T70" fmla="*/ 851 w 1257"/>
                  <a:gd name="T71" fmla="*/ 204 h 264"/>
                  <a:gd name="T72" fmla="*/ 871 w 1257"/>
                  <a:gd name="T73" fmla="*/ 220 h 264"/>
                  <a:gd name="T74" fmla="*/ 138 w 1257"/>
                  <a:gd name="T75" fmla="*/ 264 h 264"/>
                  <a:gd name="T76" fmla="*/ 159 w 1257"/>
                  <a:gd name="T77" fmla="*/ 264 h 264"/>
                  <a:gd name="T78" fmla="*/ 178 w 1257"/>
                  <a:gd name="T79" fmla="*/ 264 h 264"/>
                  <a:gd name="T80" fmla="*/ 199 w 1257"/>
                  <a:gd name="T81" fmla="*/ 264 h 264"/>
                  <a:gd name="T82" fmla="*/ 218 w 1257"/>
                  <a:gd name="T83" fmla="*/ 264 h 264"/>
                  <a:gd name="T84" fmla="*/ 239 w 1257"/>
                  <a:gd name="T85" fmla="*/ 264 h 264"/>
                  <a:gd name="T86" fmla="*/ 259 w 1257"/>
                  <a:gd name="T87" fmla="*/ 264 h 264"/>
                  <a:gd name="T88" fmla="*/ 279 w 1257"/>
                  <a:gd name="T89" fmla="*/ 264 h 264"/>
                  <a:gd name="T90" fmla="*/ 299 w 1257"/>
                  <a:gd name="T91" fmla="*/ 264 h 264"/>
                  <a:gd name="T92" fmla="*/ 319 w 1257"/>
                  <a:gd name="T93" fmla="*/ 264 h 264"/>
                  <a:gd name="T94" fmla="*/ 340 w 1257"/>
                  <a:gd name="T95" fmla="*/ 264 h 264"/>
                  <a:gd name="T96" fmla="*/ 359 w 1257"/>
                  <a:gd name="T97" fmla="*/ 264 h 264"/>
                  <a:gd name="T98" fmla="*/ 380 w 1257"/>
                  <a:gd name="T99" fmla="*/ 264 h 264"/>
                  <a:gd name="T100" fmla="*/ 400 w 1257"/>
                  <a:gd name="T101" fmla="*/ 264 h 264"/>
                  <a:gd name="T102" fmla="*/ 420 w 1257"/>
                  <a:gd name="T103" fmla="*/ 264 h 264"/>
                  <a:gd name="T104" fmla="*/ 440 w 1257"/>
                  <a:gd name="T105" fmla="*/ 264 h 264"/>
                  <a:gd name="T106" fmla="*/ 460 w 1257"/>
                  <a:gd name="T107" fmla="*/ 264 h 264"/>
                  <a:gd name="T108" fmla="*/ 480 w 1257"/>
                  <a:gd name="T109" fmla="*/ 264 h 264"/>
                  <a:gd name="T110" fmla="*/ 500 w 1257"/>
                  <a:gd name="T111" fmla="*/ 264 h 264"/>
                  <a:gd name="T112" fmla="*/ 14 w 1257"/>
                  <a:gd name="T113" fmla="*/ 264 h 264"/>
                  <a:gd name="T114" fmla="*/ 34 w 1257"/>
                  <a:gd name="T115" fmla="*/ 264 h 264"/>
                  <a:gd name="T116" fmla="*/ 54 w 1257"/>
                  <a:gd name="T117" fmla="*/ 264 h 264"/>
                  <a:gd name="T118" fmla="*/ 74 w 1257"/>
                  <a:gd name="T119" fmla="*/ 264 h 264"/>
                  <a:gd name="T120" fmla="*/ 95 w 1257"/>
                  <a:gd name="T121" fmla="*/ 264 h 264"/>
                  <a:gd name="T122" fmla="*/ 114 w 1257"/>
                  <a:gd name="T12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7" h="264">
                    <a:moveTo>
                      <a:pt x="881" y="226"/>
                    </a:moveTo>
                    <a:lnTo>
                      <a:pt x="882" y="227"/>
                    </a:lnTo>
                    <a:lnTo>
                      <a:pt x="884" y="228"/>
                    </a:lnTo>
                    <a:lnTo>
                      <a:pt x="885" y="228"/>
                    </a:lnTo>
                    <a:lnTo>
                      <a:pt x="886" y="229"/>
                    </a:lnTo>
                    <a:lnTo>
                      <a:pt x="887" y="230"/>
                    </a:lnTo>
                    <a:lnTo>
                      <a:pt x="889" y="230"/>
                    </a:lnTo>
                    <a:lnTo>
                      <a:pt x="890" y="231"/>
                    </a:lnTo>
                    <a:lnTo>
                      <a:pt x="891" y="232"/>
                    </a:lnTo>
                    <a:lnTo>
                      <a:pt x="892" y="233"/>
                    </a:lnTo>
                    <a:lnTo>
                      <a:pt x="894" y="233"/>
                    </a:lnTo>
                    <a:lnTo>
                      <a:pt x="895" y="234"/>
                    </a:lnTo>
                    <a:lnTo>
                      <a:pt x="896" y="235"/>
                    </a:lnTo>
                    <a:lnTo>
                      <a:pt x="898" y="235"/>
                    </a:lnTo>
                    <a:lnTo>
                      <a:pt x="898" y="236"/>
                    </a:lnTo>
                    <a:lnTo>
                      <a:pt x="900" y="236"/>
                    </a:lnTo>
                    <a:lnTo>
                      <a:pt x="901" y="237"/>
                    </a:lnTo>
                    <a:lnTo>
                      <a:pt x="903" y="238"/>
                    </a:lnTo>
                    <a:lnTo>
                      <a:pt x="903" y="238"/>
                    </a:lnTo>
                    <a:lnTo>
                      <a:pt x="905" y="239"/>
                    </a:lnTo>
                    <a:lnTo>
                      <a:pt x="906" y="239"/>
                    </a:lnTo>
                    <a:lnTo>
                      <a:pt x="908" y="240"/>
                    </a:lnTo>
                    <a:lnTo>
                      <a:pt x="909" y="240"/>
                    </a:lnTo>
                    <a:lnTo>
                      <a:pt x="910" y="241"/>
                    </a:lnTo>
                    <a:lnTo>
                      <a:pt x="911" y="241"/>
                    </a:lnTo>
                    <a:lnTo>
                      <a:pt x="913" y="242"/>
                    </a:lnTo>
                    <a:lnTo>
                      <a:pt x="914" y="243"/>
                    </a:lnTo>
                    <a:lnTo>
                      <a:pt x="915" y="243"/>
                    </a:lnTo>
                    <a:lnTo>
                      <a:pt x="916" y="243"/>
                    </a:lnTo>
                    <a:lnTo>
                      <a:pt x="917" y="244"/>
                    </a:lnTo>
                    <a:lnTo>
                      <a:pt x="919" y="244"/>
                    </a:lnTo>
                    <a:lnTo>
                      <a:pt x="920" y="245"/>
                    </a:lnTo>
                    <a:lnTo>
                      <a:pt x="921" y="245"/>
                    </a:lnTo>
                    <a:lnTo>
                      <a:pt x="922" y="246"/>
                    </a:lnTo>
                    <a:lnTo>
                      <a:pt x="924" y="246"/>
                    </a:lnTo>
                    <a:lnTo>
                      <a:pt x="925" y="247"/>
                    </a:lnTo>
                    <a:lnTo>
                      <a:pt x="927" y="247"/>
                    </a:lnTo>
                    <a:lnTo>
                      <a:pt x="927" y="248"/>
                    </a:lnTo>
                    <a:lnTo>
                      <a:pt x="929" y="248"/>
                    </a:lnTo>
                    <a:lnTo>
                      <a:pt x="930" y="248"/>
                    </a:lnTo>
                    <a:lnTo>
                      <a:pt x="932" y="249"/>
                    </a:lnTo>
                    <a:lnTo>
                      <a:pt x="933" y="249"/>
                    </a:lnTo>
                    <a:lnTo>
                      <a:pt x="934" y="249"/>
                    </a:lnTo>
                    <a:lnTo>
                      <a:pt x="935" y="250"/>
                    </a:lnTo>
                    <a:lnTo>
                      <a:pt x="936" y="250"/>
                    </a:lnTo>
                    <a:lnTo>
                      <a:pt x="938" y="251"/>
                    </a:lnTo>
                    <a:lnTo>
                      <a:pt x="939" y="251"/>
                    </a:lnTo>
                    <a:lnTo>
                      <a:pt x="940" y="251"/>
                    </a:lnTo>
                    <a:lnTo>
                      <a:pt x="941" y="251"/>
                    </a:lnTo>
                    <a:lnTo>
                      <a:pt x="943" y="252"/>
                    </a:lnTo>
                    <a:lnTo>
                      <a:pt x="944" y="252"/>
                    </a:lnTo>
                    <a:lnTo>
                      <a:pt x="945" y="253"/>
                    </a:lnTo>
                    <a:lnTo>
                      <a:pt x="946" y="253"/>
                    </a:lnTo>
                    <a:lnTo>
                      <a:pt x="948" y="253"/>
                    </a:lnTo>
                    <a:lnTo>
                      <a:pt x="949" y="253"/>
                    </a:lnTo>
                    <a:lnTo>
                      <a:pt x="951" y="254"/>
                    </a:lnTo>
                    <a:lnTo>
                      <a:pt x="951" y="254"/>
                    </a:lnTo>
                    <a:lnTo>
                      <a:pt x="953" y="254"/>
                    </a:lnTo>
                    <a:lnTo>
                      <a:pt x="954" y="254"/>
                    </a:lnTo>
                    <a:lnTo>
                      <a:pt x="955" y="255"/>
                    </a:lnTo>
                    <a:lnTo>
                      <a:pt x="956" y="255"/>
                    </a:lnTo>
                    <a:lnTo>
                      <a:pt x="958" y="255"/>
                    </a:lnTo>
                    <a:lnTo>
                      <a:pt x="959" y="256"/>
                    </a:lnTo>
                    <a:lnTo>
                      <a:pt x="960" y="256"/>
                    </a:lnTo>
                    <a:lnTo>
                      <a:pt x="962" y="256"/>
                    </a:lnTo>
                    <a:lnTo>
                      <a:pt x="963" y="256"/>
                    </a:lnTo>
                    <a:lnTo>
                      <a:pt x="964" y="256"/>
                    </a:lnTo>
                    <a:lnTo>
                      <a:pt x="965" y="257"/>
                    </a:lnTo>
                    <a:lnTo>
                      <a:pt x="967" y="257"/>
                    </a:lnTo>
                    <a:lnTo>
                      <a:pt x="968" y="257"/>
                    </a:lnTo>
                    <a:lnTo>
                      <a:pt x="969" y="258"/>
                    </a:lnTo>
                    <a:lnTo>
                      <a:pt x="970" y="258"/>
                    </a:lnTo>
                    <a:lnTo>
                      <a:pt x="972" y="258"/>
                    </a:lnTo>
                    <a:lnTo>
                      <a:pt x="973" y="258"/>
                    </a:lnTo>
                    <a:lnTo>
                      <a:pt x="974" y="258"/>
                    </a:lnTo>
                    <a:lnTo>
                      <a:pt x="975" y="258"/>
                    </a:lnTo>
                    <a:lnTo>
                      <a:pt x="977" y="258"/>
                    </a:lnTo>
                    <a:lnTo>
                      <a:pt x="978" y="259"/>
                    </a:lnTo>
                    <a:lnTo>
                      <a:pt x="979" y="259"/>
                    </a:lnTo>
                    <a:lnTo>
                      <a:pt x="980" y="259"/>
                    </a:lnTo>
                    <a:lnTo>
                      <a:pt x="982" y="259"/>
                    </a:lnTo>
                    <a:lnTo>
                      <a:pt x="983" y="259"/>
                    </a:lnTo>
                    <a:lnTo>
                      <a:pt x="984" y="259"/>
                    </a:lnTo>
                    <a:lnTo>
                      <a:pt x="986" y="259"/>
                    </a:lnTo>
                    <a:lnTo>
                      <a:pt x="986" y="259"/>
                    </a:lnTo>
                    <a:lnTo>
                      <a:pt x="988" y="260"/>
                    </a:lnTo>
                    <a:lnTo>
                      <a:pt x="989" y="260"/>
                    </a:lnTo>
                    <a:lnTo>
                      <a:pt x="991" y="260"/>
                    </a:lnTo>
                    <a:lnTo>
                      <a:pt x="991" y="260"/>
                    </a:lnTo>
                    <a:lnTo>
                      <a:pt x="993" y="260"/>
                    </a:lnTo>
                    <a:lnTo>
                      <a:pt x="994" y="261"/>
                    </a:lnTo>
                    <a:lnTo>
                      <a:pt x="996" y="261"/>
                    </a:lnTo>
                    <a:lnTo>
                      <a:pt x="997" y="261"/>
                    </a:lnTo>
                    <a:lnTo>
                      <a:pt x="998" y="261"/>
                    </a:lnTo>
                    <a:lnTo>
                      <a:pt x="999" y="261"/>
                    </a:lnTo>
                    <a:lnTo>
                      <a:pt x="1001" y="261"/>
                    </a:lnTo>
                    <a:lnTo>
                      <a:pt x="1002" y="261"/>
                    </a:lnTo>
                    <a:lnTo>
                      <a:pt x="1003" y="261"/>
                    </a:lnTo>
                    <a:lnTo>
                      <a:pt x="1004" y="261"/>
                    </a:lnTo>
                    <a:lnTo>
                      <a:pt x="1005" y="261"/>
                    </a:lnTo>
                    <a:lnTo>
                      <a:pt x="1007" y="261"/>
                    </a:lnTo>
                    <a:lnTo>
                      <a:pt x="1008" y="262"/>
                    </a:lnTo>
                    <a:lnTo>
                      <a:pt x="1009" y="262"/>
                    </a:lnTo>
                    <a:lnTo>
                      <a:pt x="1010" y="262"/>
                    </a:lnTo>
                    <a:lnTo>
                      <a:pt x="1012" y="262"/>
                    </a:lnTo>
                    <a:lnTo>
                      <a:pt x="1013" y="262"/>
                    </a:lnTo>
                    <a:lnTo>
                      <a:pt x="1015" y="262"/>
                    </a:lnTo>
                    <a:lnTo>
                      <a:pt x="1015" y="262"/>
                    </a:lnTo>
                    <a:lnTo>
                      <a:pt x="1017" y="262"/>
                    </a:lnTo>
                    <a:lnTo>
                      <a:pt x="1018" y="263"/>
                    </a:lnTo>
                    <a:lnTo>
                      <a:pt x="1020" y="263"/>
                    </a:lnTo>
                    <a:lnTo>
                      <a:pt x="1021" y="263"/>
                    </a:lnTo>
                    <a:lnTo>
                      <a:pt x="1022" y="263"/>
                    </a:lnTo>
                    <a:lnTo>
                      <a:pt x="1023" y="263"/>
                    </a:lnTo>
                    <a:lnTo>
                      <a:pt x="1024" y="263"/>
                    </a:lnTo>
                    <a:lnTo>
                      <a:pt x="1026" y="263"/>
                    </a:lnTo>
                    <a:lnTo>
                      <a:pt x="1027" y="263"/>
                    </a:lnTo>
                    <a:lnTo>
                      <a:pt x="1028" y="263"/>
                    </a:lnTo>
                    <a:lnTo>
                      <a:pt x="1029" y="263"/>
                    </a:lnTo>
                    <a:lnTo>
                      <a:pt x="1031" y="263"/>
                    </a:lnTo>
                    <a:lnTo>
                      <a:pt x="1032" y="263"/>
                    </a:lnTo>
                    <a:lnTo>
                      <a:pt x="1033" y="263"/>
                    </a:lnTo>
                    <a:lnTo>
                      <a:pt x="1034" y="263"/>
                    </a:lnTo>
                    <a:lnTo>
                      <a:pt x="1036" y="263"/>
                    </a:lnTo>
                    <a:lnTo>
                      <a:pt x="1037" y="263"/>
                    </a:lnTo>
                    <a:lnTo>
                      <a:pt x="1039" y="263"/>
                    </a:lnTo>
                    <a:lnTo>
                      <a:pt x="1039" y="263"/>
                    </a:lnTo>
                    <a:lnTo>
                      <a:pt x="1041" y="263"/>
                    </a:lnTo>
                    <a:lnTo>
                      <a:pt x="1042" y="263"/>
                    </a:lnTo>
                    <a:lnTo>
                      <a:pt x="1043" y="263"/>
                    </a:lnTo>
                    <a:lnTo>
                      <a:pt x="1044" y="263"/>
                    </a:lnTo>
                    <a:lnTo>
                      <a:pt x="1046" y="264"/>
                    </a:lnTo>
                    <a:lnTo>
                      <a:pt x="1047" y="264"/>
                    </a:lnTo>
                    <a:lnTo>
                      <a:pt x="1048" y="264"/>
                    </a:lnTo>
                    <a:lnTo>
                      <a:pt x="1050" y="264"/>
                    </a:lnTo>
                    <a:lnTo>
                      <a:pt x="1050" y="264"/>
                    </a:lnTo>
                    <a:lnTo>
                      <a:pt x="1052" y="264"/>
                    </a:lnTo>
                    <a:lnTo>
                      <a:pt x="1053" y="264"/>
                    </a:lnTo>
                    <a:lnTo>
                      <a:pt x="1055" y="264"/>
                    </a:lnTo>
                    <a:lnTo>
                      <a:pt x="1056" y="264"/>
                    </a:lnTo>
                    <a:lnTo>
                      <a:pt x="1057" y="264"/>
                    </a:lnTo>
                    <a:lnTo>
                      <a:pt x="1058" y="264"/>
                    </a:lnTo>
                    <a:lnTo>
                      <a:pt x="1060" y="264"/>
                    </a:lnTo>
                    <a:lnTo>
                      <a:pt x="1061" y="264"/>
                    </a:lnTo>
                    <a:lnTo>
                      <a:pt x="1062" y="264"/>
                    </a:lnTo>
                    <a:lnTo>
                      <a:pt x="1063" y="264"/>
                    </a:lnTo>
                    <a:lnTo>
                      <a:pt x="1065" y="264"/>
                    </a:lnTo>
                    <a:lnTo>
                      <a:pt x="1066" y="264"/>
                    </a:lnTo>
                    <a:lnTo>
                      <a:pt x="1067" y="264"/>
                    </a:lnTo>
                    <a:lnTo>
                      <a:pt x="1068" y="264"/>
                    </a:lnTo>
                    <a:lnTo>
                      <a:pt x="1070" y="264"/>
                    </a:lnTo>
                    <a:lnTo>
                      <a:pt x="1071" y="264"/>
                    </a:lnTo>
                    <a:lnTo>
                      <a:pt x="1072" y="264"/>
                    </a:lnTo>
                    <a:lnTo>
                      <a:pt x="1074" y="264"/>
                    </a:lnTo>
                    <a:lnTo>
                      <a:pt x="1074" y="264"/>
                    </a:lnTo>
                    <a:lnTo>
                      <a:pt x="1076" y="264"/>
                    </a:lnTo>
                    <a:lnTo>
                      <a:pt x="1077" y="264"/>
                    </a:lnTo>
                    <a:lnTo>
                      <a:pt x="1079" y="264"/>
                    </a:lnTo>
                    <a:lnTo>
                      <a:pt x="1079" y="264"/>
                    </a:lnTo>
                    <a:lnTo>
                      <a:pt x="1081" y="264"/>
                    </a:lnTo>
                    <a:lnTo>
                      <a:pt x="1082" y="264"/>
                    </a:lnTo>
                    <a:lnTo>
                      <a:pt x="1084" y="264"/>
                    </a:lnTo>
                    <a:lnTo>
                      <a:pt x="1085" y="264"/>
                    </a:lnTo>
                    <a:lnTo>
                      <a:pt x="1086" y="264"/>
                    </a:lnTo>
                    <a:lnTo>
                      <a:pt x="1087" y="264"/>
                    </a:lnTo>
                    <a:lnTo>
                      <a:pt x="1089" y="264"/>
                    </a:lnTo>
                    <a:lnTo>
                      <a:pt x="1090" y="264"/>
                    </a:lnTo>
                    <a:lnTo>
                      <a:pt x="1091" y="264"/>
                    </a:lnTo>
                    <a:lnTo>
                      <a:pt x="1092" y="264"/>
                    </a:lnTo>
                    <a:lnTo>
                      <a:pt x="1093" y="264"/>
                    </a:lnTo>
                    <a:lnTo>
                      <a:pt x="1095" y="264"/>
                    </a:lnTo>
                    <a:lnTo>
                      <a:pt x="1096" y="264"/>
                    </a:lnTo>
                    <a:lnTo>
                      <a:pt x="1097" y="264"/>
                    </a:lnTo>
                    <a:lnTo>
                      <a:pt x="1098" y="264"/>
                    </a:lnTo>
                    <a:lnTo>
                      <a:pt x="1100" y="264"/>
                    </a:lnTo>
                    <a:lnTo>
                      <a:pt x="1101" y="264"/>
                    </a:lnTo>
                    <a:lnTo>
                      <a:pt x="1103" y="264"/>
                    </a:lnTo>
                    <a:lnTo>
                      <a:pt x="1103" y="264"/>
                    </a:lnTo>
                    <a:lnTo>
                      <a:pt x="1105" y="264"/>
                    </a:lnTo>
                    <a:lnTo>
                      <a:pt x="1106" y="264"/>
                    </a:lnTo>
                    <a:lnTo>
                      <a:pt x="1108" y="264"/>
                    </a:lnTo>
                    <a:lnTo>
                      <a:pt x="1108" y="264"/>
                    </a:lnTo>
                    <a:lnTo>
                      <a:pt x="1110" y="264"/>
                    </a:lnTo>
                    <a:lnTo>
                      <a:pt x="1111" y="264"/>
                    </a:lnTo>
                    <a:lnTo>
                      <a:pt x="1112" y="264"/>
                    </a:lnTo>
                    <a:lnTo>
                      <a:pt x="1114" y="264"/>
                    </a:lnTo>
                    <a:lnTo>
                      <a:pt x="1115" y="264"/>
                    </a:lnTo>
                    <a:lnTo>
                      <a:pt x="1116" y="264"/>
                    </a:lnTo>
                    <a:lnTo>
                      <a:pt x="1117" y="264"/>
                    </a:lnTo>
                    <a:lnTo>
                      <a:pt x="1119" y="264"/>
                    </a:lnTo>
                    <a:lnTo>
                      <a:pt x="1120" y="264"/>
                    </a:lnTo>
                    <a:lnTo>
                      <a:pt x="1121" y="264"/>
                    </a:lnTo>
                    <a:lnTo>
                      <a:pt x="1122" y="264"/>
                    </a:lnTo>
                    <a:lnTo>
                      <a:pt x="1124" y="264"/>
                    </a:lnTo>
                    <a:lnTo>
                      <a:pt x="1125" y="264"/>
                    </a:lnTo>
                    <a:lnTo>
                      <a:pt x="1126" y="264"/>
                    </a:lnTo>
                    <a:lnTo>
                      <a:pt x="1127" y="264"/>
                    </a:lnTo>
                    <a:lnTo>
                      <a:pt x="1129" y="264"/>
                    </a:lnTo>
                    <a:lnTo>
                      <a:pt x="1130" y="264"/>
                    </a:lnTo>
                    <a:lnTo>
                      <a:pt x="1131" y="264"/>
                    </a:lnTo>
                    <a:lnTo>
                      <a:pt x="1132" y="264"/>
                    </a:lnTo>
                    <a:lnTo>
                      <a:pt x="1134" y="264"/>
                    </a:lnTo>
                    <a:lnTo>
                      <a:pt x="1135" y="264"/>
                    </a:lnTo>
                    <a:lnTo>
                      <a:pt x="1136" y="264"/>
                    </a:lnTo>
                    <a:lnTo>
                      <a:pt x="1138" y="264"/>
                    </a:lnTo>
                    <a:lnTo>
                      <a:pt x="1138" y="264"/>
                    </a:lnTo>
                    <a:lnTo>
                      <a:pt x="1140" y="264"/>
                    </a:lnTo>
                    <a:lnTo>
                      <a:pt x="1141" y="264"/>
                    </a:lnTo>
                    <a:lnTo>
                      <a:pt x="1143" y="264"/>
                    </a:lnTo>
                    <a:lnTo>
                      <a:pt x="1143" y="264"/>
                    </a:lnTo>
                    <a:lnTo>
                      <a:pt x="1145" y="264"/>
                    </a:lnTo>
                    <a:lnTo>
                      <a:pt x="1146" y="264"/>
                    </a:lnTo>
                    <a:lnTo>
                      <a:pt x="1148" y="264"/>
                    </a:lnTo>
                    <a:lnTo>
                      <a:pt x="1149" y="264"/>
                    </a:lnTo>
                    <a:lnTo>
                      <a:pt x="1150" y="264"/>
                    </a:lnTo>
                    <a:lnTo>
                      <a:pt x="1151" y="264"/>
                    </a:lnTo>
                    <a:lnTo>
                      <a:pt x="1153" y="264"/>
                    </a:lnTo>
                    <a:lnTo>
                      <a:pt x="1154" y="264"/>
                    </a:lnTo>
                    <a:lnTo>
                      <a:pt x="1155" y="264"/>
                    </a:lnTo>
                    <a:lnTo>
                      <a:pt x="1156" y="264"/>
                    </a:lnTo>
                    <a:lnTo>
                      <a:pt x="1157" y="264"/>
                    </a:lnTo>
                    <a:lnTo>
                      <a:pt x="1159" y="264"/>
                    </a:lnTo>
                    <a:lnTo>
                      <a:pt x="1160" y="264"/>
                    </a:lnTo>
                    <a:lnTo>
                      <a:pt x="1161" y="264"/>
                    </a:lnTo>
                    <a:lnTo>
                      <a:pt x="1162" y="264"/>
                    </a:lnTo>
                    <a:lnTo>
                      <a:pt x="1164" y="264"/>
                    </a:lnTo>
                    <a:lnTo>
                      <a:pt x="1165" y="264"/>
                    </a:lnTo>
                    <a:lnTo>
                      <a:pt x="1167" y="264"/>
                    </a:lnTo>
                    <a:lnTo>
                      <a:pt x="1167" y="264"/>
                    </a:lnTo>
                    <a:lnTo>
                      <a:pt x="1169" y="264"/>
                    </a:lnTo>
                    <a:lnTo>
                      <a:pt x="1170" y="264"/>
                    </a:lnTo>
                    <a:lnTo>
                      <a:pt x="1172" y="264"/>
                    </a:lnTo>
                    <a:lnTo>
                      <a:pt x="1173" y="264"/>
                    </a:lnTo>
                    <a:lnTo>
                      <a:pt x="1174" y="264"/>
                    </a:lnTo>
                    <a:lnTo>
                      <a:pt x="1175" y="264"/>
                    </a:lnTo>
                    <a:lnTo>
                      <a:pt x="1177" y="264"/>
                    </a:lnTo>
                    <a:lnTo>
                      <a:pt x="1178" y="264"/>
                    </a:lnTo>
                    <a:lnTo>
                      <a:pt x="1179" y="264"/>
                    </a:lnTo>
                    <a:lnTo>
                      <a:pt x="1180" y="264"/>
                    </a:lnTo>
                    <a:lnTo>
                      <a:pt x="1181" y="264"/>
                    </a:lnTo>
                    <a:lnTo>
                      <a:pt x="1183" y="264"/>
                    </a:lnTo>
                    <a:lnTo>
                      <a:pt x="1184" y="264"/>
                    </a:lnTo>
                    <a:lnTo>
                      <a:pt x="1185" y="264"/>
                    </a:lnTo>
                    <a:lnTo>
                      <a:pt x="1186" y="264"/>
                    </a:lnTo>
                    <a:lnTo>
                      <a:pt x="1188" y="264"/>
                    </a:lnTo>
                    <a:lnTo>
                      <a:pt x="1189" y="264"/>
                    </a:lnTo>
                    <a:lnTo>
                      <a:pt x="1191" y="264"/>
                    </a:lnTo>
                    <a:lnTo>
                      <a:pt x="1191" y="264"/>
                    </a:lnTo>
                    <a:lnTo>
                      <a:pt x="1193" y="264"/>
                    </a:lnTo>
                    <a:lnTo>
                      <a:pt x="1194" y="264"/>
                    </a:lnTo>
                    <a:lnTo>
                      <a:pt x="1196" y="264"/>
                    </a:lnTo>
                    <a:lnTo>
                      <a:pt x="1196" y="264"/>
                    </a:lnTo>
                    <a:lnTo>
                      <a:pt x="1198" y="264"/>
                    </a:lnTo>
                    <a:lnTo>
                      <a:pt x="1199" y="264"/>
                    </a:lnTo>
                    <a:lnTo>
                      <a:pt x="1200" y="264"/>
                    </a:lnTo>
                    <a:lnTo>
                      <a:pt x="1202" y="264"/>
                    </a:lnTo>
                    <a:lnTo>
                      <a:pt x="1203" y="264"/>
                    </a:lnTo>
                    <a:lnTo>
                      <a:pt x="1204" y="264"/>
                    </a:lnTo>
                    <a:lnTo>
                      <a:pt x="1205" y="264"/>
                    </a:lnTo>
                    <a:lnTo>
                      <a:pt x="1207" y="264"/>
                    </a:lnTo>
                    <a:lnTo>
                      <a:pt x="1208" y="264"/>
                    </a:lnTo>
                    <a:lnTo>
                      <a:pt x="1209" y="264"/>
                    </a:lnTo>
                    <a:lnTo>
                      <a:pt x="1210" y="264"/>
                    </a:lnTo>
                    <a:lnTo>
                      <a:pt x="1212" y="264"/>
                    </a:lnTo>
                    <a:lnTo>
                      <a:pt x="1213" y="264"/>
                    </a:lnTo>
                    <a:lnTo>
                      <a:pt x="1214" y="264"/>
                    </a:lnTo>
                    <a:lnTo>
                      <a:pt x="1215" y="264"/>
                    </a:lnTo>
                    <a:lnTo>
                      <a:pt x="1217" y="264"/>
                    </a:lnTo>
                    <a:lnTo>
                      <a:pt x="1218" y="264"/>
                    </a:lnTo>
                    <a:lnTo>
                      <a:pt x="1219" y="264"/>
                    </a:lnTo>
                    <a:lnTo>
                      <a:pt x="1220" y="264"/>
                    </a:lnTo>
                    <a:lnTo>
                      <a:pt x="1222" y="264"/>
                    </a:lnTo>
                    <a:lnTo>
                      <a:pt x="1223" y="264"/>
                    </a:lnTo>
                    <a:lnTo>
                      <a:pt x="1224" y="264"/>
                    </a:lnTo>
                    <a:lnTo>
                      <a:pt x="1226" y="264"/>
                    </a:lnTo>
                    <a:lnTo>
                      <a:pt x="1226" y="264"/>
                    </a:lnTo>
                    <a:lnTo>
                      <a:pt x="1228" y="264"/>
                    </a:lnTo>
                    <a:lnTo>
                      <a:pt x="1229" y="264"/>
                    </a:lnTo>
                    <a:lnTo>
                      <a:pt x="1231" y="264"/>
                    </a:lnTo>
                    <a:lnTo>
                      <a:pt x="1231" y="264"/>
                    </a:lnTo>
                    <a:lnTo>
                      <a:pt x="1233" y="264"/>
                    </a:lnTo>
                    <a:lnTo>
                      <a:pt x="1234" y="264"/>
                    </a:lnTo>
                    <a:lnTo>
                      <a:pt x="1236" y="264"/>
                    </a:lnTo>
                    <a:lnTo>
                      <a:pt x="1237" y="264"/>
                    </a:lnTo>
                    <a:lnTo>
                      <a:pt x="1238" y="264"/>
                    </a:lnTo>
                    <a:lnTo>
                      <a:pt x="1239" y="264"/>
                    </a:lnTo>
                    <a:lnTo>
                      <a:pt x="1241" y="264"/>
                    </a:lnTo>
                    <a:lnTo>
                      <a:pt x="1242" y="264"/>
                    </a:lnTo>
                    <a:lnTo>
                      <a:pt x="1243" y="264"/>
                    </a:lnTo>
                    <a:lnTo>
                      <a:pt x="1244" y="264"/>
                    </a:lnTo>
                    <a:lnTo>
                      <a:pt x="1245" y="264"/>
                    </a:lnTo>
                    <a:lnTo>
                      <a:pt x="1247" y="264"/>
                    </a:lnTo>
                    <a:lnTo>
                      <a:pt x="1248" y="264"/>
                    </a:lnTo>
                    <a:lnTo>
                      <a:pt x="1249" y="264"/>
                    </a:lnTo>
                    <a:lnTo>
                      <a:pt x="1250" y="264"/>
                    </a:lnTo>
                    <a:lnTo>
                      <a:pt x="1252" y="264"/>
                    </a:lnTo>
                    <a:lnTo>
                      <a:pt x="1253" y="264"/>
                    </a:lnTo>
                    <a:lnTo>
                      <a:pt x="1255" y="264"/>
                    </a:lnTo>
                    <a:lnTo>
                      <a:pt x="1255" y="264"/>
                    </a:lnTo>
                    <a:lnTo>
                      <a:pt x="1257" y="264"/>
                    </a:lnTo>
                    <a:moveTo>
                      <a:pt x="506" y="264"/>
                    </a:moveTo>
                    <a:lnTo>
                      <a:pt x="506" y="264"/>
                    </a:lnTo>
                    <a:lnTo>
                      <a:pt x="508" y="264"/>
                    </a:lnTo>
                    <a:lnTo>
                      <a:pt x="509" y="264"/>
                    </a:lnTo>
                    <a:lnTo>
                      <a:pt x="511" y="264"/>
                    </a:lnTo>
                    <a:lnTo>
                      <a:pt x="511" y="264"/>
                    </a:lnTo>
                    <a:lnTo>
                      <a:pt x="513" y="264"/>
                    </a:lnTo>
                    <a:lnTo>
                      <a:pt x="514" y="264"/>
                    </a:lnTo>
                    <a:lnTo>
                      <a:pt x="516" y="264"/>
                    </a:lnTo>
                    <a:lnTo>
                      <a:pt x="517" y="264"/>
                    </a:lnTo>
                    <a:lnTo>
                      <a:pt x="518" y="264"/>
                    </a:lnTo>
                    <a:lnTo>
                      <a:pt x="519" y="264"/>
                    </a:lnTo>
                    <a:lnTo>
                      <a:pt x="520" y="264"/>
                    </a:lnTo>
                    <a:lnTo>
                      <a:pt x="522" y="264"/>
                    </a:lnTo>
                    <a:lnTo>
                      <a:pt x="523" y="264"/>
                    </a:lnTo>
                    <a:lnTo>
                      <a:pt x="524" y="264"/>
                    </a:lnTo>
                    <a:lnTo>
                      <a:pt x="525" y="264"/>
                    </a:lnTo>
                    <a:lnTo>
                      <a:pt x="527" y="264"/>
                    </a:lnTo>
                    <a:lnTo>
                      <a:pt x="528" y="264"/>
                    </a:lnTo>
                    <a:lnTo>
                      <a:pt x="529" y="264"/>
                    </a:lnTo>
                    <a:lnTo>
                      <a:pt x="530" y="264"/>
                    </a:lnTo>
                    <a:lnTo>
                      <a:pt x="532" y="264"/>
                    </a:lnTo>
                    <a:lnTo>
                      <a:pt x="533" y="264"/>
                    </a:lnTo>
                    <a:lnTo>
                      <a:pt x="535" y="264"/>
                    </a:lnTo>
                    <a:lnTo>
                      <a:pt x="535" y="264"/>
                    </a:lnTo>
                    <a:lnTo>
                      <a:pt x="537" y="264"/>
                    </a:lnTo>
                    <a:lnTo>
                      <a:pt x="538" y="264"/>
                    </a:lnTo>
                    <a:lnTo>
                      <a:pt x="539" y="264"/>
                    </a:lnTo>
                    <a:lnTo>
                      <a:pt x="541" y="264"/>
                    </a:lnTo>
                    <a:lnTo>
                      <a:pt x="542" y="264"/>
                    </a:lnTo>
                    <a:lnTo>
                      <a:pt x="543" y="264"/>
                    </a:lnTo>
                    <a:lnTo>
                      <a:pt x="544" y="264"/>
                    </a:lnTo>
                    <a:lnTo>
                      <a:pt x="546" y="264"/>
                    </a:lnTo>
                    <a:lnTo>
                      <a:pt x="546" y="264"/>
                    </a:lnTo>
                    <a:lnTo>
                      <a:pt x="548" y="264"/>
                    </a:lnTo>
                    <a:lnTo>
                      <a:pt x="549" y="264"/>
                    </a:lnTo>
                    <a:lnTo>
                      <a:pt x="551" y="264"/>
                    </a:lnTo>
                    <a:lnTo>
                      <a:pt x="552" y="264"/>
                    </a:lnTo>
                    <a:lnTo>
                      <a:pt x="553" y="264"/>
                    </a:lnTo>
                    <a:lnTo>
                      <a:pt x="554" y="264"/>
                    </a:lnTo>
                    <a:lnTo>
                      <a:pt x="556" y="264"/>
                    </a:lnTo>
                    <a:lnTo>
                      <a:pt x="557" y="264"/>
                    </a:lnTo>
                    <a:lnTo>
                      <a:pt x="558" y="264"/>
                    </a:lnTo>
                    <a:lnTo>
                      <a:pt x="559" y="264"/>
                    </a:lnTo>
                    <a:lnTo>
                      <a:pt x="561" y="264"/>
                    </a:lnTo>
                    <a:lnTo>
                      <a:pt x="562" y="264"/>
                    </a:lnTo>
                    <a:lnTo>
                      <a:pt x="563" y="264"/>
                    </a:lnTo>
                    <a:lnTo>
                      <a:pt x="564" y="263"/>
                    </a:lnTo>
                    <a:lnTo>
                      <a:pt x="566" y="263"/>
                    </a:lnTo>
                    <a:lnTo>
                      <a:pt x="567" y="263"/>
                    </a:lnTo>
                    <a:lnTo>
                      <a:pt x="568" y="263"/>
                    </a:lnTo>
                    <a:lnTo>
                      <a:pt x="570" y="263"/>
                    </a:lnTo>
                    <a:lnTo>
                      <a:pt x="570" y="262"/>
                    </a:lnTo>
                    <a:lnTo>
                      <a:pt x="572" y="261"/>
                    </a:lnTo>
                    <a:lnTo>
                      <a:pt x="573" y="261"/>
                    </a:lnTo>
                    <a:lnTo>
                      <a:pt x="575" y="261"/>
                    </a:lnTo>
                    <a:lnTo>
                      <a:pt x="576" y="260"/>
                    </a:lnTo>
                    <a:lnTo>
                      <a:pt x="577" y="259"/>
                    </a:lnTo>
                    <a:lnTo>
                      <a:pt x="578" y="259"/>
                    </a:lnTo>
                    <a:lnTo>
                      <a:pt x="580" y="258"/>
                    </a:lnTo>
                    <a:lnTo>
                      <a:pt x="581" y="257"/>
                    </a:lnTo>
                    <a:lnTo>
                      <a:pt x="582" y="256"/>
                    </a:lnTo>
                    <a:lnTo>
                      <a:pt x="583" y="255"/>
                    </a:lnTo>
                    <a:lnTo>
                      <a:pt x="585" y="254"/>
                    </a:lnTo>
                    <a:lnTo>
                      <a:pt x="586" y="253"/>
                    </a:lnTo>
                    <a:lnTo>
                      <a:pt x="587" y="251"/>
                    </a:lnTo>
                    <a:lnTo>
                      <a:pt x="588" y="249"/>
                    </a:lnTo>
                    <a:lnTo>
                      <a:pt x="589" y="248"/>
                    </a:lnTo>
                    <a:lnTo>
                      <a:pt x="591" y="246"/>
                    </a:lnTo>
                    <a:lnTo>
                      <a:pt x="592" y="244"/>
                    </a:lnTo>
                    <a:lnTo>
                      <a:pt x="594" y="242"/>
                    </a:lnTo>
                    <a:lnTo>
                      <a:pt x="594" y="239"/>
                    </a:lnTo>
                    <a:lnTo>
                      <a:pt x="596" y="238"/>
                    </a:lnTo>
                    <a:lnTo>
                      <a:pt x="597" y="235"/>
                    </a:lnTo>
                    <a:lnTo>
                      <a:pt x="599" y="232"/>
                    </a:lnTo>
                    <a:lnTo>
                      <a:pt x="599" y="229"/>
                    </a:lnTo>
                    <a:lnTo>
                      <a:pt x="601" y="226"/>
                    </a:lnTo>
                    <a:lnTo>
                      <a:pt x="602" y="223"/>
                    </a:lnTo>
                    <a:lnTo>
                      <a:pt x="604" y="220"/>
                    </a:lnTo>
                    <a:lnTo>
                      <a:pt x="605" y="216"/>
                    </a:lnTo>
                    <a:lnTo>
                      <a:pt x="606" y="212"/>
                    </a:lnTo>
                    <a:lnTo>
                      <a:pt x="607" y="208"/>
                    </a:lnTo>
                    <a:lnTo>
                      <a:pt x="608" y="204"/>
                    </a:lnTo>
                    <a:lnTo>
                      <a:pt x="610" y="200"/>
                    </a:lnTo>
                    <a:lnTo>
                      <a:pt x="611" y="195"/>
                    </a:lnTo>
                    <a:lnTo>
                      <a:pt x="612" y="190"/>
                    </a:lnTo>
                    <a:lnTo>
                      <a:pt x="613" y="185"/>
                    </a:lnTo>
                    <a:lnTo>
                      <a:pt x="615" y="180"/>
                    </a:lnTo>
                    <a:lnTo>
                      <a:pt x="616" y="175"/>
                    </a:lnTo>
                    <a:lnTo>
                      <a:pt x="617" y="170"/>
                    </a:lnTo>
                    <a:lnTo>
                      <a:pt x="618" y="165"/>
                    </a:lnTo>
                    <a:lnTo>
                      <a:pt x="620" y="159"/>
                    </a:lnTo>
                    <a:lnTo>
                      <a:pt x="621" y="153"/>
                    </a:lnTo>
                    <a:lnTo>
                      <a:pt x="623" y="148"/>
                    </a:lnTo>
                    <a:lnTo>
                      <a:pt x="623" y="142"/>
                    </a:lnTo>
                    <a:lnTo>
                      <a:pt x="625" y="136"/>
                    </a:lnTo>
                    <a:lnTo>
                      <a:pt x="626" y="130"/>
                    </a:lnTo>
                    <a:lnTo>
                      <a:pt x="627" y="125"/>
                    </a:lnTo>
                    <a:lnTo>
                      <a:pt x="629" y="118"/>
                    </a:lnTo>
                    <a:lnTo>
                      <a:pt x="630" y="113"/>
                    </a:lnTo>
                    <a:lnTo>
                      <a:pt x="631" y="107"/>
                    </a:lnTo>
                    <a:lnTo>
                      <a:pt x="632" y="101"/>
                    </a:lnTo>
                    <a:lnTo>
                      <a:pt x="634" y="95"/>
                    </a:lnTo>
                    <a:lnTo>
                      <a:pt x="634" y="90"/>
                    </a:lnTo>
                    <a:lnTo>
                      <a:pt x="636" y="85"/>
                    </a:lnTo>
                    <a:lnTo>
                      <a:pt x="637" y="79"/>
                    </a:lnTo>
                    <a:lnTo>
                      <a:pt x="639" y="74"/>
                    </a:lnTo>
                    <a:lnTo>
                      <a:pt x="640" y="68"/>
                    </a:lnTo>
                    <a:lnTo>
                      <a:pt x="641" y="63"/>
                    </a:lnTo>
                    <a:lnTo>
                      <a:pt x="642" y="59"/>
                    </a:lnTo>
                    <a:lnTo>
                      <a:pt x="644" y="54"/>
                    </a:lnTo>
                    <a:lnTo>
                      <a:pt x="645" y="50"/>
                    </a:lnTo>
                    <a:lnTo>
                      <a:pt x="646" y="45"/>
                    </a:lnTo>
                    <a:lnTo>
                      <a:pt x="647" y="41"/>
                    </a:lnTo>
                    <a:lnTo>
                      <a:pt x="649" y="37"/>
                    </a:lnTo>
                    <a:lnTo>
                      <a:pt x="650" y="33"/>
                    </a:lnTo>
                    <a:lnTo>
                      <a:pt x="651" y="30"/>
                    </a:lnTo>
                    <a:lnTo>
                      <a:pt x="652" y="26"/>
                    </a:lnTo>
                    <a:lnTo>
                      <a:pt x="653" y="23"/>
                    </a:lnTo>
                    <a:lnTo>
                      <a:pt x="655" y="21"/>
                    </a:lnTo>
                    <a:lnTo>
                      <a:pt x="656" y="18"/>
                    </a:lnTo>
                    <a:lnTo>
                      <a:pt x="658" y="15"/>
                    </a:lnTo>
                    <a:lnTo>
                      <a:pt x="658" y="13"/>
                    </a:lnTo>
                    <a:lnTo>
                      <a:pt x="660" y="11"/>
                    </a:lnTo>
                    <a:lnTo>
                      <a:pt x="661" y="10"/>
                    </a:lnTo>
                    <a:lnTo>
                      <a:pt x="663" y="8"/>
                    </a:lnTo>
                    <a:lnTo>
                      <a:pt x="663" y="6"/>
                    </a:lnTo>
                    <a:lnTo>
                      <a:pt x="665" y="5"/>
                    </a:lnTo>
                    <a:lnTo>
                      <a:pt x="666" y="4"/>
                    </a:lnTo>
                    <a:lnTo>
                      <a:pt x="668" y="3"/>
                    </a:lnTo>
                    <a:lnTo>
                      <a:pt x="669" y="2"/>
                    </a:lnTo>
                    <a:lnTo>
                      <a:pt x="670" y="1"/>
                    </a:lnTo>
                    <a:lnTo>
                      <a:pt x="671" y="1"/>
                    </a:lnTo>
                    <a:lnTo>
                      <a:pt x="672" y="1"/>
                    </a:lnTo>
                    <a:lnTo>
                      <a:pt x="674" y="0"/>
                    </a:lnTo>
                    <a:lnTo>
                      <a:pt x="675" y="0"/>
                    </a:lnTo>
                    <a:lnTo>
                      <a:pt x="676" y="0"/>
                    </a:lnTo>
                    <a:lnTo>
                      <a:pt x="677" y="1"/>
                    </a:lnTo>
                    <a:lnTo>
                      <a:pt x="679" y="1"/>
                    </a:lnTo>
                    <a:lnTo>
                      <a:pt x="680" y="1"/>
                    </a:lnTo>
                    <a:lnTo>
                      <a:pt x="681" y="1"/>
                    </a:lnTo>
                    <a:lnTo>
                      <a:pt x="682" y="2"/>
                    </a:lnTo>
                    <a:lnTo>
                      <a:pt x="684" y="3"/>
                    </a:lnTo>
                    <a:lnTo>
                      <a:pt x="685" y="3"/>
                    </a:lnTo>
                    <a:lnTo>
                      <a:pt x="687" y="5"/>
                    </a:lnTo>
                    <a:lnTo>
                      <a:pt x="687" y="5"/>
                    </a:lnTo>
                    <a:lnTo>
                      <a:pt x="689" y="6"/>
                    </a:lnTo>
                    <a:lnTo>
                      <a:pt x="690" y="7"/>
                    </a:lnTo>
                    <a:lnTo>
                      <a:pt x="692" y="8"/>
                    </a:lnTo>
                    <a:lnTo>
                      <a:pt x="693" y="10"/>
                    </a:lnTo>
                    <a:lnTo>
                      <a:pt x="694" y="10"/>
                    </a:lnTo>
                    <a:lnTo>
                      <a:pt x="695" y="11"/>
                    </a:lnTo>
                    <a:lnTo>
                      <a:pt x="696" y="13"/>
                    </a:lnTo>
                    <a:lnTo>
                      <a:pt x="698" y="14"/>
                    </a:lnTo>
                    <a:lnTo>
                      <a:pt x="699" y="15"/>
                    </a:lnTo>
                    <a:lnTo>
                      <a:pt x="700" y="16"/>
                    </a:lnTo>
                    <a:lnTo>
                      <a:pt x="701" y="18"/>
                    </a:lnTo>
                    <a:lnTo>
                      <a:pt x="703" y="20"/>
                    </a:lnTo>
                    <a:lnTo>
                      <a:pt x="704" y="21"/>
                    </a:lnTo>
                    <a:lnTo>
                      <a:pt x="705" y="22"/>
                    </a:lnTo>
                    <a:lnTo>
                      <a:pt x="706" y="23"/>
                    </a:lnTo>
                    <a:lnTo>
                      <a:pt x="708" y="25"/>
                    </a:lnTo>
                    <a:lnTo>
                      <a:pt x="709" y="26"/>
                    </a:lnTo>
                    <a:lnTo>
                      <a:pt x="711" y="28"/>
                    </a:lnTo>
                    <a:lnTo>
                      <a:pt x="711" y="30"/>
                    </a:lnTo>
                    <a:lnTo>
                      <a:pt x="713" y="31"/>
                    </a:lnTo>
                    <a:lnTo>
                      <a:pt x="714" y="33"/>
                    </a:lnTo>
                    <a:lnTo>
                      <a:pt x="715" y="35"/>
                    </a:lnTo>
                    <a:lnTo>
                      <a:pt x="716" y="36"/>
                    </a:lnTo>
                    <a:lnTo>
                      <a:pt x="718" y="38"/>
                    </a:lnTo>
                    <a:lnTo>
                      <a:pt x="719" y="39"/>
                    </a:lnTo>
                    <a:lnTo>
                      <a:pt x="720" y="41"/>
                    </a:lnTo>
                    <a:lnTo>
                      <a:pt x="722" y="42"/>
                    </a:lnTo>
                    <a:lnTo>
                      <a:pt x="722" y="44"/>
                    </a:lnTo>
                    <a:lnTo>
                      <a:pt x="724" y="46"/>
                    </a:lnTo>
                    <a:lnTo>
                      <a:pt x="725" y="47"/>
                    </a:lnTo>
                    <a:lnTo>
                      <a:pt x="727" y="49"/>
                    </a:lnTo>
                    <a:lnTo>
                      <a:pt x="728" y="51"/>
                    </a:lnTo>
                    <a:lnTo>
                      <a:pt x="729" y="52"/>
                    </a:lnTo>
                    <a:lnTo>
                      <a:pt x="730" y="54"/>
                    </a:lnTo>
                    <a:lnTo>
                      <a:pt x="732" y="56"/>
                    </a:lnTo>
                    <a:lnTo>
                      <a:pt x="733" y="58"/>
                    </a:lnTo>
                    <a:lnTo>
                      <a:pt x="734" y="59"/>
                    </a:lnTo>
                    <a:lnTo>
                      <a:pt x="735" y="61"/>
                    </a:lnTo>
                    <a:lnTo>
                      <a:pt x="737" y="63"/>
                    </a:lnTo>
                    <a:lnTo>
                      <a:pt x="738" y="65"/>
                    </a:lnTo>
                    <a:lnTo>
                      <a:pt x="739" y="66"/>
                    </a:lnTo>
                    <a:lnTo>
                      <a:pt x="740" y="68"/>
                    </a:lnTo>
                    <a:lnTo>
                      <a:pt x="741" y="70"/>
                    </a:lnTo>
                    <a:lnTo>
                      <a:pt x="743" y="71"/>
                    </a:lnTo>
                    <a:lnTo>
                      <a:pt x="744" y="73"/>
                    </a:lnTo>
                    <a:lnTo>
                      <a:pt x="746" y="75"/>
                    </a:lnTo>
                    <a:lnTo>
                      <a:pt x="746" y="76"/>
                    </a:lnTo>
                    <a:lnTo>
                      <a:pt x="748" y="78"/>
                    </a:lnTo>
                    <a:lnTo>
                      <a:pt x="749" y="80"/>
                    </a:lnTo>
                    <a:lnTo>
                      <a:pt x="751" y="82"/>
                    </a:lnTo>
                    <a:lnTo>
                      <a:pt x="751" y="84"/>
                    </a:lnTo>
                    <a:lnTo>
                      <a:pt x="753" y="86"/>
                    </a:lnTo>
                    <a:lnTo>
                      <a:pt x="754" y="87"/>
                    </a:lnTo>
                    <a:lnTo>
                      <a:pt x="756" y="89"/>
                    </a:lnTo>
                    <a:lnTo>
                      <a:pt x="757" y="91"/>
                    </a:lnTo>
                    <a:lnTo>
                      <a:pt x="758" y="93"/>
                    </a:lnTo>
                    <a:lnTo>
                      <a:pt x="759" y="95"/>
                    </a:lnTo>
                    <a:lnTo>
                      <a:pt x="760" y="96"/>
                    </a:lnTo>
                    <a:lnTo>
                      <a:pt x="762" y="98"/>
                    </a:lnTo>
                    <a:lnTo>
                      <a:pt x="763" y="100"/>
                    </a:lnTo>
                    <a:lnTo>
                      <a:pt x="764" y="101"/>
                    </a:lnTo>
                    <a:lnTo>
                      <a:pt x="765" y="103"/>
                    </a:lnTo>
                    <a:lnTo>
                      <a:pt x="767" y="105"/>
                    </a:lnTo>
                    <a:lnTo>
                      <a:pt x="768" y="107"/>
                    </a:lnTo>
                    <a:lnTo>
                      <a:pt x="769" y="108"/>
                    </a:lnTo>
                    <a:lnTo>
                      <a:pt x="770" y="110"/>
                    </a:lnTo>
                    <a:lnTo>
                      <a:pt x="772" y="112"/>
                    </a:lnTo>
                    <a:lnTo>
                      <a:pt x="773" y="114"/>
                    </a:lnTo>
                    <a:lnTo>
                      <a:pt x="775" y="116"/>
                    </a:lnTo>
                    <a:lnTo>
                      <a:pt x="775" y="117"/>
                    </a:lnTo>
                    <a:lnTo>
                      <a:pt x="777" y="119"/>
                    </a:lnTo>
                    <a:lnTo>
                      <a:pt x="778" y="121"/>
                    </a:lnTo>
                    <a:lnTo>
                      <a:pt x="779" y="123"/>
                    </a:lnTo>
                    <a:lnTo>
                      <a:pt x="781" y="124"/>
                    </a:lnTo>
                    <a:lnTo>
                      <a:pt x="782" y="126"/>
                    </a:lnTo>
                    <a:lnTo>
                      <a:pt x="783" y="128"/>
                    </a:lnTo>
                    <a:lnTo>
                      <a:pt x="784" y="129"/>
                    </a:lnTo>
                    <a:lnTo>
                      <a:pt x="786" y="131"/>
                    </a:lnTo>
                    <a:lnTo>
                      <a:pt x="787" y="133"/>
                    </a:lnTo>
                    <a:lnTo>
                      <a:pt x="788" y="134"/>
                    </a:lnTo>
                    <a:lnTo>
                      <a:pt x="789" y="136"/>
                    </a:lnTo>
                    <a:lnTo>
                      <a:pt x="791" y="138"/>
                    </a:lnTo>
                    <a:lnTo>
                      <a:pt x="792" y="139"/>
                    </a:lnTo>
                    <a:lnTo>
                      <a:pt x="793" y="141"/>
                    </a:lnTo>
                    <a:lnTo>
                      <a:pt x="794" y="143"/>
                    </a:lnTo>
                    <a:lnTo>
                      <a:pt x="796" y="144"/>
                    </a:lnTo>
                    <a:lnTo>
                      <a:pt x="797" y="146"/>
                    </a:lnTo>
                    <a:lnTo>
                      <a:pt x="798" y="147"/>
                    </a:lnTo>
                    <a:lnTo>
                      <a:pt x="799" y="149"/>
                    </a:lnTo>
                    <a:lnTo>
                      <a:pt x="801" y="150"/>
                    </a:lnTo>
                    <a:lnTo>
                      <a:pt x="802" y="152"/>
                    </a:lnTo>
                    <a:lnTo>
                      <a:pt x="803" y="153"/>
                    </a:lnTo>
                    <a:lnTo>
                      <a:pt x="804" y="155"/>
                    </a:lnTo>
                    <a:lnTo>
                      <a:pt x="806" y="156"/>
                    </a:lnTo>
                    <a:lnTo>
                      <a:pt x="807" y="158"/>
                    </a:lnTo>
                    <a:lnTo>
                      <a:pt x="808" y="160"/>
                    </a:lnTo>
                    <a:lnTo>
                      <a:pt x="810" y="161"/>
                    </a:lnTo>
                    <a:lnTo>
                      <a:pt x="810" y="163"/>
                    </a:lnTo>
                    <a:lnTo>
                      <a:pt x="812" y="164"/>
                    </a:lnTo>
                    <a:lnTo>
                      <a:pt x="813" y="166"/>
                    </a:lnTo>
                    <a:lnTo>
                      <a:pt x="815" y="167"/>
                    </a:lnTo>
                    <a:lnTo>
                      <a:pt x="816" y="168"/>
                    </a:lnTo>
                    <a:lnTo>
                      <a:pt x="817" y="170"/>
                    </a:lnTo>
                    <a:lnTo>
                      <a:pt x="818" y="171"/>
                    </a:lnTo>
                    <a:lnTo>
                      <a:pt x="820" y="173"/>
                    </a:lnTo>
                    <a:lnTo>
                      <a:pt x="821" y="174"/>
                    </a:lnTo>
                    <a:lnTo>
                      <a:pt x="822" y="175"/>
                    </a:lnTo>
                    <a:lnTo>
                      <a:pt x="823" y="177"/>
                    </a:lnTo>
                    <a:lnTo>
                      <a:pt x="825" y="178"/>
                    </a:lnTo>
                    <a:lnTo>
                      <a:pt x="826" y="180"/>
                    </a:lnTo>
                    <a:lnTo>
                      <a:pt x="827" y="181"/>
                    </a:lnTo>
                    <a:lnTo>
                      <a:pt x="828" y="182"/>
                    </a:lnTo>
                    <a:lnTo>
                      <a:pt x="829" y="183"/>
                    </a:lnTo>
                    <a:lnTo>
                      <a:pt x="831" y="185"/>
                    </a:lnTo>
                    <a:lnTo>
                      <a:pt x="832" y="186"/>
                    </a:lnTo>
                    <a:lnTo>
                      <a:pt x="834" y="187"/>
                    </a:lnTo>
                    <a:lnTo>
                      <a:pt x="834" y="188"/>
                    </a:lnTo>
                    <a:lnTo>
                      <a:pt x="836" y="190"/>
                    </a:lnTo>
                    <a:lnTo>
                      <a:pt x="837" y="191"/>
                    </a:lnTo>
                    <a:lnTo>
                      <a:pt x="839" y="192"/>
                    </a:lnTo>
                    <a:lnTo>
                      <a:pt x="839" y="193"/>
                    </a:lnTo>
                    <a:lnTo>
                      <a:pt x="841" y="195"/>
                    </a:lnTo>
                    <a:lnTo>
                      <a:pt x="842" y="196"/>
                    </a:lnTo>
                    <a:lnTo>
                      <a:pt x="844" y="197"/>
                    </a:lnTo>
                    <a:lnTo>
                      <a:pt x="845" y="198"/>
                    </a:lnTo>
                    <a:lnTo>
                      <a:pt x="846" y="200"/>
                    </a:lnTo>
                    <a:lnTo>
                      <a:pt x="847" y="200"/>
                    </a:lnTo>
                    <a:lnTo>
                      <a:pt x="848" y="201"/>
                    </a:lnTo>
                    <a:lnTo>
                      <a:pt x="850" y="203"/>
                    </a:lnTo>
                    <a:lnTo>
                      <a:pt x="851" y="204"/>
                    </a:lnTo>
                    <a:lnTo>
                      <a:pt x="852" y="205"/>
                    </a:lnTo>
                    <a:lnTo>
                      <a:pt x="853" y="206"/>
                    </a:lnTo>
                    <a:lnTo>
                      <a:pt x="855" y="207"/>
                    </a:lnTo>
                    <a:lnTo>
                      <a:pt x="856" y="208"/>
                    </a:lnTo>
                    <a:lnTo>
                      <a:pt x="857" y="209"/>
                    </a:lnTo>
                    <a:lnTo>
                      <a:pt x="858" y="210"/>
                    </a:lnTo>
                    <a:lnTo>
                      <a:pt x="860" y="211"/>
                    </a:lnTo>
                    <a:lnTo>
                      <a:pt x="861" y="212"/>
                    </a:lnTo>
                    <a:lnTo>
                      <a:pt x="863" y="213"/>
                    </a:lnTo>
                    <a:lnTo>
                      <a:pt x="863" y="214"/>
                    </a:lnTo>
                    <a:lnTo>
                      <a:pt x="865" y="215"/>
                    </a:lnTo>
                    <a:lnTo>
                      <a:pt x="866" y="216"/>
                    </a:lnTo>
                    <a:lnTo>
                      <a:pt x="867" y="216"/>
                    </a:lnTo>
                    <a:lnTo>
                      <a:pt x="868" y="218"/>
                    </a:lnTo>
                    <a:lnTo>
                      <a:pt x="870" y="218"/>
                    </a:lnTo>
                    <a:lnTo>
                      <a:pt x="871" y="220"/>
                    </a:lnTo>
                    <a:lnTo>
                      <a:pt x="872" y="220"/>
                    </a:lnTo>
                    <a:lnTo>
                      <a:pt x="874" y="221"/>
                    </a:lnTo>
                    <a:lnTo>
                      <a:pt x="875" y="222"/>
                    </a:lnTo>
                    <a:lnTo>
                      <a:pt x="876" y="223"/>
                    </a:lnTo>
                    <a:lnTo>
                      <a:pt x="877" y="224"/>
                    </a:lnTo>
                    <a:lnTo>
                      <a:pt x="879" y="225"/>
                    </a:lnTo>
                    <a:lnTo>
                      <a:pt x="880" y="225"/>
                    </a:lnTo>
                    <a:lnTo>
                      <a:pt x="881" y="226"/>
                    </a:lnTo>
                    <a:moveTo>
                      <a:pt x="130" y="264"/>
                    </a:moveTo>
                    <a:lnTo>
                      <a:pt x="131" y="264"/>
                    </a:lnTo>
                    <a:lnTo>
                      <a:pt x="132" y="264"/>
                    </a:lnTo>
                    <a:lnTo>
                      <a:pt x="133" y="264"/>
                    </a:lnTo>
                    <a:lnTo>
                      <a:pt x="135" y="264"/>
                    </a:lnTo>
                    <a:lnTo>
                      <a:pt x="136" y="264"/>
                    </a:lnTo>
                    <a:lnTo>
                      <a:pt x="137" y="264"/>
                    </a:lnTo>
                    <a:lnTo>
                      <a:pt x="138" y="264"/>
                    </a:lnTo>
                    <a:lnTo>
                      <a:pt x="140" y="264"/>
                    </a:lnTo>
                    <a:lnTo>
                      <a:pt x="141" y="264"/>
                    </a:lnTo>
                    <a:lnTo>
                      <a:pt x="142" y="264"/>
                    </a:lnTo>
                    <a:lnTo>
                      <a:pt x="143" y="264"/>
                    </a:lnTo>
                    <a:lnTo>
                      <a:pt x="145" y="264"/>
                    </a:lnTo>
                    <a:lnTo>
                      <a:pt x="146" y="264"/>
                    </a:lnTo>
                    <a:lnTo>
                      <a:pt x="147" y="264"/>
                    </a:lnTo>
                    <a:lnTo>
                      <a:pt x="149" y="264"/>
                    </a:lnTo>
                    <a:lnTo>
                      <a:pt x="149" y="264"/>
                    </a:lnTo>
                    <a:lnTo>
                      <a:pt x="151" y="264"/>
                    </a:lnTo>
                    <a:lnTo>
                      <a:pt x="152" y="264"/>
                    </a:lnTo>
                    <a:lnTo>
                      <a:pt x="154" y="264"/>
                    </a:lnTo>
                    <a:lnTo>
                      <a:pt x="154" y="264"/>
                    </a:lnTo>
                    <a:lnTo>
                      <a:pt x="156" y="264"/>
                    </a:lnTo>
                    <a:lnTo>
                      <a:pt x="157" y="264"/>
                    </a:lnTo>
                    <a:lnTo>
                      <a:pt x="159" y="264"/>
                    </a:lnTo>
                    <a:lnTo>
                      <a:pt x="160" y="264"/>
                    </a:lnTo>
                    <a:lnTo>
                      <a:pt x="161" y="264"/>
                    </a:lnTo>
                    <a:lnTo>
                      <a:pt x="162" y="264"/>
                    </a:lnTo>
                    <a:lnTo>
                      <a:pt x="164" y="264"/>
                    </a:lnTo>
                    <a:lnTo>
                      <a:pt x="165" y="264"/>
                    </a:lnTo>
                    <a:lnTo>
                      <a:pt x="166" y="264"/>
                    </a:lnTo>
                    <a:lnTo>
                      <a:pt x="167" y="264"/>
                    </a:lnTo>
                    <a:lnTo>
                      <a:pt x="168" y="264"/>
                    </a:lnTo>
                    <a:lnTo>
                      <a:pt x="170" y="264"/>
                    </a:lnTo>
                    <a:lnTo>
                      <a:pt x="171" y="264"/>
                    </a:lnTo>
                    <a:lnTo>
                      <a:pt x="172" y="264"/>
                    </a:lnTo>
                    <a:lnTo>
                      <a:pt x="173" y="264"/>
                    </a:lnTo>
                    <a:lnTo>
                      <a:pt x="175" y="264"/>
                    </a:lnTo>
                    <a:lnTo>
                      <a:pt x="176" y="264"/>
                    </a:lnTo>
                    <a:lnTo>
                      <a:pt x="178" y="264"/>
                    </a:lnTo>
                    <a:lnTo>
                      <a:pt x="178" y="264"/>
                    </a:lnTo>
                    <a:lnTo>
                      <a:pt x="180" y="264"/>
                    </a:lnTo>
                    <a:lnTo>
                      <a:pt x="181" y="264"/>
                    </a:lnTo>
                    <a:lnTo>
                      <a:pt x="183" y="264"/>
                    </a:lnTo>
                    <a:lnTo>
                      <a:pt x="183" y="264"/>
                    </a:lnTo>
                    <a:lnTo>
                      <a:pt x="185" y="264"/>
                    </a:lnTo>
                    <a:lnTo>
                      <a:pt x="186" y="264"/>
                    </a:lnTo>
                    <a:lnTo>
                      <a:pt x="187" y="264"/>
                    </a:lnTo>
                    <a:lnTo>
                      <a:pt x="189" y="264"/>
                    </a:lnTo>
                    <a:lnTo>
                      <a:pt x="190" y="264"/>
                    </a:lnTo>
                    <a:lnTo>
                      <a:pt x="191" y="264"/>
                    </a:lnTo>
                    <a:lnTo>
                      <a:pt x="192" y="264"/>
                    </a:lnTo>
                    <a:lnTo>
                      <a:pt x="194" y="264"/>
                    </a:lnTo>
                    <a:lnTo>
                      <a:pt x="195" y="264"/>
                    </a:lnTo>
                    <a:lnTo>
                      <a:pt x="196" y="264"/>
                    </a:lnTo>
                    <a:lnTo>
                      <a:pt x="197" y="264"/>
                    </a:lnTo>
                    <a:lnTo>
                      <a:pt x="199" y="264"/>
                    </a:lnTo>
                    <a:lnTo>
                      <a:pt x="200" y="264"/>
                    </a:lnTo>
                    <a:lnTo>
                      <a:pt x="201" y="264"/>
                    </a:lnTo>
                    <a:lnTo>
                      <a:pt x="202" y="264"/>
                    </a:lnTo>
                    <a:lnTo>
                      <a:pt x="204" y="264"/>
                    </a:lnTo>
                    <a:lnTo>
                      <a:pt x="205" y="264"/>
                    </a:lnTo>
                    <a:lnTo>
                      <a:pt x="207" y="264"/>
                    </a:lnTo>
                    <a:lnTo>
                      <a:pt x="207" y="264"/>
                    </a:lnTo>
                    <a:lnTo>
                      <a:pt x="209" y="264"/>
                    </a:lnTo>
                    <a:lnTo>
                      <a:pt x="210" y="264"/>
                    </a:lnTo>
                    <a:lnTo>
                      <a:pt x="211" y="264"/>
                    </a:lnTo>
                    <a:lnTo>
                      <a:pt x="213" y="264"/>
                    </a:lnTo>
                    <a:lnTo>
                      <a:pt x="214" y="264"/>
                    </a:lnTo>
                    <a:lnTo>
                      <a:pt x="215" y="264"/>
                    </a:lnTo>
                    <a:lnTo>
                      <a:pt x="216" y="264"/>
                    </a:lnTo>
                    <a:lnTo>
                      <a:pt x="218" y="264"/>
                    </a:lnTo>
                    <a:lnTo>
                      <a:pt x="218" y="264"/>
                    </a:lnTo>
                    <a:lnTo>
                      <a:pt x="220" y="264"/>
                    </a:lnTo>
                    <a:lnTo>
                      <a:pt x="221" y="264"/>
                    </a:lnTo>
                    <a:lnTo>
                      <a:pt x="223" y="264"/>
                    </a:lnTo>
                    <a:lnTo>
                      <a:pt x="224" y="264"/>
                    </a:lnTo>
                    <a:lnTo>
                      <a:pt x="225" y="264"/>
                    </a:lnTo>
                    <a:lnTo>
                      <a:pt x="226" y="264"/>
                    </a:lnTo>
                    <a:lnTo>
                      <a:pt x="228" y="264"/>
                    </a:lnTo>
                    <a:lnTo>
                      <a:pt x="229" y="264"/>
                    </a:lnTo>
                    <a:lnTo>
                      <a:pt x="230" y="264"/>
                    </a:lnTo>
                    <a:lnTo>
                      <a:pt x="231" y="264"/>
                    </a:lnTo>
                    <a:lnTo>
                      <a:pt x="233" y="264"/>
                    </a:lnTo>
                    <a:lnTo>
                      <a:pt x="234" y="264"/>
                    </a:lnTo>
                    <a:lnTo>
                      <a:pt x="235" y="264"/>
                    </a:lnTo>
                    <a:lnTo>
                      <a:pt x="236" y="264"/>
                    </a:lnTo>
                    <a:lnTo>
                      <a:pt x="237" y="264"/>
                    </a:lnTo>
                    <a:lnTo>
                      <a:pt x="239" y="264"/>
                    </a:lnTo>
                    <a:lnTo>
                      <a:pt x="240" y="264"/>
                    </a:lnTo>
                    <a:lnTo>
                      <a:pt x="242" y="264"/>
                    </a:lnTo>
                    <a:lnTo>
                      <a:pt x="242" y="264"/>
                    </a:lnTo>
                    <a:lnTo>
                      <a:pt x="244" y="264"/>
                    </a:lnTo>
                    <a:lnTo>
                      <a:pt x="245" y="264"/>
                    </a:lnTo>
                    <a:lnTo>
                      <a:pt x="247" y="264"/>
                    </a:lnTo>
                    <a:lnTo>
                      <a:pt x="248" y="264"/>
                    </a:lnTo>
                    <a:lnTo>
                      <a:pt x="249" y="264"/>
                    </a:lnTo>
                    <a:lnTo>
                      <a:pt x="250" y="264"/>
                    </a:lnTo>
                    <a:lnTo>
                      <a:pt x="252" y="264"/>
                    </a:lnTo>
                    <a:lnTo>
                      <a:pt x="253" y="264"/>
                    </a:lnTo>
                    <a:lnTo>
                      <a:pt x="254" y="264"/>
                    </a:lnTo>
                    <a:lnTo>
                      <a:pt x="255" y="264"/>
                    </a:lnTo>
                    <a:lnTo>
                      <a:pt x="256" y="264"/>
                    </a:lnTo>
                    <a:lnTo>
                      <a:pt x="258" y="264"/>
                    </a:lnTo>
                    <a:lnTo>
                      <a:pt x="259" y="264"/>
                    </a:lnTo>
                    <a:lnTo>
                      <a:pt x="260" y="264"/>
                    </a:lnTo>
                    <a:lnTo>
                      <a:pt x="261" y="264"/>
                    </a:lnTo>
                    <a:lnTo>
                      <a:pt x="263" y="264"/>
                    </a:lnTo>
                    <a:lnTo>
                      <a:pt x="264" y="264"/>
                    </a:lnTo>
                    <a:lnTo>
                      <a:pt x="266" y="264"/>
                    </a:lnTo>
                    <a:lnTo>
                      <a:pt x="266" y="264"/>
                    </a:lnTo>
                    <a:lnTo>
                      <a:pt x="268" y="264"/>
                    </a:lnTo>
                    <a:lnTo>
                      <a:pt x="269" y="264"/>
                    </a:lnTo>
                    <a:lnTo>
                      <a:pt x="271" y="264"/>
                    </a:lnTo>
                    <a:lnTo>
                      <a:pt x="271" y="264"/>
                    </a:lnTo>
                    <a:lnTo>
                      <a:pt x="273" y="264"/>
                    </a:lnTo>
                    <a:lnTo>
                      <a:pt x="274" y="264"/>
                    </a:lnTo>
                    <a:lnTo>
                      <a:pt x="275" y="264"/>
                    </a:lnTo>
                    <a:lnTo>
                      <a:pt x="277" y="264"/>
                    </a:lnTo>
                    <a:lnTo>
                      <a:pt x="278" y="264"/>
                    </a:lnTo>
                    <a:lnTo>
                      <a:pt x="279" y="264"/>
                    </a:lnTo>
                    <a:lnTo>
                      <a:pt x="280" y="264"/>
                    </a:lnTo>
                    <a:lnTo>
                      <a:pt x="282" y="264"/>
                    </a:lnTo>
                    <a:lnTo>
                      <a:pt x="283" y="264"/>
                    </a:lnTo>
                    <a:lnTo>
                      <a:pt x="284" y="264"/>
                    </a:lnTo>
                    <a:lnTo>
                      <a:pt x="285" y="264"/>
                    </a:lnTo>
                    <a:lnTo>
                      <a:pt x="287" y="264"/>
                    </a:lnTo>
                    <a:lnTo>
                      <a:pt x="288" y="264"/>
                    </a:lnTo>
                    <a:lnTo>
                      <a:pt x="289" y="264"/>
                    </a:lnTo>
                    <a:lnTo>
                      <a:pt x="290" y="264"/>
                    </a:lnTo>
                    <a:lnTo>
                      <a:pt x="292" y="264"/>
                    </a:lnTo>
                    <a:lnTo>
                      <a:pt x="293" y="264"/>
                    </a:lnTo>
                    <a:lnTo>
                      <a:pt x="294" y="264"/>
                    </a:lnTo>
                    <a:lnTo>
                      <a:pt x="295" y="264"/>
                    </a:lnTo>
                    <a:lnTo>
                      <a:pt x="297" y="264"/>
                    </a:lnTo>
                    <a:lnTo>
                      <a:pt x="298" y="264"/>
                    </a:lnTo>
                    <a:lnTo>
                      <a:pt x="299" y="264"/>
                    </a:lnTo>
                    <a:lnTo>
                      <a:pt x="301" y="264"/>
                    </a:lnTo>
                    <a:lnTo>
                      <a:pt x="302" y="264"/>
                    </a:lnTo>
                    <a:lnTo>
                      <a:pt x="303" y="264"/>
                    </a:lnTo>
                    <a:lnTo>
                      <a:pt x="304" y="264"/>
                    </a:lnTo>
                    <a:lnTo>
                      <a:pt x="306" y="264"/>
                    </a:lnTo>
                    <a:lnTo>
                      <a:pt x="306" y="264"/>
                    </a:lnTo>
                    <a:lnTo>
                      <a:pt x="308" y="264"/>
                    </a:lnTo>
                    <a:lnTo>
                      <a:pt x="309" y="264"/>
                    </a:lnTo>
                    <a:lnTo>
                      <a:pt x="311" y="264"/>
                    </a:lnTo>
                    <a:lnTo>
                      <a:pt x="312" y="264"/>
                    </a:lnTo>
                    <a:lnTo>
                      <a:pt x="313" y="264"/>
                    </a:lnTo>
                    <a:lnTo>
                      <a:pt x="314" y="264"/>
                    </a:lnTo>
                    <a:lnTo>
                      <a:pt x="316" y="264"/>
                    </a:lnTo>
                    <a:lnTo>
                      <a:pt x="317" y="264"/>
                    </a:lnTo>
                    <a:lnTo>
                      <a:pt x="318" y="264"/>
                    </a:lnTo>
                    <a:lnTo>
                      <a:pt x="319" y="264"/>
                    </a:lnTo>
                    <a:lnTo>
                      <a:pt x="321" y="264"/>
                    </a:lnTo>
                    <a:lnTo>
                      <a:pt x="322" y="264"/>
                    </a:lnTo>
                    <a:lnTo>
                      <a:pt x="323" y="264"/>
                    </a:lnTo>
                    <a:lnTo>
                      <a:pt x="324" y="264"/>
                    </a:lnTo>
                    <a:lnTo>
                      <a:pt x="325" y="264"/>
                    </a:lnTo>
                    <a:lnTo>
                      <a:pt x="327" y="264"/>
                    </a:lnTo>
                    <a:lnTo>
                      <a:pt x="328" y="264"/>
                    </a:lnTo>
                    <a:lnTo>
                      <a:pt x="330" y="264"/>
                    </a:lnTo>
                    <a:lnTo>
                      <a:pt x="330" y="264"/>
                    </a:lnTo>
                    <a:lnTo>
                      <a:pt x="332" y="264"/>
                    </a:lnTo>
                    <a:lnTo>
                      <a:pt x="333" y="264"/>
                    </a:lnTo>
                    <a:lnTo>
                      <a:pt x="335" y="264"/>
                    </a:lnTo>
                    <a:lnTo>
                      <a:pt x="336" y="264"/>
                    </a:lnTo>
                    <a:lnTo>
                      <a:pt x="337" y="264"/>
                    </a:lnTo>
                    <a:lnTo>
                      <a:pt x="338" y="264"/>
                    </a:lnTo>
                    <a:lnTo>
                      <a:pt x="340" y="264"/>
                    </a:lnTo>
                    <a:lnTo>
                      <a:pt x="341" y="264"/>
                    </a:lnTo>
                    <a:lnTo>
                      <a:pt x="342" y="264"/>
                    </a:lnTo>
                    <a:lnTo>
                      <a:pt x="343" y="264"/>
                    </a:lnTo>
                    <a:lnTo>
                      <a:pt x="344" y="264"/>
                    </a:lnTo>
                    <a:lnTo>
                      <a:pt x="346" y="264"/>
                    </a:lnTo>
                    <a:lnTo>
                      <a:pt x="347" y="264"/>
                    </a:lnTo>
                    <a:lnTo>
                      <a:pt x="348" y="264"/>
                    </a:lnTo>
                    <a:lnTo>
                      <a:pt x="349" y="264"/>
                    </a:lnTo>
                    <a:lnTo>
                      <a:pt x="351" y="264"/>
                    </a:lnTo>
                    <a:lnTo>
                      <a:pt x="352" y="264"/>
                    </a:lnTo>
                    <a:lnTo>
                      <a:pt x="354" y="264"/>
                    </a:lnTo>
                    <a:lnTo>
                      <a:pt x="354" y="264"/>
                    </a:lnTo>
                    <a:lnTo>
                      <a:pt x="356" y="264"/>
                    </a:lnTo>
                    <a:lnTo>
                      <a:pt x="357" y="264"/>
                    </a:lnTo>
                    <a:lnTo>
                      <a:pt x="359" y="264"/>
                    </a:lnTo>
                    <a:lnTo>
                      <a:pt x="359" y="264"/>
                    </a:lnTo>
                    <a:lnTo>
                      <a:pt x="361" y="264"/>
                    </a:lnTo>
                    <a:lnTo>
                      <a:pt x="362" y="264"/>
                    </a:lnTo>
                    <a:lnTo>
                      <a:pt x="363" y="264"/>
                    </a:lnTo>
                    <a:lnTo>
                      <a:pt x="365" y="264"/>
                    </a:lnTo>
                    <a:lnTo>
                      <a:pt x="366" y="264"/>
                    </a:lnTo>
                    <a:lnTo>
                      <a:pt x="367" y="264"/>
                    </a:lnTo>
                    <a:lnTo>
                      <a:pt x="368" y="264"/>
                    </a:lnTo>
                    <a:lnTo>
                      <a:pt x="370" y="264"/>
                    </a:lnTo>
                    <a:lnTo>
                      <a:pt x="371" y="264"/>
                    </a:lnTo>
                    <a:lnTo>
                      <a:pt x="372" y="264"/>
                    </a:lnTo>
                    <a:lnTo>
                      <a:pt x="373" y="264"/>
                    </a:lnTo>
                    <a:lnTo>
                      <a:pt x="375" y="264"/>
                    </a:lnTo>
                    <a:lnTo>
                      <a:pt x="376" y="264"/>
                    </a:lnTo>
                    <a:lnTo>
                      <a:pt x="377" y="264"/>
                    </a:lnTo>
                    <a:lnTo>
                      <a:pt x="378" y="264"/>
                    </a:lnTo>
                    <a:lnTo>
                      <a:pt x="380" y="264"/>
                    </a:lnTo>
                    <a:lnTo>
                      <a:pt x="381" y="264"/>
                    </a:lnTo>
                    <a:lnTo>
                      <a:pt x="382" y="264"/>
                    </a:lnTo>
                    <a:lnTo>
                      <a:pt x="383" y="264"/>
                    </a:lnTo>
                    <a:lnTo>
                      <a:pt x="385" y="264"/>
                    </a:lnTo>
                    <a:lnTo>
                      <a:pt x="386" y="264"/>
                    </a:lnTo>
                    <a:lnTo>
                      <a:pt x="387" y="264"/>
                    </a:lnTo>
                    <a:lnTo>
                      <a:pt x="389" y="264"/>
                    </a:lnTo>
                    <a:lnTo>
                      <a:pt x="390" y="264"/>
                    </a:lnTo>
                    <a:lnTo>
                      <a:pt x="391" y="264"/>
                    </a:lnTo>
                    <a:lnTo>
                      <a:pt x="392" y="264"/>
                    </a:lnTo>
                    <a:lnTo>
                      <a:pt x="394" y="264"/>
                    </a:lnTo>
                    <a:lnTo>
                      <a:pt x="394" y="264"/>
                    </a:lnTo>
                    <a:lnTo>
                      <a:pt x="396" y="264"/>
                    </a:lnTo>
                    <a:lnTo>
                      <a:pt x="397" y="264"/>
                    </a:lnTo>
                    <a:lnTo>
                      <a:pt x="399" y="264"/>
                    </a:lnTo>
                    <a:lnTo>
                      <a:pt x="400" y="264"/>
                    </a:lnTo>
                    <a:lnTo>
                      <a:pt x="401" y="264"/>
                    </a:lnTo>
                    <a:lnTo>
                      <a:pt x="402" y="264"/>
                    </a:lnTo>
                    <a:lnTo>
                      <a:pt x="404" y="264"/>
                    </a:lnTo>
                    <a:lnTo>
                      <a:pt x="405" y="264"/>
                    </a:lnTo>
                    <a:lnTo>
                      <a:pt x="406" y="264"/>
                    </a:lnTo>
                    <a:lnTo>
                      <a:pt x="407" y="264"/>
                    </a:lnTo>
                    <a:lnTo>
                      <a:pt x="409" y="264"/>
                    </a:lnTo>
                    <a:lnTo>
                      <a:pt x="410" y="264"/>
                    </a:lnTo>
                    <a:lnTo>
                      <a:pt x="411" y="264"/>
                    </a:lnTo>
                    <a:lnTo>
                      <a:pt x="412" y="264"/>
                    </a:lnTo>
                    <a:lnTo>
                      <a:pt x="413" y="264"/>
                    </a:lnTo>
                    <a:lnTo>
                      <a:pt x="415" y="264"/>
                    </a:lnTo>
                    <a:lnTo>
                      <a:pt x="416" y="264"/>
                    </a:lnTo>
                    <a:lnTo>
                      <a:pt x="418" y="264"/>
                    </a:lnTo>
                    <a:lnTo>
                      <a:pt x="418" y="264"/>
                    </a:lnTo>
                    <a:lnTo>
                      <a:pt x="420" y="264"/>
                    </a:lnTo>
                    <a:lnTo>
                      <a:pt x="421" y="264"/>
                    </a:lnTo>
                    <a:lnTo>
                      <a:pt x="423" y="264"/>
                    </a:lnTo>
                    <a:lnTo>
                      <a:pt x="423" y="264"/>
                    </a:lnTo>
                    <a:lnTo>
                      <a:pt x="425" y="264"/>
                    </a:lnTo>
                    <a:lnTo>
                      <a:pt x="426" y="264"/>
                    </a:lnTo>
                    <a:lnTo>
                      <a:pt x="428" y="264"/>
                    </a:lnTo>
                    <a:lnTo>
                      <a:pt x="429" y="264"/>
                    </a:lnTo>
                    <a:lnTo>
                      <a:pt x="430" y="264"/>
                    </a:lnTo>
                    <a:lnTo>
                      <a:pt x="431" y="264"/>
                    </a:lnTo>
                    <a:lnTo>
                      <a:pt x="432" y="264"/>
                    </a:lnTo>
                    <a:lnTo>
                      <a:pt x="434" y="264"/>
                    </a:lnTo>
                    <a:lnTo>
                      <a:pt x="435" y="264"/>
                    </a:lnTo>
                    <a:lnTo>
                      <a:pt x="436" y="264"/>
                    </a:lnTo>
                    <a:lnTo>
                      <a:pt x="437" y="264"/>
                    </a:lnTo>
                    <a:lnTo>
                      <a:pt x="439" y="264"/>
                    </a:lnTo>
                    <a:lnTo>
                      <a:pt x="440" y="264"/>
                    </a:lnTo>
                    <a:lnTo>
                      <a:pt x="441" y="264"/>
                    </a:lnTo>
                    <a:lnTo>
                      <a:pt x="442" y="264"/>
                    </a:lnTo>
                    <a:lnTo>
                      <a:pt x="444" y="264"/>
                    </a:lnTo>
                    <a:lnTo>
                      <a:pt x="445" y="264"/>
                    </a:lnTo>
                    <a:lnTo>
                      <a:pt x="447" y="264"/>
                    </a:lnTo>
                    <a:lnTo>
                      <a:pt x="447" y="264"/>
                    </a:lnTo>
                    <a:lnTo>
                      <a:pt x="449" y="264"/>
                    </a:lnTo>
                    <a:lnTo>
                      <a:pt x="450" y="264"/>
                    </a:lnTo>
                    <a:lnTo>
                      <a:pt x="451" y="264"/>
                    </a:lnTo>
                    <a:lnTo>
                      <a:pt x="453" y="264"/>
                    </a:lnTo>
                    <a:lnTo>
                      <a:pt x="454" y="264"/>
                    </a:lnTo>
                    <a:lnTo>
                      <a:pt x="455" y="264"/>
                    </a:lnTo>
                    <a:lnTo>
                      <a:pt x="456" y="264"/>
                    </a:lnTo>
                    <a:lnTo>
                      <a:pt x="458" y="264"/>
                    </a:lnTo>
                    <a:lnTo>
                      <a:pt x="459" y="264"/>
                    </a:lnTo>
                    <a:lnTo>
                      <a:pt x="460" y="264"/>
                    </a:lnTo>
                    <a:lnTo>
                      <a:pt x="461" y="264"/>
                    </a:lnTo>
                    <a:lnTo>
                      <a:pt x="463" y="264"/>
                    </a:lnTo>
                    <a:lnTo>
                      <a:pt x="464" y="264"/>
                    </a:lnTo>
                    <a:lnTo>
                      <a:pt x="465" y="264"/>
                    </a:lnTo>
                    <a:lnTo>
                      <a:pt x="466" y="264"/>
                    </a:lnTo>
                    <a:lnTo>
                      <a:pt x="468" y="264"/>
                    </a:lnTo>
                    <a:lnTo>
                      <a:pt x="469" y="264"/>
                    </a:lnTo>
                    <a:lnTo>
                      <a:pt x="470" y="264"/>
                    </a:lnTo>
                    <a:lnTo>
                      <a:pt x="471" y="264"/>
                    </a:lnTo>
                    <a:lnTo>
                      <a:pt x="473" y="264"/>
                    </a:lnTo>
                    <a:lnTo>
                      <a:pt x="474" y="264"/>
                    </a:lnTo>
                    <a:lnTo>
                      <a:pt x="475" y="264"/>
                    </a:lnTo>
                    <a:lnTo>
                      <a:pt x="476" y="264"/>
                    </a:lnTo>
                    <a:lnTo>
                      <a:pt x="478" y="264"/>
                    </a:lnTo>
                    <a:lnTo>
                      <a:pt x="479" y="264"/>
                    </a:lnTo>
                    <a:lnTo>
                      <a:pt x="480" y="264"/>
                    </a:lnTo>
                    <a:lnTo>
                      <a:pt x="482" y="264"/>
                    </a:lnTo>
                    <a:lnTo>
                      <a:pt x="482" y="264"/>
                    </a:lnTo>
                    <a:lnTo>
                      <a:pt x="484" y="264"/>
                    </a:lnTo>
                    <a:lnTo>
                      <a:pt x="485" y="264"/>
                    </a:lnTo>
                    <a:lnTo>
                      <a:pt x="487" y="264"/>
                    </a:lnTo>
                    <a:lnTo>
                      <a:pt x="488" y="264"/>
                    </a:lnTo>
                    <a:lnTo>
                      <a:pt x="489" y="264"/>
                    </a:lnTo>
                    <a:lnTo>
                      <a:pt x="490" y="264"/>
                    </a:lnTo>
                    <a:lnTo>
                      <a:pt x="492" y="264"/>
                    </a:lnTo>
                    <a:lnTo>
                      <a:pt x="493" y="264"/>
                    </a:lnTo>
                    <a:lnTo>
                      <a:pt x="494" y="264"/>
                    </a:lnTo>
                    <a:lnTo>
                      <a:pt x="495" y="264"/>
                    </a:lnTo>
                    <a:lnTo>
                      <a:pt x="497" y="264"/>
                    </a:lnTo>
                    <a:lnTo>
                      <a:pt x="498" y="264"/>
                    </a:lnTo>
                    <a:lnTo>
                      <a:pt x="499" y="264"/>
                    </a:lnTo>
                    <a:lnTo>
                      <a:pt x="500" y="264"/>
                    </a:lnTo>
                    <a:lnTo>
                      <a:pt x="501" y="264"/>
                    </a:lnTo>
                    <a:lnTo>
                      <a:pt x="503" y="264"/>
                    </a:lnTo>
                    <a:lnTo>
                      <a:pt x="504" y="264"/>
                    </a:lnTo>
                    <a:lnTo>
                      <a:pt x="506" y="264"/>
                    </a:lnTo>
                    <a:moveTo>
                      <a:pt x="0" y="264"/>
                    </a:moveTo>
                    <a:lnTo>
                      <a:pt x="2" y="264"/>
                    </a:lnTo>
                    <a:lnTo>
                      <a:pt x="2" y="264"/>
                    </a:lnTo>
                    <a:lnTo>
                      <a:pt x="4" y="264"/>
                    </a:lnTo>
                    <a:lnTo>
                      <a:pt x="5" y="264"/>
                    </a:lnTo>
                    <a:lnTo>
                      <a:pt x="7" y="264"/>
                    </a:lnTo>
                    <a:lnTo>
                      <a:pt x="8" y="264"/>
                    </a:lnTo>
                    <a:lnTo>
                      <a:pt x="9" y="264"/>
                    </a:lnTo>
                    <a:lnTo>
                      <a:pt x="10" y="264"/>
                    </a:lnTo>
                    <a:lnTo>
                      <a:pt x="12" y="264"/>
                    </a:lnTo>
                    <a:lnTo>
                      <a:pt x="13" y="264"/>
                    </a:lnTo>
                    <a:lnTo>
                      <a:pt x="14" y="264"/>
                    </a:lnTo>
                    <a:lnTo>
                      <a:pt x="15" y="264"/>
                    </a:lnTo>
                    <a:lnTo>
                      <a:pt x="16" y="264"/>
                    </a:lnTo>
                    <a:lnTo>
                      <a:pt x="18" y="264"/>
                    </a:lnTo>
                    <a:lnTo>
                      <a:pt x="19" y="264"/>
                    </a:lnTo>
                    <a:lnTo>
                      <a:pt x="20" y="264"/>
                    </a:lnTo>
                    <a:lnTo>
                      <a:pt x="21" y="264"/>
                    </a:lnTo>
                    <a:lnTo>
                      <a:pt x="23" y="264"/>
                    </a:lnTo>
                    <a:lnTo>
                      <a:pt x="24" y="264"/>
                    </a:lnTo>
                    <a:lnTo>
                      <a:pt x="26" y="264"/>
                    </a:lnTo>
                    <a:lnTo>
                      <a:pt x="26" y="264"/>
                    </a:lnTo>
                    <a:lnTo>
                      <a:pt x="28" y="264"/>
                    </a:lnTo>
                    <a:lnTo>
                      <a:pt x="29" y="264"/>
                    </a:lnTo>
                    <a:lnTo>
                      <a:pt x="31" y="264"/>
                    </a:lnTo>
                    <a:lnTo>
                      <a:pt x="31" y="264"/>
                    </a:lnTo>
                    <a:lnTo>
                      <a:pt x="33" y="264"/>
                    </a:lnTo>
                    <a:lnTo>
                      <a:pt x="34" y="264"/>
                    </a:lnTo>
                    <a:lnTo>
                      <a:pt x="35" y="264"/>
                    </a:lnTo>
                    <a:lnTo>
                      <a:pt x="37" y="264"/>
                    </a:lnTo>
                    <a:lnTo>
                      <a:pt x="38" y="264"/>
                    </a:lnTo>
                    <a:lnTo>
                      <a:pt x="39" y="264"/>
                    </a:lnTo>
                    <a:lnTo>
                      <a:pt x="40" y="264"/>
                    </a:lnTo>
                    <a:lnTo>
                      <a:pt x="42" y="264"/>
                    </a:lnTo>
                    <a:lnTo>
                      <a:pt x="43" y="264"/>
                    </a:lnTo>
                    <a:lnTo>
                      <a:pt x="44" y="264"/>
                    </a:lnTo>
                    <a:lnTo>
                      <a:pt x="45" y="264"/>
                    </a:lnTo>
                    <a:lnTo>
                      <a:pt x="47" y="264"/>
                    </a:lnTo>
                    <a:lnTo>
                      <a:pt x="48" y="264"/>
                    </a:lnTo>
                    <a:lnTo>
                      <a:pt x="49" y="264"/>
                    </a:lnTo>
                    <a:lnTo>
                      <a:pt x="50" y="264"/>
                    </a:lnTo>
                    <a:lnTo>
                      <a:pt x="52" y="264"/>
                    </a:lnTo>
                    <a:lnTo>
                      <a:pt x="53" y="264"/>
                    </a:lnTo>
                    <a:lnTo>
                      <a:pt x="54" y="264"/>
                    </a:lnTo>
                    <a:lnTo>
                      <a:pt x="55" y="264"/>
                    </a:lnTo>
                    <a:lnTo>
                      <a:pt x="57" y="264"/>
                    </a:lnTo>
                    <a:lnTo>
                      <a:pt x="58" y="264"/>
                    </a:lnTo>
                    <a:lnTo>
                      <a:pt x="59" y="264"/>
                    </a:lnTo>
                    <a:lnTo>
                      <a:pt x="61" y="264"/>
                    </a:lnTo>
                    <a:lnTo>
                      <a:pt x="61" y="264"/>
                    </a:lnTo>
                    <a:lnTo>
                      <a:pt x="63" y="264"/>
                    </a:lnTo>
                    <a:lnTo>
                      <a:pt x="64" y="264"/>
                    </a:lnTo>
                    <a:lnTo>
                      <a:pt x="66" y="264"/>
                    </a:lnTo>
                    <a:lnTo>
                      <a:pt x="66" y="264"/>
                    </a:lnTo>
                    <a:lnTo>
                      <a:pt x="68" y="264"/>
                    </a:lnTo>
                    <a:lnTo>
                      <a:pt x="69" y="264"/>
                    </a:lnTo>
                    <a:lnTo>
                      <a:pt x="71" y="264"/>
                    </a:lnTo>
                    <a:lnTo>
                      <a:pt x="72" y="264"/>
                    </a:lnTo>
                    <a:lnTo>
                      <a:pt x="73" y="264"/>
                    </a:lnTo>
                    <a:lnTo>
                      <a:pt x="74" y="264"/>
                    </a:lnTo>
                    <a:lnTo>
                      <a:pt x="76" y="264"/>
                    </a:lnTo>
                    <a:lnTo>
                      <a:pt x="77" y="264"/>
                    </a:lnTo>
                    <a:lnTo>
                      <a:pt x="78" y="264"/>
                    </a:lnTo>
                    <a:lnTo>
                      <a:pt x="79" y="264"/>
                    </a:lnTo>
                    <a:lnTo>
                      <a:pt x="81" y="264"/>
                    </a:lnTo>
                    <a:lnTo>
                      <a:pt x="82" y="264"/>
                    </a:lnTo>
                    <a:lnTo>
                      <a:pt x="83" y="264"/>
                    </a:lnTo>
                    <a:lnTo>
                      <a:pt x="84" y="264"/>
                    </a:lnTo>
                    <a:lnTo>
                      <a:pt x="85" y="264"/>
                    </a:lnTo>
                    <a:lnTo>
                      <a:pt x="87" y="264"/>
                    </a:lnTo>
                    <a:lnTo>
                      <a:pt x="88" y="264"/>
                    </a:lnTo>
                    <a:lnTo>
                      <a:pt x="90" y="264"/>
                    </a:lnTo>
                    <a:lnTo>
                      <a:pt x="90" y="264"/>
                    </a:lnTo>
                    <a:lnTo>
                      <a:pt x="92" y="264"/>
                    </a:lnTo>
                    <a:lnTo>
                      <a:pt x="93" y="264"/>
                    </a:lnTo>
                    <a:lnTo>
                      <a:pt x="95" y="264"/>
                    </a:lnTo>
                    <a:lnTo>
                      <a:pt x="96" y="264"/>
                    </a:lnTo>
                    <a:lnTo>
                      <a:pt x="97" y="264"/>
                    </a:lnTo>
                    <a:lnTo>
                      <a:pt x="98" y="264"/>
                    </a:lnTo>
                    <a:lnTo>
                      <a:pt x="100" y="264"/>
                    </a:lnTo>
                    <a:lnTo>
                      <a:pt x="101" y="264"/>
                    </a:lnTo>
                    <a:lnTo>
                      <a:pt x="102" y="264"/>
                    </a:lnTo>
                    <a:lnTo>
                      <a:pt x="103" y="264"/>
                    </a:lnTo>
                    <a:lnTo>
                      <a:pt x="104" y="264"/>
                    </a:lnTo>
                    <a:lnTo>
                      <a:pt x="106" y="264"/>
                    </a:lnTo>
                    <a:lnTo>
                      <a:pt x="107" y="264"/>
                    </a:lnTo>
                    <a:lnTo>
                      <a:pt x="108" y="264"/>
                    </a:lnTo>
                    <a:lnTo>
                      <a:pt x="109" y="264"/>
                    </a:lnTo>
                    <a:lnTo>
                      <a:pt x="111" y="264"/>
                    </a:lnTo>
                    <a:lnTo>
                      <a:pt x="112" y="264"/>
                    </a:lnTo>
                    <a:lnTo>
                      <a:pt x="114" y="264"/>
                    </a:lnTo>
                    <a:lnTo>
                      <a:pt x="114" y="264"/>
                    </a:lnTo>
                    <a:lnTo>
                      <a:pt x="116" y="264"/>
                    </a:lnTo>
                    <a:lnTo>
                      <a:pt x="117" y="264"/>
                    </a:lnTo>
                    <a:lnTo>
                      <a:pt x="119" y="264"/>
                    </a:lnTo>
                    <a:lnTo>
                      <a:pt x="119" y="264"/>
                    </a:lnTo>
                    <a:lnTo>
                      <a:pt x="121" y="264"/>
                    </a:lnTo>
                    <a:lnTo>
                      <a:pt x="122" y="264"/>
                    </a:lnTo>
                    <a:lnTo>
                      <a:pt x="123" y="264"/>
                    </a:lnTo>
                    <a:lnTo>
                      <a:pt x="125" y="264"/>
                    </a:lnTo>
                    <a:lnTo>
                      <a:pt x="126" y="264"/>
                    </a:lnTo>
                    <a:lnTo>
                      <a:pt x="127" y="264"/>
                    </a:lnTo>
                    <a:lnTo>
                      <a:pt x="128" y="264"/>
                    </a:lnTo>
                    <a:lnTo>
                      <a:pt x="130" y="264"/>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132" name="Line 12"/>
              <p:cNvSpPr>
                <a:spLocks noChangeShapeType="1"/>
              </p:cNvSpPr>
              <p:nvPr/>
            </p:nvSpPr>
            <p:spPr bwMode="auto">
              <a:xfrm>
                <a:off x="608" y="3831"/>
                <a:ext cx="1363" cy="1"/>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33" name="Freeform 13"/>
              <p:cNvSpPr>
                <a:spLocks/>
              </p:cNvSpPr>
              <p:nvPr/>
            </p:nvSpPr>
            <p:spPr bwMode="auto">
              <a:xfrm>
                <a:off x="1967" y="3816"/>
                <a:ext cx="51" cy="31"/>
              </a:xfrm>
              <a:custGeom>
                <a:avLst/>
                <a:gdLst>
                  <a:gd name="T0" fmla="*/ 0 w 51"/>
                  <a:gd name="T1" fmla="*/ 0 h 31"/>
                  <a:gd name="T2" fmla="*/ 51 w 51"/>
                  <a:gd name="T3" fmla="*/ 15 h 31"/>
                  <a:gd name="T4" fmla="*/ 0 w 51"/>
                  <a:gd name="T5" fmla="*/ 31 h 31"/>
                  <a:gd name="T6" fmla="*/ 0 w 51"/>
                  <a:gd name="T7" fmla="*/ 0 h 31"/>
                </a:gdLst>
                <a:ahLst/>
                <a:cxnLst>
                  <a:cxn ang="0">
                    <a:pos x="T0" y="T1"/>
                  </a:cxn>
                  <a:cxn ang="0">
                    <a:pos x="T2" y="T3"/>
                  </a:cxn>
                  <a:cxn ang="0">
                    <a:pos x="T4" y="T5"/>
                  </a:cxn>
                  <a:cxn ang="0">
                    <a:pos x="T6" y="T7"/>
                  </a:cxn>
                </a:cxnLst>
                <a:rect l="0" t="0" r="r" b="b"/>
                <a:pathLst>
                  <a:path w="51" h="31">
                    <a:moveTo>
                      <a:pt x="0" y="0"/>
                    </a:moveTo>
                    <a:lnTo>
                      <a:pt x="51" y="15"/>
                    </a:lnTo>
                    <a:lnTo>
                      <a:pt x="0" y="3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134" name="Line 14"/>
              <p:cNvSpPr>
                <a:spLocks noChangeShapeType="1"/>
              </p:cNvSpPr>
              <p:nvPr/>
            </p:nvSpPr>
            <p:spPr bwMode="auto">
              <a:xfrm flipV="1">
                <a:off x="1291" y="3382"/>
                <a:ext cx="1" cy="449"/>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35" name="Freeform 15"/>
              <p:cNvSpPr>
                <a:spLocks/>
              </p:cNvSpPr>
              <p:nvPr/>
            </p:nvSpPr>
            <p:spPr bwMode="auto">
              <a:xfrm>
                <a:off x="1274" y="3339"/>
                <a:ext cx="34" cy="47"/>
              </a:xfrm>
              <a:custGeom>
                <a:avLst/>
                <a:gdLst>
                  <a:gd name="T0" fmla="*/ 0 w 34"/>
                  <a:gd name="T1" fmla="*/ 47 h 47"/>
                  <a:gd name="T2" fmla="*/ 17 w 34"/>
                  <a:gd name="T3" fmla="*/ 0 h 47"/>
                  <a:gd name="T4" fmla="*/ 34 w 34"/>
                  <a:gd name="T5" fmla="*/ 47 h 47"/>
                  <a:gd name="T6" fmla="*/ 0 w 34"/>
                  <a:gd name="T7" fmla="*/ 47 h 47"/>
                </a:gdLst>
                <a:ahLst/>
                <a:cxnLst>
                  <a:cxn ang="0">
                    <a:pos x="T0" y="T1"/>
                  </a:cxn>
                  <a:cxn ang="0">
                    <a:pos x="T2" y="T3"/>
                  </a:cxn>
                  <a:cxn ang="0">
                    <a:pos x="T4" y="T5"/>
                  </a:cxn>
                  <a:cxn ang="0">
                    <a:pos x="T6" y="T7"/>
                  </a:cxn>
                </a:cxnLst>
                <a:rect l="0" t="0" r="r" b="b"/>
                <a:pathLst>
                  <a:path w="34" h="47">
                    <a:moveTo>
                      <a:pt x="0" y="47"/>
                    </a:moveTo>
                    <a:lnTo>
                      <a:pt x="17" y="0"/>
                    </a:lnTo>
                    <a:lnTo>
                      <a:pt x="34" y="47"/>
                    </a:lnTo>
                    <a:lnTo>
                      <a:pt x="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aphicFrame>
          <p:nvGraphicFramePr>
            <p:cNvPr id="133216" name="Object 96"/>
            <p:cNvGraphicFramePr>
              <a:graphicFrameLocks noChangeAspect="1"/>
            </p:cNvGraphicFramePr>
            <p:nvPr/>
          </p:nvGraphicFramePr>
          <p:xfrm>
            <a:off x="2214" y="3370"/>
            <a:ext cx="123" cy="144"/>
          </p:xfrm>
          <a:graphic>
            <a:graphicData uri="http://schemas.openxmlformats.org/presentationml/2006/ole">
              <mc:AlternateContent xmlns:mc="http://schemas.openxmlformats.org/markup-compatibility/2006">
                <mc:Choice xmlns:v="urn:schemas-microsoft-com:vml" Requires="v">
                  <p:oleObj spid="_x0000_s14396" name="Equation" r:id="rId12" imgW="152280" imgH="177480" progId="Equation.3">
                    <p:embed/>
                  </p:oleObj>
                </mc:Choice>
                <mc:Fallback>
                  <p:oleObj name="Equation" r:id="rId12" imgW="152280" imgH="1774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4" y="3370"/>
                          <a:ext cx="123"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17" name="Object 97"/>
            <p:cNvGraphicFramePr>
              <a:graphicFrameLocks noChangeAspect="1"/>
            </p:cNvGraphicFramePr>
            <p:nvPr/>
          </p:nvGraphicFramePr>
          <p:xfrm>
            <a:off x="1576" y="2986"/>
            <a:ext cx="440" cy="165"/>
          </p:xfrm>
          <a:graphic>
            <a:graphicData uri="http://schemas.openxmlformats.org/presentationml/2006/ole">
              <mc:AlternateContent xmlns:mc="http://schemas.openxmlformats.org/markup-compatibility/2006">
                <mc:Choice xmlns:v="urn:schemas-microsoft-com:vml" Requires="v">
                  <p:oleObj spid="_x0000_s14397" name="Equation" r:id="rId14" imgW="545760" imgH="203040" progId="Equation.3">
                    <p:embed/>
                  </p:oleObj>
                </mc:Choice>
                <mc:Fallback>
                  <p:oleObj name="Equation" r:id="rId14" imgW="545760" imgH="2030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76" y="2986"/>
                          <a:ext cx="440"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18" name="Object 98"/>
            <p:cNvGraphicFramePr>
              <a:graphicFrameLocks noChangeAspect="1"/>
            </p:cNvGraphicFramePr>
            <p:nvPr/>
          </p:nvGraphicFramePr>
          <p:xfrm>
            <a:off x="1497" y="3487"/>
            <a:ext cx="123" cy="113"/>
          </p:xfrm>
          <a:graphic>
            <a:graphicData uri="http://schemas.openxmlformats.org/presentationml/2006/ole">
              <mc:AlternateContent xmlns:mc="http://schemas.openxmlformats.org/markup-compatibility/2006">
                <mc:Choice xmlns:v="urn:schemas-microsoft-com:vml" Requires="v">
                  <p:oleObj spid="_x0000_s14398" name="Equation" r:id="rId16" imgW="152280" imgH="139680" progId="Equation.3">
                    <p:embed/>
                  </p:oleObj>
                </mc:Choice>
                <mc:Fallback>
                  <p:oleObj name="Equation" r:id="rId16" imgW="152280" imgH="1396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97" y="3487"/>
                          <a:ext cx="123" cy="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3224" name="Group 104"/>
          <p:cNvGrpSpPr>
            <a:grpSpLocks/>
          </p:cNvGrpSpPr>
          <p:nvPr/>
        </p:nvGrpSpPr>
        <p:grpSpPr bwMode="auto">
          <a:xfrm>
            <a:off x="1547813" y="3733800"/>
            <a:ext cx="2162175" cy="893763"/>
            <a:chOff x="975" y="2352"/>
            <a:chExt cx="1362" cy="563"/>
          </a:xfrm>
        </p:grpSpPr>
        <p:grpSp>
          <p:nvGrpSpPr>
            <p:cNvPr id="133137" name="Group 17"/>
            <p:cNvGrpSpPr>
              <a:grpSpLocks noChangeAspect="1"/>
            </p:cNvGrpSpPr>
            <p:nvPr/>
          </p:nvGrpSpPr>
          <p:grpSpPr bwMode="auto">
            <a:xfrm>
              <a:off x="975" y="2352"/>
              <a:ext cx="1185" cy="468"/>
              <a:chOff x="543" y="2592"/>
              <a:chExt cx="1533" cy="605"/>
            </a:xfrm>
          </p:grpSpPr>
          <p:sp>
            <p:nvSpPr>
              <p:cNvPr id="133136" name="AutoShape 16"/>
              <p:cNvSpPr>
                <a:spLocks noChangeAspect="1" noChangeArrowheads="1" noTextEdit="1"/>
              </p:cNvSpPr>
              <p:nvPr/>
            </p:nvSpPr>
            <p:spPr bwMode="auto">
              <a:xfrm>
                <a:off x="543" y="2592"/>
                <a:ext cx="1533"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138" name="Freeform 18"/>
              <p:cNvSpPr>
                <a:spLocks noEditPoints="1"/>
              </p:cNvSpPr>
              <p:nvPr/>
            </p:nvSpPr>
            <p:spPr bwMode="auto">
              <a:xfrm>
                <a:off x="610" y="2815"/>
                <a:ext cx="1348" cy="353"/>
              </a:xfrm>
              <a:custGeom>
                <a:avLst/>
                <a:gdLst>
                  <a:gd name="T0" fmla="*/ 965 w 1348"/>
                  <a:gd name="T1" fmla="*/ 319 h 353"/>
                  <a:gd name="T2" fmla="*/ 987 w 1348"/>
                  <a:gd name="T3" fmla="*/ 330 h 353"/>
                  <a:gd name="T4" fmla="*/ 1008 w 1348"/>
                  <a:gd name="T5" fmla="*/ 337 h 353"/>
                  <a:gd name="T6" fmla="*/ 1030 w 1348"/>
                  <a:gd name="T7" fmla="*/ 342 h 353"/>
                  <a:gd name="T8" fmla="*/ 1051 w 1348"/>
                  <a:gd name="T9" fmla="*/ 346 h 353"/>
                  <a:gd name="T10" fmla="*/ 1073 w 1348"/>
                  <a:gd name="T11" fmla="*/ 349 h 353"/>
                  <a:gd name="T12" fmla="*/ 1095 w 1348"/>
                  <a:gd name="T13" fmla="*/ 351 h 353"/>
                  <a:gd name="T14" fmla="*/ 1116 w 1348"/>
                  <a:gd name="T15" fmla="*/ 351 h 353"/>
                  <a:gd name="T16" fmla="*/ 1138 w 1348"/>
                  <a:gd name="T17" fmla="*/ 352 h 353"/>
                  <a:gd name="T18" fmla="*/ 1159 w 1348"/>
                  <a:gd name="T19" fmla="*/ 353 h 353"/>
                  <a:gd name="T20" fmla="*/ 1181 w 1348"/>
                  <a:gd name="T21" fmla="*/ 353 h 353"/>
                  <a:gd name="T22" fmla="*/ 1202 w 1348"/>
                  <a:gd name="T23" fmla="*/ 353 h 353"/>
                  <a:gd name="T24" fmla="*/ 1224 w 1348"/>
                  <a:gd name="T25" fmla="*/ 353 h 353"/>
                  <a:gd name="T26" fmla="*/ 1245 w 1348"/>
                  <a:gd name="T27" fmla="*/ 353 h 353"/>
                  <a:gd name="T28" fmla="*/ 1267 w 1348"/>
                  <a:gd name="T29" fmla="*/ 353 h 353"/>
                  <a:gd name="T30" fmla="*/ 1289 w 1348"/>
                  <a:gd name="T31" fmla="*/ 353 h 353"/>
                  <a:gd name="T32" fmla="*/ 1310 w 1348"/>
                  <a:gd name="T33" fmla="*/ 353 h 353"/>
                  <a:gd name="T34" fmla="*/ 1332 w 1348"/>
                  <a:gd name="T35" fmla="*/ 353 h 353"/>
                  <a:gd name="T36" fmla="*/ 546 w 1348"/>
                  <a:gd name="T37" fmla="*/ 128 h 353"/>
                  <a:gd name="T38" fmla="*/ 567 w 1348"/>
                  <a:gd name="T39" fmla="*/ 95 h 353"/>
                  <a:gd name="T40" fmla="*/ 589 w 1348"/>
                  <a:gd name="T41" fmla="*/ 64 h 353"/>
                  <a:gd name="T42" fmla="*/ 611 w 1348"/>
                  <a:gd name="T43" fmla="*/ 37 h 353"/>
                  <a:gd name="T44" fmla="*/ 632 w 1348"/>
                  <a:gd name="T45" fmla="*/ 16 h 353"/>
                  <a:gd name="T46" fmla="*/ 654 w 1348"/>
                  <a:gd name="T47" fmla="*/ 4 h 353"/>
                  <a:gd name="T48" fmla="*/ 675 w 1348"/>
                  <a:gd name="T49" fmla="*/ 0 h 353"/>
                  <a:gd name="T50" fmla="*/ 697 w 1348"/>
                  <a:gd name="T51" fmla="*/ 5 h 353"/>
                  <a:gd name="T52" fmla="*/ 718 w 1348"/>
                  <a:gd name="T53" fmla="*/ 19 h 353"/>
                  <a:gd name="T54" fmla="*/ 740 w 1348"/>
                  <a:gd name="T55" fmla="*/ 40 h 353"/>
                  <a:gd name="T56" fmla="*/ 762 w 1348"/>
                  <a:gd name="T57" fmla="*/ 67 h 353"/>
                  <a:gd name="T58" fmla="*/ 783 w 1348"/>
                  <a:gd name="T59" fmla="*/ 99 h 353"/>
                  <a:gd name="T60" fmla="*/ 805 w 1348"/>
                  <a:gd name="T61" fmla="*/ 133 h 353"/>
                  <a:gd name="T62" fmla="*/ 826 w 1348"/>
                  <a:gd name="T63" fmla="*/ 167 h 353"/>
                  <a:gd name="T64" fmla="*/ 848 w 1348"/>
                  <a:gd name="T65" fmla="*/ 200 h 353"/>
                  <a:gd name="T66" fmla="*/ 869 w 1348"/>
                  <a:gd name="T67" fmla="*/ 230 h 353"/>
                  <a:gd name="T68" fmla="*/ 891 w 1348"/>
                  <a:gd name="T69" fmla="*/ 256 h 353"/>
                  <a:gd name="T70" fmla="*/ 913 w 1348"/>
                  <a:gd name="T71" fmla="*/ 280 h 353"/>
                  <a:gd name="T72" fmla="*/ 934 w 1348"/>
                  <a:gd name="T73" fmla="*/ 299 h 353"/>
                  <a:gd name="T74" fmla="*/ 148 w 1348"/>
                  <a:gd name="T75" fmla="*/ 353 h 353"/>
                  <a:gd name="T76" fmla="*/ 170 w 1348"/>
                  <a:gd name="T77" fmla="*/ 353 h 353"/>
                  <a:gd name="T78" fmla="*/ 191 w 1348"/>
                  <a:gd name="T79" fmla="*/ 353 h 353"/>
                  <a:gd name="T80" fmla="*/ 213 w 1348"/>
                  <a:gd name="T81" fmla="*/ 352 h 353"/>
                  <a:gd name="T82" fmla="*/ 234 w 1348"/>
                  <a:gd name="T83" fmla="*/ 351 h 353"/>
                  <a:gd name="T84" fmla="*/ 256 w 1348"/>
                  <a:gd name="T85" fmla="*/ 351 h 353"/>
                  <a:gd name="T86" fmla="*/ 278 w 1348"/>
                  <a:gd name="T87" fmla="*/ 348 h 353"/>
                  <a:gd name="T88" fmla="*/ 299 w 1348"/>
                  <a:gd name="T89" fmla="*/ 346 h 353"/>
                  <a:gd name="T90" fmla="*/ 321 w 1348"/>
                  <a:gd name="T91" fmla="*/ 342 h 353"/>
                  <a:gd name="T92" fmla="*/ 342 w 1348"/>
                  <a:gd name="T93" fmla="*/ 336 h 353"/>
                  <a:gd name="T94" fmla="*/ 364 w 1348"/>
                  <a:gd name="T95" fmla="*/ 328 h 353"/>
                  <a:gd name="T96" fmla="*/ 385 w 1348"/>
                  <a:gd name="T97" fmla="*/ 318 h 353"/>
                  <a:gd name="T98" fmla="*/ 407 w 1348"/>
                  <a:gd name="T99" fmla="*/ 304 h 353"/>
                  <a:gd name="T100" fmla="*/ 429 w 1348"/>
                  <a:gd name="T101" fmla="*/ 286 h 353"/>
                  <a:gd name="T102" fmla="*/ 450 w 1348"/>
                  <a:gd name="T103" fmla="*/ 264 h 353"/>
                  <a:gd name="T104" fmla="*/ 472 w 1348"/>
                  <a:gd name="T105" fmla="*/ 238 h 353"/>
                  <a:gd name="T106" fmla="*/ 493 w 1348"/>
                  <a:gd name="T107" fmla="*/ 210 h 353"/>
                  <a:gd name="T108" fmla="*/ 515 w 1348"/>
                  <a:gd name="T109" fmla="*/ 177 h 353"/>
                  <a:gd name="T110" fmla="*/ 536 w 1348"/>
                  <a:gd name="T111" fmla="*/ 143 h 353"/>
                  <a:gd name="T112" fmla="*/ 15 w 1348"/>
                  <a:gd name="T113" fmla="*/ 353 h 353"/>
                  <a:gd name="T114" fmla="*/ 37 w 1348"/>
                  <a:gd name="T115" fmla="*/ 353 h 353"/>
                  <a:gd name="T116" fmla="*/ 59 w 1348"/>
                  <a:gd name="T117" fmla="*/ 353 h 353"/>
                  <a:gd name="T118" fmla="*/ 80 w 1348"/>
                  <a:gd name="T119" fmla="*/ 353 h 353"/>
                  <a:gd name="T120" fmla="*/ 102 w 1348"/>
                  <a:gd name="T121" fmla="*/ 353 h 353"/>
                  <a:gd name="T122" fmla="*/ 123 w 1348"/>
                  <a:gd name="T123"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8" h="353">
                    <a:moveTo>
                      <a:pt x="945" y="306"/>
                    </a:moveTo>
                    <a:lnTo>
                      <a:pt x="946" y="308"/>
                    </a:lnTo>
                    <a:lnTo>
                      <a:pt x="948" y="308"/>
                    </a:lnTo>
                    <a:lnTo>
                      <a:pt x="949" y="309"/>
                    </a:lnTo>
                    <a:lnTo>
                      <a:pt x="950" y="310"/>
                    </a:lnTo>
                    <a:lnTo>
                      <a:pt x="952" y="311"/>
                    </a:lnTo>
                    <a:lnTo>
                      <a:pt x="953" y="311"/>
                    </a:lnTo>
                    <a:lnTo>
                      <a:pt x="955" y="313"/>
                    </a:lnTo>
                    <a:lnTo>
                      <a:pt x="956" y="314"/>
                    </a:lnTo>
                    <a:lnTo>
                      <a:pt x="957" y="314"/>
                    </a:lnTo>
                    <a:lnTo>
                      <a:pt x="958" y="315"/>
                    </a:lnTo>
                    <a:lnTo>
                      <a:pt x="960" y="316"/>
                    </a:lnTo>
                    <a:lnTo>
                      <a:pt x="961" y="317"/>
                    </a:lnTo>
                    <a:lnTo>
                      <a:pt x="963" y="318"/>
                    </a:lnTo>
                    <a:lnTo>
                      <a:pt x="964" y="318"/>
                    </a:lnTo>
                    <a:lnTo>
                      <a:pt x="965" y="319"/>
                    </a:lnTo>
                    <a:lnTo>
                      <a:pt x="967" y="320"/>
                    </a:lnTo>
                    <a:lnTo>
                      <a:pt x="968" y="321"/>
                    </a:lnTo>
                    <a:lnTo>
                      <a:pt x="969" y="321"/>
                    </a:lnTo>
                    <a:lnTo>
                      <a:pt x="971" y="322"/>
                    </a:lnTo>
                    <a:lnTo>
                      <a:pt x="972" y="323"/>
                    </a:lnTo>
                    <a:lnTo>
                      <a:pt x="974" y="324"/>
                    </a:lnTo>
                    <a:lnTo>
                      <a:pt x="975" y="324"/>
                    </a:lnTo>
                    <a:lnTo>
                      <a:pt x="976" y="324"/>
                    </a:lnTo>
                    <a:lnTo>
                      <a:pt x="977" y="325"/>
                    </a:lnTo>
                    <a:lnTo>
                      <a:pt x="979" y="326"/>
                    </a:lnTo>
                    <a:lnTo>
                      <a:pt x="980" y="327"/>
                    </a:lnTo>
                    <a:lnTo>
                      <a:pt x="982" y="327"/>
                    </a:lnTo>
                    <a:lnTo>
                      <a:pt x="983" y="327"/>
                    </a:lnTo>
                    <a:lnTo>
                      <a:pt x="984" y="328"/>
                    </a:lnTo>
                    <a:lnTo>
                      <a:pt x="986" y="329"/>
                    </a:lnTo>
                    <a:lnTo>
                      <a:pt x="987" y="330"/>
                    </a:lnTo>
                    <a:lnTo>
                      <a:pt x="988" y="330"/>
                    </a:lnTo>
                    <a:lnTo>
                      <a:pt x="989" y="330"/>
                    </a:lnTo>
                    <a:lnTo>
                      <a:pt x="991" y="331"/>
                    </a:lnTo>
                    <a:lnTo>
                      <a:pt x="992" y="332"/>
                    </a:lnTo>
                    <a:lnTo>
                      <a:pt x="994" y="332"/>
                    </a:lnTo>
                    <a:lnTo>
                      <a:pt x="995" y="333"/>
                    </a:lnTo>
                    <a:lnTo>
                      <a:pt x="996" y="333"/>
                    </a:lnTo>
                    <a:lnTo>
                      <a:pt x="998" y="333"/>
                    </a:lnTo>
                    <a:lnTo>
                      <a:pt x="999" y="334"/>
                    </a:lnTo>
                    <a:lnTo>
                      <a:pt x="1001" y="334"/>
                    </a:lnTo>
                    <a:lnTo>
                      <a:pt x="1001" y="335"/>
                    </a:lnTo>
                    <a:lnTo>
                      <a:pt x="1003" y="336"/>
                    </a:lnTo>
                    <a:lnTo>
                      <a:pt x="1005" y="336"/>
                    </a:lnTo>
                    <a:lnTo>
                      <a:pt x="1006" y="336"/>
                    </a:lnTo>
                    <a:lnTo>
                      <a:pt x="1007" y="336"/>
                    </a:lnTo>
                    <a:lnTo>
                      <a:pt x="1008" y="337"/>
                    </a:lnTo>
                    <a:lnTo>
                      <a:pt x="1010" y="337"/>
                    </a:lnTo>
                    <a:lnTo>
                      <a:pt x="1011" y="338"/>
                    </a:lnTo>
                    <a:lnTo>
                      <a:pt x="1013" y="338"/>
                    </a:lnTo>
                    <a:lnTo>
                      <a:pt x="1014" y="339"/>
                    </a:lnTo>
                    <a:lnTo>
                      <a:pt x="1015" y="339"/>
                    </a:lnTo>
                    <a:lnTo>
                      <a:pt x="1017" y="339"/>
                    </a:lnTo>
                    <a:lnTo>
                      <a:pt x="1018" y="339"/>
                    </a:lnTo>
                    <a:lnTo>
                      <a:pt x="1020" y="340"/>
                    </a:lnTo>
                    <a:lnTo>
                      <a:pt x="1020" y="340"/>
                    </a:lnTo>
                    <a:lnTo>
                      <a:pt x="1022" y="341"/>
                    </a:lnTo>
                    <a:lnTo>
                      <a:pt x="1023" y="341"/>
                    </a:lnTo>
                    <a:lnTo>
                      <a:pt x="1025" y="342"/>
                    </a:lnTo>
                    <a:lnTo>
                      <a:pt x="1026" y="342"/>
                    </a:lnTo>
                    <a:lnTo>
                      <a:pt x="1027" y="342"/>
                    </a:lnTo>
                    <a:lnTo>
                      <a:pt x="1029" y="342"/>
                    </a:lnTo>
                    <a:lnTo>
                      <a:pt x="1030" y="342"/>
                    </a:lnTo>
                    <a:lnTo>
                      <a:pt x="1032" y="342"/>
                    </a:lnTo>
                    <a:lnTo>
                      <a:pt x="1032" y="343"/>
                    </a:lnTo>
                    <a:lnTo>
                      <a:pt x="1034" y="343"/>
                    </a:lnTo>
                    <a:lnTo>
                      <a:pt x="1035" y="344"/>
                    </a:lnTo>
                    <a:lnTo>
                      <a:pt x="1037" y="344"/>
                    </a:lnTo>
                    <a:lnTo>
                      <a:pt x="1038" y="344"/>
                    </a:lnTo>
                    <a:lnTo>
                      <a:pt x="1039" y="345"/>
                    </a:lnTo>
                    <a:lnTo>
                      <a:pt x="1041" y="345"/>
                    </a:lnTo>
                    <a:lnTo>
                      <a:pt x="1042" y="345"/>
                    </a:lnTo>
                    <a:lnTo>
                      <a:pt x="1044" y="345"/>
                    </a:lnTo>
                    <a:lnTo>
                      <a:pt x="1045" y="345"/>
                    </a:lnTo>
                    <a:lnTo>
                      <a:pt x="1046" y="345"/>
                    </a:lnTo>
                    <a:lnTo>
                      <a:pt x="1048" y="345"/>
                    </a:lnTo>
                    <a:lnTo>
                      <a:pt x="1049" y="346"/>
                    </a:lnTo>
                    <a:lnTo>
                      <a:pt x="1051" y="346"/>
                    </a:lnTo>
                    <a:lnTo>
                      <a:pt x="1051" y="346"/>
                    </a:lnTo>
                    <a:lnTo>
                      <a:pt x="1053" y="346"/>
                    </a:lnTo>
                    <a:lnTo>
                      <a:pt x="1054" y="347"/>
                    </a:lnTo>
                    <a:lnTo>
                      <a:pt x="1056" y="347"/>
                    </a:lnTo>
                    <a:lnTo>
                      <a:pt x="1057" y="347"/>
                    </a:lnTo>
                    <a:lnTo>
                      <a:pt x="1058" y="347"/>
                    </a:lnTo>
                    <a:lnTo>
                      <a:pt x="1060" y="348"/>
                    </a:lnTo>
                    <a:lnTo>
                      <a:pt x="1061" y="348"/>
                    </a:lnTo>
                    <a:lnTo>
                      <a:pt x="1063" y="348"/>
                    </a:lnTo>
                    <a:lnTo>
                      <a:pt x="1063" y="348"/>
                    </a:lnTo>
                    <a:lnTo>
                      <a:pt x="1065" y="348"/>
                    </a:lnTo>
                    <a:lnTo>
                      <a:pt x="1066" y="348"/>
                    </a:lnTo>
                    <a:lnTo>
                      <a:pt x="1068" y="348"/>
                    </a:lnTo>
                    <a:lnTo>
                      <a:pt x="1069" y="348"/>
                    </a:lnTo>
                    <a:lnTo>
                      <a:pt x="1070" y="348"/>
                    </a:lnTo>
                    <a:lnTo>
                      <a:pt x="1072" y="348"/>
                    </a:lnTo>
                    <a:lnTo>
                      <a:pt x="1073" y="349"/>
                    </a:lnTo>
                    <a:lnTo>
                      <a:pt x="1075" y="349"/>
                    </a:lnTo>
                    <a:lnTo>
                      <a:pt x="1076" y="349"/>
                    </a:lnTo>
                    <a:lnTo>
                      <a:pt x="1077" y="349"/>
                    </a:lnTo>
                    <a:lnTo>
                      <a:pt x="1078" y="349"/>
                    </a:lnTo>
                    <a:lnTo>
                      <a:pt x="1080" y="349"/>
                    </a:lnTo>
                    <a:lnTo>
                      <a:pt x="1082" y="350"/>
                    </a:lnTo>
                    <a:lnTo>
                      <a:pt x="1082" y="350"/>
                    </a:lnTo>
                    <a:lnTo>
                      <a:pt x="1084" y="350"/>
                    </a:lnTo>
                    <a:lnTo>
                      <a:pt x="1085" y="350"/>
                    </a:lnTo>
                    <a:lnTo>
                      <a:pt x="1087" y="350"/>
                    </a:lnTo>
                    <a:lnTo>
                      <a:pt x="1088" y="350"/>
                    </a:lnTo>
                    <a:lnTo>
                      <a:pt x="1089" y="350"/>
                    </a:lnTo>
                    <a:lnTo>
                      <a:pt x="1091" y="350"/>
                    </a:lnTo>
                    <a:lnTo>
                      <a:pt x="1092" y="351"/>
                    </a:lnTo>
                    <a:lnTo>
                      <a:pt x="1094" y="351"/>
                    </a:lnTo>
                    <a:lnTo>
                      <a:pt x="1095" y="351"/>
                    </a:lnTo>
                    <a:lnTo>
                      <a:pt x="1096" y="351"/>
                    </a:lnTo>
                    <a:lnTo>
                      <a:pt x="1097" y="351"/>
                    </a:lnTo>
                    <a:lnTo>
                      <a:pt x="1099" y="351"/>
                    </a:lnTo>
                    <a:lnTo>
                      <a:pt x="1100" y="351"/>
                    </a:lnTo>
                    <a:lnTo>
                      <a:pt x="1101" y="351"/>
                    </a:lnTo>
                    <a:lnTo>
                      <a:pt x="1103" y="351"/>
                    </a:lnTo>
                    <a:lnTo>
                      <a:pt x="1104" y="351"/>
                    </a:lnTo>
                    <a:lnTo>
                      <a:pt x="1106" y="351"/>
                    </a:lnTo>
                    <a:lnTo>
                      <a:pt x="1107" y="351"/>
                    </a:lnTo>
                    <a:lnTo>
                      <a:pt x="1108" y="351"/>
                    </a:lnTo>
                    <a:lnTo>
                      <a:pt x="1109" y="351"/>
                    </a:lnTo>
                    <a:lnTo>
                      <a:pt x="1111" y="351"/>
                    </a:lnTo>
                    <a:lnTo>
                      <a:pt x="1112" y="351"/>
                    </a:lnTo>
                    <a:lnTo>
                      <a:pt x="1114" y="351"/>
                    </a:lnTo>
                    <a:lnTo>
                      <a:pt x="1115" y="351"/>
                    </a:lnTo>
                    <a:lnTo>
                      <a:pt x="1116" y="351"/>
                    </a:lnTo>
                    <a:lnTo>
                      <a:pt x="1118" y="351"/>
                    </a:lnTo>
                    <a:lnTo>
                      <a:pt x="1119" y="351"/>
                    </a:lnTo>
                    <a:lnTo>
                      <a:pt x="1120" y="351"/>
                    </a:lnTo>
                    <a:lnTo>
                      <a:pt x="1122" y="352"/>
                    </a:lnTo>
                    <a:lnTo>
                      <a:pt x="1123" y="352"/>
                    </a:lnTo>
                    <a:lnTo>
                      <a:pt x="1125" y="352"/>
                    </a:lnTo>
                    <a:lnTo>
                      <a:pt x="1126" y="352"/>
                    </a:lnTo>
                    <a:lnTo>
                      <a:pt x="1127" y="352"/>
                    </a:lnTo>
                    <a:lnTo>
                      <a:pt x="1128" y="352"/>
                    </a:lnTo>
                    <a:lnTo>
                      <a:pt x="1130" y="352"/>
                    </a:lnTo>
                    <a:lnTo>
                      <a:pt x="1131" y="352"/>
                    </a:lnTo>
                    <a:lnTo>
                      <a:pt x="1133" y="352"/>
                    </a:lnTo>
                    <a:lnTo>
                      <a:pt x="1134" y="352"/>
                    </a:lnTo>
                    <a:lnTo>
                      <a:pt x="1135" y="352"/>
                    </a:lnTo>
                    <a:lnTo>
                      <a:pt x="1137" y="352"/>
                    </a:lnTo>
                    <a:lnTo>
                      <a:pt x="1138" y="352"/>
                    </a:lnTo>
                    <a:lnTo>
                      <a:pt x="1139" y="352"/>
                    </a:lnTo>
                    <a:lnTo>
                      <a:pt x="1140" y="352"/>
                    </a:lnTo>
                    <a:lnTo>
                      <a:pt x="1142" y="352"/>
                    </a:lnTo>
                    <a:lnTo>
                      <a:pt x="1143" y="352"/>
                    </a:lnTo>
                    <a:lnTo>
                      <a:pt x="1145" y="352"/>
                    </a:lnTo>
                    <a:lnTo>
                      <a:pt x="1146" y="352"/>
                    </a:lnTo>
                    <a:lnTo>
                      <a:pt x="1147" y="352"/>
                    </a:lnTo>
                    <a:lnTo>
                      <a:pt x="1149" y="352"/>
                    </a:lnTo>
                    <a:lnTo>
                      <a:pt x="1150" y="353"/>
                    </a:lnTo>
                    <a:lnTo>
                      <a:pt x="1152" y="353"/>
                    </a:lnTo>
                    <a:lnTo>
                      <a:pt x="1152" y="353"/>
                    </a:lnTo>
                    <a:lnTo>
                      <a:pt x="1154" y="353"/>
                    </a:lnTo>
                    <a:lnTo>
                      <a:pt x="1155" y="353"/>
                    </a:lnTo>
                    <a:lnTo>
                      <a:pt x="1157" y="353"/>
                    </a:lnTo>
                    <a:lnTo>
                      <a:pt x="1158" y="353"/>
                    </a:lnTo>
                    <a:lnTo>
                      <a:pt x="1159" y="353"/>
                    </a:lnTo>
                    <a:lnTo>
                      <a:pt x="1161" y="353"/>
                    </a:lnTo>
                    <a:lnTo>
                      <a:pt x="1162" y="353"/>
                    </a:lnTo>
                    <a:lnTo>
                      <a:pt x="1164" y="353"/>
                    </a:lnTo>
                    <a:lnTo>
                      <a:pt x="1165" y="353"/>
                    </a:lnTo>
                    <a:lnTo>
                      <a:pt x="1166" y="353"/>
                    </a:lnTo>
                    <a:lnTo>
                      <a:pt x="1168" y="353"/>
                    </a:lnTo>
                    <a:lnTo>
                      <a:pt x="1169" y="353"/>
                    </a:lnTo>
                    <a:lnTo>
                      <a:pt x="1171" y="353"/>
                    </a:lnTo>
                    <a:lnTo>
                      <a:pt x="1171" y="353"/>
                    </a:lnTo>
                    <a:lnTo>
                      <a:pt x="1173" y="353"/>
                    </a:lnTo>
                    <a:lnTo>
                      <a:pt x="1174" y="353"/>
                    </a:lnTo>
                    <a:lnTo>
                      <a:pt x="1176" y="353"/>
                    </a:lnTo>
                    <a:lnTo>
                      <a:pt x="1177" y="353"/>
                    </a:lnTo>
                    <a:lnTo>
                      <a:pt x="1178" y="353"/>
                    </a:lnTo>
                    <a:lnTo>
                      <a:pt x="1180" y="353"/>
                    </a:lnTo>
                    <a:lnTo>
                      <a:pt x="1181" y="353"/>
                    </a:lnTo>
                    <a:lnTo>
                      <a:pt x="1183" y="353"/>
                    </a:lnTo>
                    <a:lnTo>
                      <a:pt x="1183" y="353"/>
                    </a:lnTo>
                    <a:lnTo>
                      <a:pt x="1185" y="353"/>
                    </a:lnTo>
                    <a:lnTo>
                      <a:pt x="1186" y="353"/>
                    </a:lnTo>
                    <a:lnTo>
                      <a:pt x="1188" y="353"/>
                    </a:lnTo>
                    <a:lnTo>
                      <a:pt x="1189" y="353"/>
                    </a:lnTo>
                    <a:lnTo>
                      <a:pt x="1190" y="353"/>
                    </a:lnTo>
                    <a:lnTo>
                      <a:pt x="1192" y="353"/>
                    </a:lnTo>
                    <a:lnTo>
                      <a:pt x="1193" y="353"/>
                    </a:lnTo>
                    <a:lnTo>
                      <a:pt x="1195" y="353"/>
                    </a:lnTo>
                    <a:lnTo>
                      <a:pt x="1196" y="353"/>
                    </a:lnTo>
                    <a:lnTo>
                      <a:pt x="1197" y="353"/>
                    </a:lnTo>
                    <a:lnTo>
                      <a:pt x="1199" y="353"/>
                    </a:lnTo>
                    <a:lnTo>
                      <a:pt x="1200" y="353"/>
                    </a:lnTo>
                    <a:lnTo>
                      <a:pt x="1202" y="353"/>
                    </a:lnTo>
                    <a:lnTo>
                      <a:pt x="1202" y="353"/>
                    </a:lnTo>
                    <a:lnTo>
                      <a:pt x="1204" y="353"/>
                    </a:lnTo>
                    <a:lnTo>
                      <a:pt x="1205" y="353"/>
                    </a:lnTo>
                    <a:lnTo>
                      <a:pt x="1207" y="353"/>
                    </a:lnTo>
                    <a:lnTo>
                      <a:pt x="1208" y="353"/>
                    </a:lnTo>
                    <a:lnTo>
                      <a:pt x="1209" y="353"/>
                    </a:lnTo>
                    <a:lnTo>
                      <a:pt x="1211" y="353"/>
                    </a:lnTo>
                    <a:lnTo>
                      <a:pt x="1212" y="353"/>
                    </a:lnTo>
                    <a:lnTo>
                      <a:pt x="1214" y="353"/>
                    </a:lnTo>
                    <a:lnTo>
                      <a:pt x="1214" y="353"/>
                    </a:lnTo>
                    <a:lnTo>
                      <a:pt x="1216" y="353"/>
                    </a:lnTo>
                    <a:lnTo>
                      <a:pt x="1217" y="353"/>
                    </a:lnTo>
                    <a:lnTo>
                      <a:pt x="1219" y="353"/>
                    </a:lnTo>
                    <a:lnTo>
                      <a:pt x="1220" y="353"/>
                    </a:lnTo>
                    <a:lnTo>
                      <a:pt x="1221" y="353"/>
                    </a:lnTo>
                    <a:lnTo>
                      <a:pt x="1223" y="353"/>
                    </a:lnTo>
                    <a:lnTo>
                      <a:pt x="1224" y="353"/>
                    </a:lnTo>
                    <a:lnTo>
                      <a:pt x="1226" y="353"/>
                    </a:lnTo>
                    <a:lnTo>
                      <a:pt x="1226" y="353"/>
                    </a:lnTo>
                    <a:lnTo>
                      <a:pt x="1228" y="353"/>
                    </a:lnTo>
                    <a:lnTo>
                      <a:pt x="1229" y="353"/>
                    </a:lnTo>
                    <a:lnTo>
                      <a:pt x="1231" y="353"/>
                    </a:lnTo>
                    <a:lnTo>
                      <a:pt x="1232" y="353"/>
                    </a:lnTo>
                    <a:lnTo>
                      <a:pt x="1233" y="353"/>
                    </a:lnTo>
                    <a:lnTo>
                      <a:pt x="1235" y="353"/>
                    </a:lnTo>
                    <a:lnTo>
                      <a:pt x="1236" y="353"/>
                    </a:lnTo>
                    <a:lnTo>
                      <a:pt x="1238" y="353"/>
                    </a:lnTo>
                    <a:lnTo>
                      <a:pt x="1239" y="353"/>
                    </a:lnTo>
                    <a:lnTo>
                      <a:pt x="1240" y="353"/>
                    </a:lnTo>
                    <a:lnTo>
                      <a:pt x="1242" y="353"/>
                    </a:lnTo>
                    <a:lnTo>
                      <a:pt x="1243" y="353"/>
                    </a:lnTo>
                    <a:lnTo>
                      <a:pt x="1245" y="353"/>
                    </a:lnTo>
                    <a:lnTo>
                      <a:pt x="1245" y="353"/>
                    </a:lnTo>
                    <a:lnTo>
                      <a:pt x="1247" y="353"/>
                    </a:lnTo>
                    <a:lnTo>
                      <a:pt x="1248" y="353"/>
                    </a:lnTo>
                    <a:lnTo>
                      <a:pt x="1250" y="353"/>
                    </a:lnTo>
                    <a:lnTo>
                      <a:pt x="1251" y="353"/>
                    </a:lnTo>
                    <a:lnTo>
                      <a:pt x="1252" y="353"/>
                    </a:lnTo>
                    <a:lnTo>
                      <a:pt x="1254" y="353"/>
                    </a:lnTo>
                    <a:lnTo>
                      <a:pt x="1255" y="353"/>
                    </a:lnTo>
                    <a:lnTo>
                      <a:pt x="1257" y="353"/>
                    </a:lnTo>
                    <a:lnTo>
                      <a:pt x="1258" y="353"/>
                    </a:lnTo>
                    <a:lnTo>
                      <a:pt x="1259" y="353"/>
                    </a:lnTo>
                    <a:lnTo>
                      <a:pt x="1260" y="353"/>
                    </a:lnTo>
                    <a:lnTo>
                      <a:pt x="1262" y="353"/>
                    </a:lnTo>
                    <a:lnTo>
                      <a:pt x="1263" y="353"/>
                    </a:lnTo>
                    <a:lnTo>
                      <a:pt x="1264" y="353"/>
                    </a:lnTo>
                    <a:lnTo>
                      <a:pt x="1266" y="353"/>
                    </a:lnTo>
                    <a:lnTo>
                      <a:pt x="1267" y="353"/>
                    </a:lnTo>
                    <a:lnTo>
                      <a:pt x="1269" y="353"/>
                    </a:lnTo>
                    <a:lnTo>
                      <a:pt x="1270" y="353"/>
                    </a:lnTo>
                    <a:lnTo>
                      <a:pt x="1271" y="353"/>
                    </a:lnTo>
                    <a:lnTo>
                      <a:pt x="1273" y="353"/>
                    </a:lnTo>
                    <a:lnTo>
                      <a:pt x="1274" y="353"/>
                    </a:lnTo>
                    <a:lnTo>
                      <a:pt x="1276" y="353"/>
                    </a:lnTo>
                    <a:lnTo>
                      <a:pt x="1277" y="353"/>
                    </a:lnTo>
                    <a:lnTo>
                      <a:pt x="1278" y="353"/>
                    </a:lnTo>
                    <a:lnTo>
                      <a:pt x="1279" y="353"/>
                    </a:lnTo>
                    <a:lnTo>
                      <a:pt x="1281" y="353"/>
                    </a:lnTo>
                    <a:lnTo>
                      <a:pt x="1282" y="353"/>
                    </a:lnTo>
                    <a:lnTo>
                      <a:pt x="1283" y="353"/>
                    </a:lnTo>
                    <a:lnTo>
                      <a:pt x="1285" y="353"/>
                    </a:lnTo>
                    <a:lnTo>
                      <a:pt x="1286" y="353"/>
                    </a:lnTo>
                    <a:lnTo>
                      <a:pt x="1288" y="353"/>
                    </a:lnTo>
                    <a:lnTo>
                      <a:pt x="1289" y="353"/>
                    </a:lnTo>
                    <a:lnTo>
                      <a:pt x="1290" y="353"/>
                    </a:lnTo>
                    <a:lnTo>
                      <a:pt x="1291" y="353"/>
                    </a:lnTo>
                    <a:lnTo>
                      <a:pt x="1293" y="353"/>
                    </a:lnTo>
                    <a:lnTo>
                      <a:pt x="1294" y="353"/>
                    </a:lnTo>
                    <a:lnTo>
                      <a:pt x="1296" y="353"/>
                    </a:lnTo>
                    <a:lnTo>
                      <a:pt x="1297" y="353"/>
                    </a:lnTo>
                    <a:lnTo>
                      <a:pt x="1298" y="353"/>
                    </a:lnTo>
                    <a:lnTo>
                      <a:pt x="1300" y="353"/>
                    </a:lnTo>
                    <a:lnTo>
                      <a:pt x="1301" y="353"/>
                    </a:lnTo>
                    <a:lnTo>
                      <a:pt x="1302" y="353"/>
                    </a:lnTo>
                    <a:lnTo>
                      <a:pt x="1303" y="353"/>
                    </a:lnTo>
                    <a:lnTo>
                      <a:pt x="1305" y="353"/>
                    </a:lnTo>
                    <a:lnTo>
                      <a:pt x="1306" y="353"/>
                    </a:lnTo>
                    <a:lnTo>
                      <a:pt x="1308" y="353"/>
                    </a:lnTo>
                    <a:lnTo>
                      <a:pt x="1309" y="353"/>
                    </a:lnTo>
                    <a:lnTo>
                      <a:pt x="1310" y="353"/>
                    </a:lnTo>
                    <a:lnTo>
                      <a:pt x="1312" y="353"/>
                    </a:lnTo>
                    <a:lnTo>
                      <a:pt x="1313" y="353"/>
                    </a:lnTo>
                    <a:lnTo>
                      <a:pt x="1315" y="353"/>
                    </a:lnTo>
                    <a:lnTo>
                      <a:pt x="1316" y="353"/>
                    </a:lnTo>
                    <a:lnTo>
                      <a:pt x="1317" y="353"/>
                    </a:lnTo>
                    <a:lnTo>
                      <a:pt x="1319" y="353"/>
                    </a:lnTo>
                    <a:lnTo>
                      <a:pt x="1320" y="353"/>
                    </a:lnTo>
                    <a:lnTo>
                      <a:pt x="1321" y="353"/>
                    </a:lnTo>
                    <a:lnTo>
                      <a:pt x="1322" y="353"/>
                    </a:lnTo>
                    <a:lnTo>
                      <a:pt x="1324" y="353"/>
                    </a:lnTo>
                    <a:lnTo>
                      <a:pt x="1325" y="353"/>
                    </a:lnTo>
                    <a:lnTo>
                      <a:pt x="1327" y="353"/>
                    </a:lnTo>
                    <a:lnTo>
                      <a:pt x="1328" y="353"/>
                    </a:lnTo>
                    <a:lnTo>
                      <a:pt x="1329" y="353"/>
                    </a:lnTo>
                    <a:lnTo>
                      <a:pt x="1331" y="353"/>
                    </a:lnTo>
                    <a:lnTo>
                      <a:pt x="1332" y="353"/>
                    </a:lnTo>
                    <a:lnTo>
                      <a:pt x="1334" y="353"/>
                    </a:lnTo>
                    <a:lnTo>
                      <a:pt x="1334" y="353"/>
                    </a:lnTo>
                    <a:lnTo>
                      <a:pt x="1336" y="353"/>
                    </a:lnTo>
                    <a:lnTo>
                      <a:pt x="1337" y="353"/>
                    </a:lnTo>
                    <a:lnTo>
                      <a:pt x="1339" y="353"/>
                    </a:lnTo>
                    <a:lnTo>
                      <a:pt x="1340" y="353"/>
                    </a:lnTo>
                    <a:lnTo>
                      <a:pt x="1341" y="353"/>
                    </a:lnTo>
                    <a:lnTo>
                      <a:pt x="1343" y="353"/>
                    </a:lnTo>
                    <a:lnTo>
                      <a:pt x="1344" y="353"/>
                    </a:lnTo>
                    <a:lnTo>
                      <a:pt x="1346" y="353"/>
                    </a:lnTo>
                    <a:lnTo>
                      <a:pt x="1346" y="353"/>
                    </a:lnTo>
                    <a:lnTo>
                      <a:pt x="1348" y="353"/>
                    </a:lnTo>
                    <a:moveTo>
                      <a:pt x="542" y="135"/>
                    </a:moveTo>
                    <a:lnTo>
                      <a:pt x="543" y="133"/>
                    </a:lnTo>
                    <a:lnTo>
                      <a:pt x="545" y="130"/>
                    </a:lnTo>
                    <a:lnTo>
                      <a:pt x="546" y="128"/>
                    </a:lnTo>
                    <a:lnTo>
                      <a:pt x="548" y="126"/>
                    </a:lnTo>
                    <a:lnTo>
                      <a:pt x="549" y="124"/>
                    </a:lnTo>
                    <a:lnTo>
                      <a:pt x="550" y="122"/>
                    </a:lnTo>
                    <a:lnTo>
                      <a:pt x="552" y="120"/>
                    </a:lnTo>
                    <a:lnTo>
                      <a:pt x="553" y="118"/>
                    </a:lnTo>
                    <a:lnTo>
                      <a:pt x="555" y="115"/>
                    </a:lnTo>
                    <a:lnTo>
                      <a:pt x="555" y="114"/>
                    </a:lnTo>
                    <a:lnTo>
                      <a:pt x="557" y="112"/>
                    </a:lnTo>
                    <a:lnTo>
                      <a:pt x="558" y="109"/>
                    </a:lnTo>
                    <a:lnTo>
                      <a:pt x="560" y="107"/>
                    </a:lnTo>
                    <a:lnTo>
                      <a:pt x="561" y="105"/>
                    </a:lnTo>
                    <a:lnTo>
                      <a:pt x="562" y="103"/>
                    </a:lnTo>
                    <a:lnTo>
                      <a:pt x="564" y="101"/>
                    </a:lnTo>
                    <a:lnTo>
                      <a:pt x="565" y="99"/>
                    </a:lnTo>
                    <a:lnTo>
                      <a:pt x="567" y="96"/>
                    </a:lnTo>
                    <a:lnTo>
                      <a:pt x="567" y="95"/>
                    </a:lnTo>
                    <a:lnTo>
                      <a:pt x="569" y="93"/>
                    </a:lnTo>
                    <a:lnTo>
                      <a:pt x="570" y="90"/>
                    </a:lnTo>
                    <a:lnTo>
                      <a:pt x="572" y="89"/>
                    </a:lnTo>
                    <a:lnTo>
                      <a:pt x="573" y="87"/>
                    </a:lnTo>
                    <a:lnTo>
                      <a:pt x="574" y="84"/>
                    </a:lnTo>
                    <a:lnTo>
                      <a:pt x="576" y="83"/>
                    </a:lnTo>
                    <a:lnTo>
                      <a:pt x="577" y="81"/>
                    </a:lnTo>
                    <a:lnTo>
                      <a:pt x="579" y="79"/>
                    </a:lnTo>
                    <a:lnTo>
                      <a:pt x="580" y="77"/>
                    </a:lnTo>
                    <a:lnTo>
                      <a:pt x="581" y="75"/>
                    </a:lnTo>
                    <a:lnTo>
                      <a:pt x="583" y="73"/>
                    </a:lnTo>
                    <a:lnTo>
                      <a:pt x="584" y="71"/>
                    </a:lnTo>
                    <a:lnTo>
                      <a:pt x="586" y="69"/>
                    </a:lnTo>
                    <a:lnTo>
                      <a:pt x="586" y="67"/>
                    </a:lnTo>
                    <a:lnTo>
                      <a:pt x="588" y="66"/>
                    </a:lnTo>
                    <a:lnTo>
                      <a:pt x="589" y="64"/>
                    </a:lnTo>
                    <a:lnTo>
                      <a:pt x="591" y="62"/>
                    </a:lnTo>
                    <a:lnTo>
                      <a:pt x="592" y="60"/>
                    </a:lnTo>
                    <a:lnTo>
                      <a:pt x="593" y="58"/>
                    </a:lnTo>
                    <a:lnTo>
                      <a:pt x="595" y="56"/>
                    </a:lnTo>
                    <a:lnTo>
                      <a:pt x="596" y="55"/>
                    </a:lnTo>
                    <a:lnTo>
                      <a:pt x="598" y="53"/>
                    </a:lnTo>
                    <a:lnTo>
                      <a:pt x="599" y="51"/>
                    </a:lnTo>
                    <a:lnTo>
                      <a:pt x="600" y="50"/>
                    </a:lnTo>
                    <a:lnTo>
                      <a:pt x="601" y="48"/>
                    </a:lnTo>
                    <a:lnTo>
                      <a:pt x="603" y="47"/>
                    </a:lnTo>
                    <a:lnTo>
                      <a:pt x="604" y="44"/>
                    </a:lnTo>
                    <a:lnTo>
                      <a:pt x="605" y="43"/>
                    </a:lnTo>
                    <a:lnTo>
                      <a:pt x="607" y="41"/>
                    </a:lnTo>
                    <a:lnTo>
                      <a:pt x="608" y="40"/>
                    </a:lnTo>
                    <a:lnTo>
                      <a:pt x="610" y="38"/>
                    </a:lnTo>
                    <a:lnTo>
                      <a:pt x="611" y="37"/>
                    </a:lnTo>
                    <a:lnTo>
                      <a:pt x="612" y="35"/>
                    </a:lnTo>
                    <a:lnTo>
                      <a:pt x="613" y="34"/>
                    </a:lnTo>
                    <a:lnTo>
                      <a:pt x="615" y="32"/>
                    </a:lnTo>
                    <a:lnTo>
                      <a:pt x="616" y="32"/>
                    </a:lnTo>
                    <a:lnTo>
                      <a:pt x="618" y="30"/>
                    </a:lnTo>
                    <a:lnTo>
                      <a:pt x="619" y="29"/>
                    </a:lnTo>
                    <a:lnTo>
                      <a:pt x="620" y="27"/>
                    </a:lnTo>
                    <a:lnTo>
                      <a:pt x="622" y="26"/>
                    </a:lnTo>
                    <a:lnTo>
                      <a:pt x="623" y="25"/>
                    </a:lnTo>
                    <a:lnTo>
                      <a:pt x="624" y="23"/>
                    </a:lnTo>
                    <a:lnTo>
                      <a:pt x="626" y="23"/>
                    </a:lnTo>
                    <a:lnTo>
                      <a:pt x="627" y="21"/>
                    </a:lnTo>
                    <a:lnTo>
                      <a:pt x="629" y="20"/>
                    </a:lnTo>
                    <a:lnTo>
                      <a:pt x="630" y="19"/>
                    </a:lnTo>
                    <a:lnTo>
                      <a:pt x="631" y="18"/>
                    </a:lnTo>
                    <a:lnTo>
                      <a:pt x="632" y="16"/>
                    </a:lnTo>
                    <a:lnTo>
                      <a:pt x="634" y="16"/>
                    </a:lnTo>
                    <a:lnTo>
                      <a:pt x="635" y="15"/>
                    </a:lnTo>
                    <a:lnTo>
                      <a:pt x="637" y="13"/>
                    </a:lnTo>
                    <a:lnTo>
                      <a:pt x="638" y="13"/>
                    </a:lnTo>
                    <a:lnTo>
                      <a:pt x="639" y="12"/>
                    </a:lnTo>
                    <a:lnTo>
                      <a:pt x="641" y="11"/>
                    </a:lnTo>
                    <a:lnTo>
                      <a:pt x="642" y="10"/>
                    </a:lnTo>
                    <a:lnTo>
                      <a:pt x="643" y="9"/>
                    </a:lnTo>
                    <a:lnTo>
                      <a:pt x="644" y="8"/>
                    </a:lnTo>
                    <a:lnTo>
                      <a:pt x="646" y="7"/>
                    </a:lnTo>
                    <a:lnTo>
                      <a:pt x="647" y="7"/>
                    </a:lnTo>
                    <a:lnTo>
                      <a:pt x="649" y="7"/>
                    </a:lnTo>
                    <a:lnTo>
                      <a:pt x="650" y="6"/>
                    </a:lnTo>
                    <a:lnTo>
                      <a:pt x="651" y="5"/>
                    </a:lnTo>
                    <a:lnTo>
                      <a:pt x="653" y="4"/>
                    </a:lnTo>
                    <a:lnTo>
                      <a:pt x="654" y="4"/>
                    </a:lnTo>
                    <a:lnTo>
                      <a:pt x="656" y="4"/>
                    </a:lnTo>
                    <a:lnTo>
                      <a:pt x="656" y="3"/>
                    </a:lnTo>
                    <a:lnTo>
                      <a:pt x="658" y="3"/>
                    </a:lnTo>
                    <a:lnTo>
                      <a:pt x="660" y="2"/>
                    </a:lnTo>
                    <a:lnTo>
                      <a:pt x="661" y="2"/>
                    </a:lnTo>
                    <a:lnTo>
                      <a:pt x="662" y="1"/>
                    </a:lnTo>
                    <a:lnTo>
                      <a:pt x="663" y="1"/>
                    </a:lnTo>
                    <a:lnTo>
                      <a:pt x="665" y="1"/>
                    </a:lnTo>
                    <a:lnTo>
                      <a:pt x="666" y="1"/>
                    </a:lnTo>
                    <a:lnTo>
                      <a:pt x="668" y="1"/>
                    </a:lnTo>
                    <a:lnTo>
                      <a:pt x="669" y="1"/>
                    </a:lnTo>
                    <a:lnTo>
                      <a:pt x="670" y="0"/>
                    </a:lnTo>
                    <a:lnTo>
                      <a:pt x="672" y="0"/>
                    </a:lnTo>
                    <a:lnTo>
                      <a:pt x="673" y="0"/>
                    </a:lnTo>
                    <a:lnTo>
                      <a:pt x="675" y="0"/>
                    </a:lnTo>
                    <a:lnTo>
                      <a:pt x="675" y="0"/>
                    </a:lnTo>
                    <a:lnTo>
                      <a:pt x="677" y="0"/>
                    </a:lnTo>
                    <a:lnTo>
                      <a:pt x="678" y="0"/>
                    </a:lnTo>
                    <a:lnTo>
                      <a:pt x="680" y="1"/>
                    </a:lnTo>
                    <a:lnTo>
                      <a:pt x="681" y="1"/>
                    </a:lnTo>
                    <a:lnTo>
                      <a:pt x="682" y="1"/>
                    </a:lnTo>
                    <a:lnTo>
                      <a:pt x="684" y="1"/>
                    </a:lnTo>
                    <a:lnTo>
                      <a:pt x="685" y="1"/>
                    </a:lnTo>
                    <a:lnTo>
                      <a:pt x="687" y="1"/>
                    </a:lnTo>
                    <a:lnTo>
                      <a:pt x="687" y="2"/>
                    </a:lnTo>
                    <a:lnTo>
                      <a:pt x="689" y="2"/>
                    </a:lnTo>
                    <a:lnTo>
                      <a:pt x="690" y="3"/>
                    </a:lnTo>
                    <a:lnTo>
                      <a:pt x="692" y="3"/>
                    </a:lnTo>
                    <a:lnTo>
                      <a:pt x="693" y="4"/>
                    </a:lnTo>
                    <a:lnTo>
                      <a:pt x="694" y="4"/>
                    </a:lnTo>
                    <a:lnTo>
                      <a:pt x="696" y="4"/>
                    </a:lnTo>
                    <a:lnTo>
                      <a:pt x="697" y="5"/>
                    </a:lnTo>
                    <a:lnTo>
                      <a:pt x="699" y="6"/>
                    </a:lnTo>
                    <a:lnTo>
                      <a:pt x="700" y="7"/>
                    </a:lnTo>
                    <a:lnTo>
                      <a:pt x="701" y="7"/>
                    </a:lnTo>
                    <a:lnTo>
                      <a:pt x="703" y="7"/>
                    </a:lnTo>
                    <a:lnTo>
                      <a:pt x="704" y="8"/>
                    </a:lnTo>
                    <a:lnTo>
                      <a:pt x="706" y="9"/>
                    </a:lnTo>
                    <a:lnTo>
                      <a:pt x="706" y="10"/>
                    </a:lnTo>
                    <a:lnTo>
                      <a:pt x="708" y="11"/>
                    </a:lnTo>
                    <a:lnTo>
                      <a:pt x="709" y="12"/>
                    </a:lnTo>
                    <a:lnTo>
                      <a:pt x="711" y="13"/>
                    </a:lnTo>
                    <a:lnTo>
                      <a:pt x="712" y="13"/>
                    </a:lnTo>
                    <a:lnTo>
                      <a:pt x="713" y="15"/>
                    </a:lnTo>
                    <a:lnTo>
                      <a:pt x="715" y="16"/>
                    </a:lnTo>
                    <a:lnTo>
                      <a:pt x="716" y="16"/>
                    </a:lnTo>
                    <a:lnTo>
                      <a:pt x="718" y="18"/>
                    </a:lnTo>
                    <a:lnTo>
                      <a:pt x="718" y="19"/>
                    </a:lnTo>
                    <a:lnTo>
                      <a:pt x="720" y="20"/>
                    </a:lnTo>
                    <a:lnTo>
                      <a:pt x="721" y="21"/>
                    </a:lnTo>
                    <a:lnTo>
                      <a:pt x="723" y="23"/>
                    </a:lnTo>
                    <a:lnTo>
                      <a:pt x="724" y="23"/>
                    </a:lnTo>
                    <a:lnTo>
                      <a:pt x="725" y="25"/>
                    </a:lnTo>
                    <a:lnTo>
                      <a:pt x="727" y="26"/>
                    </a:lnTo>
                    <a:lnTo>
                      <a:pt x="728" y="27"/>
                    </a:lnTo>
                    <a:lnTo>
                      <a:pt x="730" y="29"/>
                    </a:lnTo>
                    <a:lnTo>
                      <a:pt x="730" y="30"/>
                    </a:lnTo>
                    <a:lnTo>
                      <a:pt x="732" y="32"/>
                    </a:lnTo>
                    <a:lnTo>
                      <a:pt x="733" y="32"/>
                    </a:lnTo>
                    <a:lnTo>
                      <a:pt x="735" y="34"/>
                    </a:lnTo>
                    <a:lnTo>
                      <a:pt x="737" y="35"/>
                    </a:lnTo>
                    <a:lnTo>
                      <a:pt x="737" y="37"/>
                    </a:lnTo>
                    <a:lnTo>
                      <a:pt x="739" y="38"/>
                    </a:lnTo>
                    <a:lnTo>
                      <a:pt x="740" y="40"/>
                    </a:lnTo>
                    <a:lnTo>
                      <a:pt x="742" y="41"/>
                    </a:lnTo>
                    <a:lnTo>
                      <a:pt x="743" y="43"/>
                    </a:lnTo>
                    <a:lnTo>
                      <a:pt x="744" y="44"/>
                    </a:lnTo>
                    <a:lnTo>
                      <a:pt x="746" y="47"/>
                    </a:lnTo>
                    <a:lnTo>
                      <a:pt x="747" y="48"/>
                    </a:lnTo>
                    <a:lnTo>
                      <a:pt x="749" y="50"/>
                    </a:lnTo>
                    <a:lnTo>
                      <a:pt x="749" y="51"/>
                    </a:lnTo>
                    <a:lnTo>
                      <a:pt x="751" y="53"/>
                    </a:lnTo>
                    <a:lnTo>
                      <a:pt x="752" y="55"/>
                    </a:lnTo>
                    <a:lnTo>
                      <a:pt x="754" y="56"/>
                    </a:lnTo>
                    <a:lnTo>
                      <a:pt x="755" y="58"/>
                    </a:lnTo>
                    <a:lnTo>
                      <a:pt x="756" y="60"/>
                    </a:lnTo>
                    <a:lnTo>
                      <a:pt x="758" y="62"/>
                    </a:lnTo>
                    <a:lnTo>
                      <a:pt x="759" y="64"/>
                    </a:lnTo>
                    <a:lnTo>
                      <a:pt x="761" y="66"/>
                    </a:lnTo>
                    <a:lnTo>
                      <a:pt x="762" y="67"/>
                    </a:lnTo>
                    <a:lnTo>
                      <a:pt x="763" y="69"/>
                    </a:lnTo>
                    <a:lnTo>
                      <a:pt x="764" y="71"/>
                    </a:lnTo>
                    <a:lnTo>
                      <a:pt x="766" y="73"/>
                    </a:lnTo>
                    <a:lnTo>
                      <a:pt x="767" y="75"/>
                    </a:lnTo>
                    <a:lnTo>
                      <a:pt x="768" y="77"/>
                    </a:lnTo>
                    <a:lnTo>
                      <a:pt x="770" y="79"/>
                    </a:lnTo>
                    <a:lnTo>
                      <a:pt x="771" y="81"/>
                    </a:lnTo>
                    <a:lnTo>
                      <a:pt x="773" y="83"/>
                    </a:lnTo>
                    <a:lnTo>
                      <a:pt x="774" y="84"/>
                    </a:lnTo>
                    <a:lnTo>
                      <a:pt x="775" y="87"/>
                    </a:lnTo>
                    <a:lnTo>
                      <a:pt x="777" y="89"/>
                    </a:lnTo>
                    <a:lnTo>
                      <a:pt x="778" y="90"/>
                    </a:lnTo>
                    <a:lnTo>
                      <a:pt x="780" y="93"/>
                    </a:lnTo>
                    <a:lnTo>
                      <a:pt x="781" y="95"/>
                    </a:lnTo>
                    <a:lnTo>
                      <a:pt x="782" y="96"/>
                    </a:lnTo>
                    <a:lnTo>
                      <a:pt x="783" y="99"/>
                    </a:lnTo>
                    <a:lnTo>
                      <a:pt x="785" y="101"/>
                    </a:lnTo>
                    <a:lnTo>
                      <a:pt x="786" y="103"/>
                    </a:lnTo>
                    <a:lnTo>
                      <a:pt x="787" y="105"/>
                    </a:lnTo>
                    <a:lnTo>
                      <a:pt x="789" y="107"/>
                    </a:lnTo>
                    <a:lnTo>
                      <a:pt x="790" y="109"/>
                    </a:lnTo>
                    <a:lnTo>
                      <a:pt x="792" y="112"/>
                    </a:lnTo>
                    <a:lnTo>
                      <a:pt x="793" y="114"/>
                    </a:lnTo>
                    <a:lnTo>
                      <a:pt x="794" y="115"/>
                    </a:lnTo>
                    <a:lnTo>
                      <a:pt x="795" y="118"/>
                    </a:lnTo>
                    <a:lnTo>
                      <a:pt x="797" y="120"/>
                    </a:lnTo>
                    <a:lnTo>
                      <a:pt x="798" y="122"/>
                    </a:lnTo>
                    <a:lnTo>
                      <a:pt x="800" y="124"/>
                    </a:lnTo>
                    <a:lnTo>
                      <a:pt x="801" y="126"/>
                    </a:lnTo>
                    <a:lnTo>
                      <a:pt x="802" y="128"/>
                    </a:lnTo>
                    <a:lnTo>
                      <a:pt x="804" y="130"/>
                    </a:lnTo>
                    <a:lnTo>
                      <a:pt x="805" y="133"/>
                    </a:lnTo>
                    <a:lnTo>
                      <a:pt x="806" y="135"/>
                    </a:lnTo>
                    <a:lnTo>
                      <a:pt x="807" y="137"/>
                    </a:lnTo>
                    <a:lnTo>
                      <a:pt x="809" y="139"/>
                    </a:lnTo>
                    <a:lnTo>
                      <a:pt x="810" y="141"/>
                    </a:lnTo>
                    <a:lnTo>
                      <a:pt x="812" y="143"/>
                    </a:lnTo>
                    <a:lnTo>
                      <a:pt x="813" y="145"/>
                    </a:lnTo>
                    <a:lnTo>
                      <a:pt x="814" y="148"/>
                    </a:lnTo>
                    <a:lnTo>
                      <a:pt x="816" y="150"/>
                    </a:lnTo>
                    <a:lnTo>
                      <a:pt x="817" y="152"/>
                    </a:lnTo>
                    <a:lnTo>
                      <a:pt x="819" y="154"/>
                    </a:lnTo>
                    <a:lnTo>
                      <a:pt x="820" y="156"/>
                    </a:lnTo>
                    <a:lnTo>
                      <a:pt x="821" y="158"/>
                    </a:lnTo>
                    <a:lnTo>
                      <a:pt x="823" y="161"/>
                    </a:lnTo>
                    <a:lnTo>
                      <a:pt x="824" y="163"/>
                    </a:lnTo>
                    <a:lnTo>
                      <a:pt x="825" y="164"/>
                    </a:lnTo>
                    <a:lnTo>
                      <a:pt x="826" y="167"/>
                    </a:lnTo>
                    <a:lnTo>
                      <a:pt x="828" y="169"/>
                    </a:lnTo>
                    <a:lnTo>
                      <a:pt x="829" y="171"/>
                    </a:lnTo>
                    <a:lnTo>
                      <a:pt x="831" y="173"/>
                    </a:lnTo>
                    <a:lnTo>
                      <a:pt x="832" y="175"/>
                    </a:lnTo>
                    <a:lnTo>
                      <a:pt x="833" y="177"/>
                    </a:lnTo>
                    <a:lnTo>
                      <a:pt x="835" y="179"/>
                    </a:lnTo>
                    <a:lnTo>
                      <a:pt x="836" y="182"/>
                    </a:lnTo>
                    <a:lnTo>
                      <a:pt x="838" y="183"/>
                    </a:lnTo>
                    <a:lnTo>
                      <a:pt x="838" y="185"/>
                    </a:lnTo>
                    <a:lnTo>
                      <a:pt x="840" y="188"/>
                    </a:lnTo>
                    <a:lnTo>
                      <a:pt x="841" y="189"/>
                    </a:lnTo>
                    <a:lnTo>
                      <a:pt x="843" y="192"/>
                    </a:lnTo>
                    <a:lnTo>
                      <a:pt x="844" y="194"/>
                    </a:lnTo>
                    <a:lnTo>
                      <a:pt x="845" y="195"/>
                    </a:lnTo>
                    <a:lnTo>
                      <a:pt x="847" y="198"/>
                    </a:lnTo>
                    <a:lnTo>
                      <a:pt x="848" y="200"/>
                    </a:lnTo>
                    <a:lnTo>
                      <a:pt x="850" y="201"/>
                    </a:lnTo>
                    <a:lnTo>
                      <a:pt x="851" y="204"/>
                    </a:lnTo>
                    <a:lnTo>
                      <a:pt x="852" y="206"/>
                    </a:lnTo>
                    <a:lnTo>
                      <a:pt x="854" y="207"/>
                    </a:lnTo>
                    <a:lnTo>
                      <a:pt x="855" y="210"/>
                    </a:lnTo>
                    <a:lnTo>
                      <a:pt x="857" y="211"/>
                    </a:lnTo>
                    <a:lnTo>
                      <a:pt x="857" y="213"/>
                    </a:lnTo>
                    <a:lnTo>
                      <a:pt x="859" y="215"/>
                    </a:lnTo>
                    <a:lnTo>
                      <a:pt x="860" y="217"/>
                    </a:lnTo>
                    <a:lnTo>
                      <a:pt x="862" y="219"/>
                    </a:lnTo>
                    <a:lnTo>
                      <a:pt x="863" y="221"/>
                    </a:lnTo>
                    <a:lnTo>
                      <a:pt x="864" y="222"/>
                    </a:lnTo>
                    <a:lnTo>
                      <a:pt x="866" y="225"/>
                    </a:lnTo>
                    <a:lnTo>
                      <a:pt x="867" y="226"/>
                    </a:lnTo>
                    <a:lnTo>
                      <a:pt x="869" y="228"/>
                    </a:lnTo>
                    <a:lnTo>
                      <a:pt x="869" y="230"/>
                    </a:lnTo>
                    <a:lnTo>
                      <a:pt x="871" y="231"/>
                    </a:lnTo>
                    <a:lnTo>
                      <a:pt x="872" y="234"/>
                    </a:lnTo>
                    <a:lnTo>
                      <a:pt x="874" y="235"/>
                    </a:lnTo>
                    <a:lnTo>
                      <a:pt x="875" y="237"/>
                    </a:lnTo>
                    <a:lnTo>
                      <a:pt x="876" y="238"/>
                    </a:lnTo>
                    <a:lnTo>
                      <a:pt x="878" y="241"/>
                    </a:lnTo>
                    <a:lnTo>
                      <a:pt x="879" y="242"/>
                    </a:lnTo>
                    <a:lnTo>
                      <a:pt x="881" y="244"/>
                    </a:lnTo>
                    <a:lnTo>
                      <a:pt x="881" y="245"/>
                    </a:lnTo>
                    <a:lnTo>
                      <a:pt x="883" y="247"/>
                    </a:lnTo>
                    <a:lnTo>
                      <a:pt x="884" y="249"/>
                    </a:lnTo>
                    <a:lnTo>
                      <a:pt x="886" y="250"/>
                    </a:lnTo>
                    <a:lnTo>
                      <a:pt x="887" y="252"/>
                    </a:lnTo>
                    <a:lnTo>
                      <a:pt x="888" y="253"/>
                    </a:lnTo>
                    <a:lnTo>
                      <a:pt x="890" y="255"/>
                    </a:lnTo>
                    <a:lnTo>
                      <a:pt x="891" y="256"/>
                    </a:lnTo>
                    <a:lnTo>
                      <a:pt x="893" y="258"/>
                    </a:lnTo>
                    <a:lnTo>
                      <a:pt x="894" y="259"/>
                    </a:lnTo>
                    <a:lnTo>
                      <a:pt x="895" y="261"/>
                    </a:lnTo>
                    <a:lnTo>
                      <a:pt x="897" y="262"/>
                    </a:lnTo>
                    <a:lnTo>
                      <a:pt x="898" y="264"/>
                    </a:lnTo>
                    <a:lnTo>
                      <a:pt x="900" y="265"/>
                    </a:lnTo>
                    <a:lnTo>
                      <a:pt x="900" y="267"/>
                    </a:lnTo>
                    <a:lnTo>
                      <a:pt x="902" y="268"/>
                    </a:lnTo>
                    <a:lnTo>
                      <a:pt x="903" y="270"/>
                    </a:lnTo>
                    <a:lnTo>
                      <a:pt x="905" y="271"/>
                    </a:lnTo>
                    <a:lnTo>
                      <a:pt x="906" y="273"/>
                    </a:lnTo>
                    <a:lnTo>
                      <a:pt x="907" y="275"/>
                    </a:lnTo>
                    <a:lnTo>
                      <a:pt x="909" y="275"/>
                    </a:lnTo>
                    <a:lnTo>
                      <a:pt x="910" y="277"/>
                    </a:lnTo>
                    <a:lnTo>
                      <a:pt x="912" y="278"/>
                    </a:lnTo>
                    <a:lnTo>
                      <a:pt x="913" y="280"/>
                    </a:lnTo>
                    <a:lnTo>
                      <a:pt x="914" y="281"/>
                    </a:lnTo>
                    <a:lnTo>
                      <a:pt x="915" y="282"/>
                    </a:lnTo>
                    <a:lnTo>
                      <a:pt x="917" y="284"/>
                    </a:lnTo>
                    <a:lnTo>
                      <a:pt x="918" y="284"/>
                    </a:lnTo>
                    <a:lnTo>
                      <a:pt x="919" y="286"/>
                    </a:lnTo>
                    <a:lnTo>
                      <a:pt x="921" y="287"/>
                    </a:lnTo>
                    <a:lnTo>
                      <a:pt x="922" y="288"/>
                    </a:lnTo>
                    <a:lnTo>
                      <a:pt x="924" y="290"/>
                    </a:lnTo>
                    <a:lnTo>
                      <a:pt x="925" y="290"/>
                    </a:lnTo>
                    <a:lnTo>
                      <a:pt x="926" y="292"/>
                    </a:lnTo>
                    <a:lnTo>
                      <a:pt x="928" y="293"/>
                    </a:lnTo>
                    <a:lnTo>
                      <a:pt x="929" y="294"/>
                    </a:lnTo>
                    <a:lnTo>
                      <a:pt x="931" y="295"/>
                    </a:lnTo>
                    <a:lnTo>
                      <a:pt x="931" y="296"/>
                    </a:lnTo>
                    <a:lnTo>
                      <a:pt x="933" y="297"/>
                    </a:lnTo>
                    <a:lnTo>
                      <a:pt x="934" y="299"/>
                    </a:lnTo>
                    <a:lnTo>
                      <a:pt x="936" y="299"/>
                    </a:lnTo>
                    <a:lnTo>
                      <a:pt x="937" y="301"/>
                    </a:lnTo>
                    <a:lnTo>
                      <a:pt x="938" y="302"/>
                    </a:lnTo>
                    <a:lnTo>
                      <a:pt x="940" y="302"/>
                    </a:lnTo>
                    <a:lnTo>
                      <a:pt x="941" y="304"/>
                    </a:lnTo>
                    <a:lnTo>
                      <a:pt x="943" y="305"/>
                    </a:lnTo>
                    <a:lnTo>
                      <a:pt x="944" y="305"/>
                    </a:lnTo>
                    <a:lnTo>
                      <a:pt x="945" y="306"/>
                    </a:lnTo>
                    <a:moveTo>
                      <a:pt x="139" y="353"/>
                    </a:moveTo>
                    <a:lnTo>
                      <a:pt x="141" y="353"/>
                    </a:lnTo>
                    <a:lnTo>
                      <a:pt x="142" y="353"/>
                    </a:lnTo>
                    <a:lnTo>
                      <a:pt x="143" y="353"/>
                    </a:lnTo>
                    <a:lnTo>
                      <a:pt x="145" y="353"/>
                    </a:lnTo>
                    <a:lnTo>
                      <a:pt x="146" y="353"/>
                    </a:lnTo>
                    <a:lnTo>
                      <a:pt x="147" y="353"/>
                    </a:lnTo>
                    <a:lnTo>
                      <a:pt x="148" y="353"/>
                    </a:lnTo>
                    <a:lnTo>
                      <a:pt x="150" y="353"/>
                    </a:lnTo>
                    <a:lnTo>
                      <a:pt x="151" y="353"/>
                    </a:lnTo>
                    <a:lnTo>
                      <a:pt x="153" y="353"/>
                    </a:lnTo>
                    <a:lnTo>
                      <a:pt x="154" y="353"/>
                    </a:lnTo>
                    <a:lnTo>
                      <a:pt x="155" y="353"/>
                    </a:lnTo>
                    <a:lnTo>
                      <a:pt x="157" y="353"/>
                    </a:lnTo>
                    <a:lnTo>
                      <a:pt x="158" y="353"/>
                    </a:lnTo>
                    <a:lnTo>
                      <a:pt x="160" y="353"/>
                    </a:lnTo>
                    <a:lnTo>
                      <a:pt x="160" y="353"/>
                    </a:lnTo>
                    <a:lnTo>
                      <a:pt x="162" y="353"/>
                    </a:lnTo>
                    <a:lnTo>
                      <a:pt x="164" y="353"/>
                    </a:lnTo>
                    <a:lnTo>
                      <a:pt x="165" y="353"/>
                    </a:lnTo>
                    <a:lnTo>
                      <a:pt x="166" y="353"/>
                    </a:lnTo>
                    <a:lnTo>
                      <a:pt x="167" y="353"/>
                    </a:lnTo>
                    <a:lnTo>
                      <a:pt x="169" y="353"/>
                    </a:lnTo>
                    <a:lnTo>
                      <a:pt x="170" y="353"/>
                    </a:lnTo>
                    <a:lnTo>
                      <a:pt x="172" y="353"/>
                    </a:lnTo>
                    <a:lnTo>
                      <a:pt x="173" y="353"/>
                    </a:lnTo>
                    <a:lnTo>
                      <a:pt x="174" y="353"/>
                    </a:lnTo>
                    <a:lnTo>
                      <a:pt x="176" y="353"/>
                    </a:lnTo>
                    <a:lnTo>
                      <a:pt x="177" y="353"/>
                    </a:lnTo>
                    <a:lnTo>
                      <a:pt x="178" y="353"/>
                    </a:lnTo>
                    <a:lnTo>
                      <a:pt x="179" y="353"/>
                    </a:lnTo>
                    <a:lnTo>
                      <a:pt x="181" y="353"/>
                    </a:lnTo>
                    <a:lnTo>
                      <a:pt x="182" y="353"/>
                    </a:lnTo>
                    <a:lnTo>
                      <a:pt x="184" y="353"/>
                    </a:lnTo>
                    <a:lnTo>
                      <a:pt x="185" y="353"/>
                    </a:lnTo>
                    <a:lnTo>
                      <a:pt x="186" y="353"/>
                    </a:lnTo>
                    <a:lnTo>
                      <a:pt x="188" y="353"/>
                    </a:lnTo>
                    <a:lnTo>
                      <a:pt x="189" y="353"/>
                    </a:lnTo>
                    <a:lnTo>
                      <a:pt x="191" y="353"/>
                    </a:lnTo>
                    <a:lnTo>
                      <a:pt x="191" y="353"/>
                    </a:lnTo>
                    <a:lnTo>
                      <a:pt x="193" y="353"/>
                    </a:lnTo>
                    <a:lnTo>
                      <a:pt x="194" y="353"/>
                    </a:lnTo>
                    <a:lnTo>
                      <a:pt x="196" y="353"/>
                    </a:lnTo>
                    <a:lnTo>
                      <a:pt x="197" y="353"/>
                    </a:lnTo>
                    <a:lnTo>
                      <a:pt x="198" y="353"/>
                    </a:lnTo>
                    <a:lnTo>
                      <a:pt x="200" y="352"/>
                    </a:lnTo>
                    <a:lnTo>
                      <a:pt x="201" y="352"/>
                    </a:lnTo>
                    <a:lnTo>
                      <a:pt x="203" y="352"/>
                    </a:lnTo>
                    <a:lnTo>
                      <a:pt x="204" y="352"/>
                    </a:lnTo>
                    <a:lnTo>
                      <a:pt x="205" y="352"/>
                    </a:lnTo>
                    <a:lnTo>
                      <a:pt x="207" y="352"/>
                    </a:lnTo>
                    <a:lnTo>
                      <a:pt x="208" y="352"/>
                    </a:lnTo>
                    <a:lnTo>
                      <a:pt x="210" y="352"/>
                    </a:lnTo>
                    <a:lnTo>
                      <a:pt x="210" y="352"/>
                    </a:lnTo>
                    <a:lnTo>
                      <a:pt x="212" y="352"/>
                    </a:lnTo>
                    <a:lnTo>
                      <a:pt x="213" y="352"/>
                    </a:lnTo>
                    <a:lnTo>
                      <a:pt x="215" y="352"/>
                    </a:lnTo>
                    <a:lnTo>
                      <a:pt x="216" y="352"/>
                    </a:lnTo>
                    <a:lnTo>
                      <a:pt x="217" y="352"/>
                    </a:lnTo>
                    <a:lnTo>
                      <a:pt x="219" y="352"/>
                    </a:lnTo>
                    <a:lnTo>
                      <a:pt x="220" y="352"/>
                    </a:lnTo>
                    <a:lnTo>
                      <a:pt x="222" y="352"/>
                    </a:lnTo>
                    <a:lnTo>
                      <a:pt x="222" y="352"/>
                    </a:lnTo>
                    <a:lnTo>
                      <a:pt x="224" y="352"/>
                    </a:lnTo>
                    <a:lnTo>
                      <a:pt x="225" y="352"/>
                    </a:lnTo>
                    <a:lnTo>
                      <a:pt x="227" y="352"/>
                    </a:lnTo>
                    <a:lnTo>
                      <a:pt x="228" y="351"/>
                    </a:lnTo>
                    <a:lnTo>
                      <a:pt x="229" y="351"/>
                    </a:lnTo>
                    <a:lnTo>
                      <a:pt x="231" y="351"/>
                    </a:lnTo>
                    <a:lnTo>
                      <a:pt x="232" y="351"/>
                    </a:lnTo>
                    <a:lnTo>
                      <a:pt x="234" y="351"/>
                    </a:lnTo>
                    <a:lnTo>
                      <a:pt x="234" y="351"/>
                    </a:lnTo>
                    <a:lnTo>
                      <a:pt x="236" y="351"/>
                    </a:lnTo>
                    <a:lnTo>
                      <a:pt x="238" y="351"/>
                    </a:lnTo>
                    <a:lnTo>
                      <a:pt x="239" y="351"/>
                    </a:lnTo>
                    <a:lnTo>
                      <a:pt x="241" y="351"/>
                    </a:lnTo>
                    <a:lnTo>
                      <a:pt x="241" y="351"/>
                    </a:lnTo>
                    <a:lnTo>
                      <a:pt x="243" y="351"/>
                    </a:lnTo>
                    <a:lnTo>
                      <a:pt x="244" y="351"/>
                    </a:lnTo>
                    <a:lnTo>
                      <a:pt x="246" y="351"/>
                    </a:lnTo>
                    <a:lnTo>
                      <a:pt x="247" y="351"/>
                    </a:lnTo>
                    <a:lnTo>
                      <a:pt x="248" y="351"/>
                    </a:lnTo>
                    <a:lnTo>
                      <a:pt x="250" y="351"/>
                    </a:lnTo>
                    <a:lnTo>
                      <a:pt x="251" y="351"/>
                    </a:lnTo>
                    <a:lnTo>
                      <a:pt x="253" y="351"/>
                    </a:lnTo>
                    <a:lnTo>
                      <a:pt x="253" y="351"/>
                    </a:lnTo>
                    <a:lnTo>
                      <a:pt x="255" y="351"/>
                    </a:lnTo>
                    <a:lnTo>
                      <a:pt x="256" y="351"/>
                    </a:lnTo>
                    <a:lnTo>
                      <a:pt x="258" y="350"/>
                    </a:lnTo>
                    <a:lnTo>
                      <a:pt x="259" y="350"/>
                    </a:lnTo>
                    <a:lnTo>
                      <a:pt x="260" y="350"/>
                    </a:lnTo>
                    <a:lnTo>
                      <a:pt x="262" y="350"/>
                    </a:lnTo>
                    <a:lnTo>
                      <a:pt x="263" y="350"/>
                    </a:lnTo>
                    <a:lnTo>
                      <a:pt x="265" y="350"/>
                    </a:lnTo>
                    <a:lnTo>
                      <a:pt x="266" y="350"/>
                    </a:lnTo>
                    <a:lnTo>
                      <a:pt x="267" y="350"/>
                    </a:lnTo>
                    <a:lnTo>
                      <a:pt x="268" y="349"/>
                    </a:lnTo>
                    <a:lnTo>
                      <a:pt x="270" y="349"/>
                    </a:lnTo>
                    <a:lnTo>
                      <a:pt x="271" y="349"/>
                    </a:lnTo>
                    <a:lnTo>
                      <a:pt x="272" y="349"/>
                    </a:lnTo>
                    <a:lnTo>
                      <a:pt x="274" y="349"/>
                    </a:lnTo>
                    <a:lnTo>
                      <a:pt x="275" y="349"/>
                    </a:lnTo>
                    <a:lnTo>
                      <a:pt x="277" y="348"/>
                    </a:lnTo>
                    <a:lnTo>
                      <a:pt x="278" y="348"/>
                    </a:lnTo>
                    <a:lnTo>
                      <a:pt x="279" y="348"/>
                    </a:lnTo>
                    <a:lnTo>
                      <a:pt x="281" y="348"/>
                    </a:lnTo>
                    <a:lnTo>
                      <a:pt x="282" y="348"/>
                    </a:lnTo>
                    <a:lnTo>
                      <a:pt x="284" y="348"/>
                    </a:lnTo>
                    <a:lnTo>
                      <a:pt x="285" y="348"/>
                    </a:lnTo>
                    <a:lnTo>
                      <a:pt x="286" y="348"/>
                    </a:lnTo>
                    <a:lnTo>
                      <a:pt x="287" y="348"/>
                    </a:lnTo>
                    <a:lnTo>
                      <a:pt x="289" y="348"/>
                    </a:lnTo>
                    <a:lnTo>
                      <a:pt x="290" y="347"/>
                    </a:lnTo>
                    <a:lnTo>
                      <a:pt x="291" y="347"/>
                    </a:lnTo>
                    <a:lnTo>
                      <a:pt x="293" y="347"/>
                    </a:lnTo>
                    <a:lnTo>
                      <a:pt x="294" y="347"/>
                    </a:lnTo>
                    <a:lnTo>
                      <a:pt x="296" y="346"/>
                    </a:lnTo>
                    <a:lnTo>
                      <a:pt x="297" y="346"/>
                    </a:lnTo>
                    <a:lnTo>
                      <a:pt x="298" y="346"/>
                    </a:lnTo>
                    <a:lnTo>
                      <a:pt x="299" y="346"/>
                    </a:lnTo>
                    <a:lnTo>
                      <a:pt x="301" y="345"/>
                    </a:lnTo>
                    <a:lnTo>
                      <a:pt x="302" y="345"/>
                    </a:lnTo>
                    <a:lnTo>
                      <a:pt x="304" y="345"/>
                    </a:lnTo>
                    <a:lnTo>
                      <a:pt x="305" y="345"/>
                    </a:lnTo>
                    <a:lnTo>
                      <a:pt x="306" y="345"/>
                    </a:lnTo>
                    <a:lnTo>
                      <a:pt x="308" y="345"/>
                    </a:lnTo>
                    <a:lnTo>
                      <a:pt x="309" y="345"/>
                    </a:lnTo>
                    <a:lnTo>
                      <a:pt x="310" y="344"/>
                    </a:lnTo>
                    <a:lnTo>
                      <a:pt x="311" y="344"/>
                    </a:lnTo>
                    <a:lnTo>
                      <a:pt x="313" y="344"/>
                    </a:lnTo>
                    <a:lnTo>
                      <a:pt x="315" y="343"/>
                    </a:lnTo>
                    <a:lnTo>
                      <a:pt x="316" y="343"/>
                    </a:lnTo>
                    <a:lnTo>
                      <a:pt x="317" y="342"/>
                    </a:lnTo>
                    <a:lnTo>
                      <a:pt x="318" y="342"/>
                    </a:lnTo>
                    <a:lnTo>
                      <a:pt x="320" y="342"/>
                    </a:lnTo>
                    <a:lnTo>
                      <a:pt x="321" y="342"/>
                    </a:lnTo>
                    <a:lnTo>
                      <a:pt x="323" y="342"/>
                    </a:lnTo>
                    <a:lnTo>
                      <a:pt x="324" y="342"/>
                    </a:lnTo>
                    <a:lnTo>
                      <a:pt x="325" y="341"/>
                    </a:lnTo>
                    <a:lnTo>
                      <a:pt x="327" y="341"/>
                    </a:lnTo>
                    <a:lnTo>
                      <a:pt x="328" y="340"/>
                    </a:lnTo>
                    <a:lnTo>
                      <a:pt x="329" y="340"/>
                    </a:lnTo>
                    <a:lnTo>
                      <a:pt x="330" y="339"/>
                    </a:lnTo>
                    <a:lnTo>
                      <a:pt x="332" y="339"/>
                    </a:lnTo>
                    <a:lnTo>
                      <a:pt x="333" y="339"/>
                    </a:lnTo>
                    <a:lnTo>
                      <a:pt x="335" y="339"/>
                    </a:lnTo>
                    <a:lnTo>
                      <a:pt x="336" y="338"/>
                    </a:lnTo>
                    <a:lnTo>
                      <a:pt x="337" y="338"/>
                    </a:lnTo>
                    <a:lnTo>
                      <a:pt x="339" y="337"/>
                    </a:lnTo>
                    <a:lnTo>
                      <a:pt x="340" y="337"/>
                    </a:lnTo>
                    <a:lnTo>
                      <a:pt x="342" y="336"/>
                    </a:lnTo>
                    <a:lnTo>
                      <a:pt x="342" y="336"/>
                    </a:lnTo>
                    <a:lnTo>
                      <a:pt x="344" y="336"/>
                    </a:lnTo>
                    <a:lnTo>
                      <a:pt x="345" y="336"/>
                    </a:lnTo>
                    <a:lnTo>
                      <a:pt x="347" y="335"/>
                    </a:lnTo>
                    <a:lnTo>
                      <a:pt x="348" y="334"/>
                    </a:lnTo>
                    <a:lnTo>
                      <a:pt x="349" y="334"/>
                    </a:lnTo>
                    <a:lnTo>
                      <a:pt x="351" y="333"/>
                    </a:lnTo>
                    <a:lnTo>
                      <a:pt x="352" y="333"/>
                    </a:lnTo>
                    <a:lnTo>
                      <a:pt x="354" y="333"/>
                    </a:lnTo>
                    <a:lnTo>
                      <a:pt x="355" y="332"/>
                    </a:lnTo>
                    <a:lnTo>
                      <a:pt x="356" y="332"/>
                    </a:lnTo>
                    <a:lnTo>
                      <a:pt x="358" y="331"/>
                    </a:lnTo>
                    <a:lnTo>
                      <a:pt x="359" y="330"/>
                    </a:lnTo>
                    <a:lnTo>
                      <a:pt x="361" y="330"/>
                    </a:lnTo>
                    <a:lnTo>
                      <a:pt x="361" y="330"/>
                    </a:lnTo>
                    <a:lnTo>
                      <a:pt x="363" y="329"/>
                    </a:lnTo>
                    <a:lnTo>
                      <a:pt x="364" y="328"/>
                    </a:lnTo>
                    <a:lnTo>
                      <a:pt x="366" y="327"/>
                    </a:lnTo>
                    <a:lnTo>
                      <a:pt x="367" y="327"/>
                    </a:lnTo>
                    <a:lnTo>
                      <a:pt x="368" y="327"/>
                    </a:lnTo>
                    <a:lnTo>
                      <a:pt x="370" y="326"/>
                    </a:lnTo>
                    <a:lnTo>
                      <a:pt x="371" y="325"/>
                    </a:lnTo>
                    <a:lnTo>
                      <a:pt x="373" y="324"/>
                    </a:lnTo>
                    <a:lnTo>
                      <a:pt x="373" y="324"/>
                    </a:lnTo>
                    <a:lnTo>
                      <a:pt x="375" y="324"/>
                    </a:lnTo>
                    <a:lnTo>
                      <a:pt x="376" y="323"/>
                    </a:lnTo>
                    <a:lnTo>
                      <a:pt x="378" y="322"/>
                    </a:lnTo>
                    <a:lnTo>
                      <a:pt x="379" y="321"/>
                    </a:lnTo>
                    <a:lnTo>
                      <a:pt x="380" y="321"/>
                    </a:lnTo>
                    <a:lnTo>
                      <a:pt x="382" y="320"/>
                    </a:lnTo>
                    <a:lnTo>
                      <a:pt x="383" y="319"/>
                    </a:lnTo>
                    <a:lnTo>
                      <a:pt x="385" y="318"/>
                    </a:lnTo>
                    <a:lnTo>
                      <a:pt x="385" y="318"/>
                    </a:lnTo>
                    <a:lnTo>
                      <a:pt x="387" y="317"/>
                    </a:lnTo>
                    <a:lnTo>
                      <a:pt x="388" y="316"/>
                    </a:lnTo>
                    <a:lnTo>
                      <a:pt x="390" y="315"/>
                    </a:lnTo>
                    <a:lnTo>
                      <a:pt x="392" y="314"/>
                    </a:lnTo>
                    <a:lnTo>
                      <a:pt x="392" y="314"/>
                    </a:lnTo>
                    <a:lnTo>
                      <a:pt x="394" y="313"/>
                    </a:lnTo>
                    <a:lnTo>
                      <a:pt x="395" y="311"/>
                    </a:lnTo>
                    <a:lnTo>
                      <a:pt x="397" y="311"/>
                    </a:lnTo>
                    <a:lnTo>
                      <a:pt x="398" y="310"/>
                    </a:lnTo>
                    <a:lnTo>
                      <a:pt x="399" y="309"/>
                    </a:lnTo>
                    <a:lnTo>
                      <a:pt x="401" y="308"/>
                    </a:lnTo>
                    <a:lnTo>
                      <a:pt x="402" y="308"/>
                    </a:lnTo>
                    <a:lnTo>
                      <a:pt x="404" y="306"/>
                    </a:lnTo>
                    <a:lnTo>
                      <a:pt x="404" y="305"/>
                    </a:lnTo>
                    <a:lnTo>
                      <a:pt x="406" y="305"/>
                    </a:lnTo>
                    <a:lnTo>
                      <a:pt x="407" y="304"/>
                    </a:lnTo>
                    <a:lnTo>
                      <a:pt x="409" y="302"/>
                    </a:lnTo>
                    <a:lnTo>
                      <a:pt x="410" y="302"/>
                    </a:lnTo>
                    <a:lnTo>
                      <a:pt x="411" y="301"/>
                    </a:lnTo>
                    <a:lnTo>
                      <a:pt x="413" y="299"/>
                    </a:lnTo>
                    <a:lnTo>
                      <a:pt x="414" y="299"/>
                    </a:lnTo>
                    <a:lnTo>
                      <a:pt x="416" y="297"/>
                    </a:lnTo>
                    <a:lnTo>
                      <a:pt x="417" y="296"/>
                    </a:lnTo>
                    <a:lnTo>
                      <a:pt x="418" y="295"/>
                    </a:lnTo>
                    <a:lnTo>
                      <a:pt x="419" y="294"/>
                    </a:lnTo>
                    <a:lnTo>
                      <a:pt x="421" y="293"/>
                    </a:lnTo>
                    <a:lnTo>
                      <a:pt x="422" y="292"/>
                    </a:lnTo>
                    <a:lnTo>
                      <a:pt x="423" y="290"/>
                    </a:lnTo>
                    <a:lnTo>
                      <a:pt x="425" y="290"/>
                    </a:lnTo>
                    <a:lnTo>
                      <a:pt x="426" y="288"/>
                    </a:lnTo>
                    <a:lnTo>
                      <a:pt x="428" y="287"/>
                    </a:lnTo>
                    <a:lnTo>
                      <a:pt x="429" y="286"/>
                    </a:lnTo>
                    <a:lnTo>
                      <a:pt x="430" y="284"/>
                    </a:lnTo>
                    <a:lnTo>
                      <a:pt x="432" y="284"/>
                    </a:lnTo>
                    <a:lnTo>
                      <a:pt x="433" y="282"/>
                    </a:lnTo>
                    <a:lnTo>
                      <a:pt x="435" y="281"/>
                    </a:lnTo>
                    <a:lnTo>
                      <a:pt x="435" y="280"/>
                    </a:lnTo>
                    <a:lnTo>
                      <a:pt x="437" y="278"/>
                    </a:lnTo>
                    <a:lnTo>
                      <a:pt x="438" y="277"/>
                    </a:lnTo>
                    <a:lnTo>
                      <a:pt x="440" y="275"/>
                    </a:lnTo>
                    <a:lnTo>
                      <a:pt x="441" y="275"/>
                    </a:lnTo>
                    <a:lnTo>
                      <a:pt x="442" y="273"/>
                    </a:lnTo>
                    <a:lnTo>
                      <a:pt x="444" y="271"/>
                    </a:lnTo>
                    <a:lnTo>
                      <a:pt x="445" y="270"/>
                    </a:lnTo>
                    <a:lnTo>
                      <a:pt x="447" y="268"/>
                    </a:lnTo>
                    <a:lnTo>
                      <a:pt x="448" y="267"/>
                    </a:lnTo>
                    <a:lnTo>
                      <a:pt x="449" y="265"/>
                    </a:lnTo>
                    <a:lnTo>
                      <a:pt x="450" y="264"/>
                    </a:lnTo>
                    <a:lnTo>
                      <a:pt x="452" y="262"/>
                    </a:lnTo>
                    <a:lnTo>
                      <a:pt x="453" y="261"/>
                    </a:lnTo>
                    <a:lnTo>
                      <a:pt x="454" y="259"/>
                    </a:lnTo>
                    <a:lnTo>
                      <a:pt x="456" y="258"/>
                    </a:lnTo>
                    <a:lnTo>
                      <a:pt x="457" y="256"/>
                    </a:lnTo>
                    <a:lnTo>
                      <a:pt x="459" y="255"/>
                    </a:lnTo>
                    <a:lnTo>
                      <a:pt x="460" y="253"/>
                    </a:lnTo>
                    <a:lnTo>
                      <a:pt x="461" y="252"/>
                    </a:lnTo>
                    <a:lnTo>
                      <a:pt x="462" y="250"/>
                    </a:lnTo>
                    <a:lnTo>
                      <a:pt x="464" y="249"/>
                    </a:lnTo>
                    <a:lnTo>
                      <a:pt x="465" y="247"/>
                    </a:lnTo>
                    <a:lnTo>
                      <a:pt x="467" y="245"/>
                    </a:lnTo>
                    <a:lnTo>
                      <a:pt x="468" y="244"/>
                    </a:lnTo>
                    <a:lnTo>
                      <a:pt x="469" y="242"/>
                    </a:lnTo>
                    <a:lnTo>
                      <a:pt x="471" y="241"/>
                    </a:lnTo>
                    <a:lnTo>
                      <a:pt x="472" y="238"/>
                    </a:lnTo>
                    <a:lnTo>
                      <a:pt x="473" y="237"/>
                    </a:lnTo>
                    <a:lnTo>
                      <a:pt x="475" y="235"/>
                    </a:lnTo>
                    <a:lnTo>
                      <a:pt x="476" y="234"/>
                    </a:lnTo>
                    <a:lnTo>
                      <a:pt x="478" y="231"/>
                    </a:lnTo>
                    <a:lnTo>
                      <a:pt x="479" y="230"/>
                    </a:lnTo>
                    <a:lnTo>
                      <a:pt x="480" y="228"/>
                    </a:lnTo>
                    <a:lnTo>
                      <a:pt x="481" y="226"/>
                    </a:lnTo>
                    <a:lnTo>
                      <a:pt x="483" y="225"/>
                    </a:lnTo>
                    <a:lnTo>
                      <a:pt x="484" y="222"/>
                    </a:lnTo>
                    <a:lnTo>
                      <a:pt x="486" y="221"/>
                    </a:lnTo>
                    <a:lnTo>
                      <a:pt x="487" y="219"/>
                    </a:lnTo>
                    <a:lnTo>
                      <a:pt x="488" y="217"/>
                    </a:lnTo>
                    <a:lnTo>
                      <a:pt x="490" y="215"/>
                    </a:lnTo>
                    <a:lnTo>
                      <a:pt x="491" y="213"/>
                    </a:lnTo>
                    <a:lnTo>
                      <a:pt x="492" y="211"/>
                    </a:lnTo>
                    <a:lnTo>
                      <a:pt x="493" y="210"/>
                    </a:lnTo>
                    <a:lnTo>
                      <a:pt x="495" y="207"/>
                    </a:lnTo>
                    <a:lnTo>
                      <a:pt x="496" y="206"/>
                    </a:lnTo>
                    <a:lnTo>
                      <a:pt x="498" y="204"/>
                    </a:lnTo>
                    <a:lnTo>
                      <a:pt x="499" y="201"/>
                    </a:lnTo>
                    <a:lnTo>
                      <a:pt x="500" y="200"/>
                    </a:lnTo>
                    <a:lnTo>
                      <a:pt x="502" y="198"/>
                    </a:lnTo>
                    <a:lnTo>
                      <a:pt x="503" y="195"/>
                    </a:lnTo>
                    <a:lnTo>
                      <a:pt x="505" y="194"/>
                    </a:lnTo>
                    <a:lnTo>
                      <a:pt x="506" y="192"/>
                    </a:lnTo>
                    <a:lnTo>
                      <a:pt x="507" y="189"/>
                    </a:lnTo>
                    <a:lnTo>
                      <a:pt x="509" y="188"/>
                    </a:lnTo>
                    <a:lnTo>
                      <a:pt x="510" y="185"/>
                    </a:lnTo>
                    <a:lnTo>
                      <a:pt x="511" y="183"/>
                    </a:lnTo>
                    <a:lnTo>
                      <a:pt x="512" y="182"/>
                    </a:lnTo>
                    <a:lnTo>
                      <a:pt x="514" y="179"/>
                    </a:lnTo>
                    <a:lnTo>
                      <a:pt x="515" y="177"/>
                    </a:lnTo>
                    <a:lnTo>
                      <a:pt x="517" y="175"/>
                    </a:lnTo>
                    <a:lnTo>
                      <a:pt x="518" y="173"/>
                    </a:lnTo>
                    <a:lnTo>
                      <a:pt x="519" y="171"/>
                    </a:lnTo>
                    <a:lnTo>
                      <a:pt x="521" y="169"/>
                    </a:lnTo>
                    <a:lnTo>
                      <a:pt x="522" y="167"/>
                    </a:lnTo>
                    <a:lnTo>
                      <a:pt x="524" y="164"/>
                    </a:lnTo>
                    <a:lnTo>
                      <a:pt x="524" y="163"/>
                    </a:lnTo>
                    <a:lnTo>
                      <a:pt x="526" y="161"/>
                    </a:lnTo>
                    <a:lnTo>
                      <a:pt x="527" y="158"/>
                    </a:lnTo>
                    <a:lnTo>
                      <a:pt x="529" y="156"/>
                    </a:lnTo>
                    <a:lnTo>
                      <a:pt x="530" y="154"/>
                    </a:lnTo>
                    <a:lnTo>
                      <a:pt x="531" y="152"/>
                    </a:lnTo>
                    <a:lnTo>
                      <a:pt x="533" y="150"/>
                    </a:lnTo>
                    <a:lnTo>
                      <a:pt x="534" y="148"/>
                    </a:lnTo>
                    <a:lnTo>
                      <a:pt x="536" y="145"/>
                    </a:lnTo>
                    <a:lnTo>
                      <a:pt x="536" y="143"/>
                    </a:lnTo>
                    <a:lnTo>
                      <a:pt x="538" y="141"/>
                    </a:lnTo>
                    <a:lnTo>
                      <a:pt x="539" y="139"/>
                    </a:lnTo>
                    <a:lnTo>
                      <a:pt x="541" y="137"/>
                    </a:lnTo>
                    <a:lnTo>
                      <a:pt x="542" y="135"/>
                    </a:lnTo>
                    <a:moveTo>
                      <a:pt x="0" y="353"/>
                    </a:moveTo>
                    <a:lnTo>
                      <a:pt x="2" y="353"/>
                    </a:lnTo>
                    <a:lnTo>
                      <a:pt x="3" y="353"/>
                    </a:lnTo>
                    <a:lnTo>
                      <a:pt x="4" y="353"/>
                    </a:lnTo>
                    <a:lnTo>
                      <a:pt x="6" y="353"/>
                    </a:lnTo>
                    <a:lnTo>
                      <a:pt x="7" y="353"/>
                    </a:lnTo>
                    <a:lnTo>
                      <a:pt x="9" y="353"/>
                    </a:lnTo>
                    <a:lnTo>
                      <a:pt x="10" y="353"/>
                    </a:lnTo>
                    <a:lnTo>
                      <a:pt x="11" y="353"/>
                    </a:lnTo>
                    <a:lnTo>
                      <a:pt x="13" y="353"/>
                    </a:lnTo>
                    <a:lnTo>
                      <a:pt x="14" y="353"/>
                    </a:lnTo>
                    <a:lnTo>
                      <a:pt x="15" y="353"/>
                    </a:lnTo>
                    <a:lnTo>
                      <a:pt x="16" y="353"/>
                    </a:lnTo>
                    <a:lnTo>
                      <a:pt x="18" y="353"/>
                    </a:lnTo>
                    <a:lnTo>
                      <a:pt x="19" y="353"/>
                    </a:lnTo>
                    <a:lnTo>
                      <a:pt x="21" y="353"/>
                    </a:lnTo>
                    <a:lnTo>
                      <a:pt x="22" y="353"/>
                    </a:lnTo>
                    <a:lnTo>
                      <a:pt x="23" y="353"/>
                    </a:lnTo>
                    <a:lnTo>
                      <a:pt x="25" y="353"/>
                    </a:lnTo>
                    <a:lnTo>
                      <a:pt x="26" y="353"/>
                    </a:lnTo>
                    <a:lnTo>
                      <a:pt x="28" y="353"/>
                    </a:lnTo>
                    <a:lnTo>
                      <a:pt x="28" y="353"/>
                    </a:lnTo>
                    <a:lnTo>
                      <a:pt x="30" y="353"/>
                    </a:lnTo>
                    <a:lnTo>
                      <a:pt x="31" y="353"/>
                    </a:lnTo>
                    <a:lnTo>
                      <a:pt x="33" y="353"/>
                    </a:lnTo>
                    <a:lnTo>
                      <a:pt x="34" y="353"/>
                    </a:lnTo>
                    <a:lnTo>
                      <a:pt x="35" y="353"/>
                    </a:lnTo>
                    <a:lnTo>
                      <a:pt x="37" y="353"/>
                    </a:lnTo>
                    <a:lnTo>
                      <a:pt x="38" y="353"/>
                    </a:lnTo>
                    <a:lnTo>
                      <a:pt x="40" y="353"/>
                    </a:lnTo>
                    <a:lnTo>
                      <a:pt x="40" y="353"/>
                    </a:lnTo>
                    <a:lnTo>
                      <a:pt x="42" y="353"/>
                    </a:lnTo>
                    <a:lnTo>
                      <a:pt x="43" y="353"/>
                    </a:lnTo>
                    <a:lnTo>
                      <a:pt x="45" y="353"/>
                    </a:lnTo>
                    <a:lnTo>
                      <a:pt x="47" y="353"/>
                    </a:lnTo>
                    <a:lnTo>
                      <a:pt x="47" y="353"/>
                    </a:lnTo>
                    <a:lnTo>
                      <a:pt x="49" y="353"/>
                    </a:lnTo>
                    <a:lnTo>
                      <a:pt x="50" y="353"/>
                    </a:lnTo>
                    <a:lnTo>
                      <a:pt x="52" y="353"/>
                    </a:lnTo>
                    <a:lnTo>
                      <a:pt x="53" y="353"/>
                    </a:lnTo>
                    <a:lnTo>
                      <a:pt x="54" y="353"/>
                    </a:lnTo>
                    <a:lnTo>
                      <a:pt x="56" y="353"/>
                    </a:lnTo>
                    <a:lnTo>
                      <a:pt x="57" y="353"/>
                    </a:lnTo>
                    <a:lnTo>
                      <a:pt x="59" y="353"/>
                    </a:lnTo>
                    <a:lnTo>
                      <a:pt x="59" y="353"/>
                    </a:lnTo>
                    <a:lnTo>
                      <a:pt x="61" y="353"/>
                    </a:lnTo>
                    <a:lnTo>
                      <a:pt x="62" y="353"/>
                    </a:lnTo>
                    <a:lnTo>
                      <a:pt x="64" y="353"/>
                    </a:lnTo>
                    <a:lnTo>
                      <a:pt x="65" y="353"/>
                    </a:lnTo>
                    <a:lnTo>
                      <a:pt x="66" y="353"/>
                    </a:lnTo>
                    <a:lnTo>
                      <a:pt x="68" y="353"/>
                    </a:lnTo>
                    <a:lnTo>
                      <a:pt x="69" y="353"/>
                    </a:lnTo>
                    <a:lnTo>
                      <a:pt x="71" y="353"/>
                    </a:lnTo>
                    <a:lnTo>
                      <a:pt x="71" y="353"/>
                    </a:lnTo>
                    <a:lnTo>
                      <a:pt x="73" y="353"/>
                    </a:lnTo>
                    <a:lnTo>
                      <a:pt x="74" y="353"/>
                    </a:lnTo>
                    <a:lnTo>
                      <a:pt x="76" y="353"/>
                    </a:lnTo>
                    <a:lnTo>
                      <a:pt x="77" y="353"/>
                    </a:lnTo>
                    <a:lnTo>
                      <a:pt x="78" y="353"/>
                    </a:lnTo>
                    <a:lnTo>
                      <a:pt x="80" y="353"/>
                    </a:lnTo>
                    <a:lnTo>
                      <a:pt x="81" y="353"/>
                    </a:lnTo>
                    <a:lnTo>
                      <a:pt x="83" y="353"/>
                    </a:lnTo>
                    <a:lnTo>
                      <a:pt x="84" y="353"/>
                    </a:lnTo>
                    <a:lnTo>
                      <a:pt x="85" y="353"/>
                    </a:lnTo>
                    <a:lnTo>
                      <a:pt x="87" y="353"/>
                    </a:lnTo>
                    <a:lnTo>
                      <a:pt x="88" y="353"/>
                    </a:lnTo>
                    <a:lnTo>
                      <a:pt x="90" y="353"/>
                    </a:lnTo>
                    <a:lnTo>
                      <a:pt x="90" y="353"/>
                    </a:lnTo>
                    <a:lnTo>
                      <a:pt x="92" y="353"/>
                    </a:lnTo>
                    <a:lnTo>
                      <a:pt x="93" y="353"/>
                    </a:lnTo>
                    <a:lnTo>
                      <a:pt x="95" y="353"/>
                    </a:lnTo>
                    <a:lnTo>
                      <a:pt x="96" y="353"/>
                    </a:lnTo>
                    <a:lnTo>
                      <a:pt x="97" y="353"/>
                    </a:lnTo>
                    <a:lnTo>
                      <a:pt x="99" y="353"/>
                    </a:lnTo>
                    <a:lnTo>
                      <a:pt x="100" y="353"/>
                    </a:lnTo>
                    <a:lnTo>
                      <a:pt x="102" y="353"/>
                    </a:lnTo>
                    <a:lnTo>
                      <a:pt x="103" y="353"/>
                    </a:lnTo>
                    <a:lnTo>
                      <a:pt x="104" y="353"/>
                    </a:lnTo>
                    <a:lnTo>
                      <a:pt x="105" y="353"/>
                    </a:lnTo>
                    <a:lnTo>
                      <a:pt x="107" y="353"/>
                    </a:lnTo>
                    <a:lnTo>
                      <a:pt x="108" y="353"/>
                    </a:lnTo>
                    <a:lnTo>
                      <a:pt x="109" y="353"/>
                    </a:lnTo>
                    <a:lnTo>
                      <a:pt x="111" y="353"/>
                    </a:lnTo>
                    <a:lnTo>
                      <a:pt x="112" y="353"/>
                    </a:lnTo>
                    <a:lnTo>
                      <a:pt x="114" y="353"/>
                    </a:lnTo>
                    <a:lnTo>
                      <a:pt x="115" y="353"/>
                    </a:lnTo>
                    <a:lnTo>
                      <a:pt x="116" y="353"/>
                    </a:lnTo>
                    <a:lnTo>
                      <a:pt x="117" y="353"/>
                    </a:lnTo>
                    <a:lnTo>
                      <a:pt x="119" y="353"/>
                    </a:lnTo>
                    <a:lnTo>
                      <a:pt x="120" y="353"/>
                    </a:lnTo>
                    <a:lnTo>
                      <a:pt x="122" y="353"/>
                    </a:lnTo>
                    <a:lnTo>
                      <a:pt x="123" y="353"/>
                    </a:lnTo>
                    <a:lnTo>
                      <a:pt x="124" y="353"/>
                    </a:lnTo>
                    <a:lnTo>
                      <a:pt x="126" y="353"/>
                    </a:lnTo>
                    <a:lnTo>
                      <a:pt x="127" y="353"/>
                    </a:lnTo>
                    <a:lnTo>
                      <a:pt x="128" y="353"/>
                    </a:lnTo>
                    <a:lnTo>
                      <a:pt x="130" y="353"/>
                    </a:lnTo>
                    <a:lnTo>
                      <a:pt x="131" y="353"/>
                    </a:lnTo>
                    <a:lnTo>
                      <a:pt x="133" y="353"/>
                    </a:lnTo>
                    <a:lnTo>
                      <a:pt x="134" y="353"/>
                    </a:lnTo>
                    <a:lnTo>
                      <a:pt x="135" y="353"/>
                    </a:lnTo>
                    <a:lnTo>
                      <a:pt x="136" y="353"/>
                    </a:lnTo>
                    <a:lnTo>
                      <a:pt x="138" y="353"/>
                    </a:lnTo>
                    <a:lnTo>
                      <a:pt x="139" y="353"/>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139" name="Line 19"/>
              <p:cNvSpPr>
                <a:spLocks noChangeShapeType="1"/>
              </p:cNvSpPr>
              <p:nvPr/>
            </p:nvSpPr>
            <p:spPr bwMode="auto">
              <a:xfrm>
                <a:off x="555" y="3170"/>
                <a:ext cx="1463" cy="1"/>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40" name="Freeform 20"/>
              <p:cNvSpPr>
                <a:spLocks/>
              </p:cNvSpPr>
              <p:nvPr/>
            </p:nvSpPr>
            <p:spPr bwMode="auto">
              <a:xfrm>
                <a:off x="2013" y="3152"/>
                <a:ext cx="54" cy="36"/>
              </a:xfrm>
              <a:custGeom>
                <a:avLst/>
                <a:gdLst>
                  <a:gd name="T0" fmla="*/ 0 w 54"/>
                  <a:gd name="T1" fmla="*/ 0 h 36"/>
                  <a:gd name="T2" fmla="*/ 54 w 54"/>
                  <a:gd name="T3" fmla="*/ 18 h 36"/>
                  <a:gd name="T4" fmla="*/ 0 w 54"/>
                  <a:gd name="T5" fmla="*/ 36 h 36"/>
                  <a:gd name="T6" fmla="*/ 0 w 54"/>
                  <a:gd name="T7" fmla="*/ 0 h 36"/>
                </a:gdLst>
                <a:ahLst/>
                <a:cxnLst>
                  <a:cxn ang="0">
                    <a:pos x="T0" y="T1"/>
                  </a:cxn>
                  <a:cxn ang="0">
                    <a:pos x="T2" y="T3"/>
                  </a:cxn>
                  <a:cxn ang="0">
                    <a:pos x="T4" y="T5"/>
                  </a:cxn>
                  <a:cxn ang="0">
                    <a:pos x="T6" y="T7"/>
                  </a:cxn>
                </a:cxnLst>
                <a:rect l="0" t="0" r="r" b="b"/>
                <a:pathLst>
                  <a:path w="54" h="36">
                    <a:moveTo>
                      <a:pt x="0" y="0"/>
                    </a:moveTo>
                    <a:lnTo>
                      <a:pt x="54" y="18"/>
                    </a:lnTo>
                    <a:lnTo>
                      <a:pt x="0" y="3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141" name="Line 21"/>
              <p:cNvSpPr>
                <a:spLocks noChangeShapeType="1"/>
              </p:cNvSpPr>
              <p:nvPr/>
            </p:nvSpPr>
            <p:spPr bwMode="auto">
              <a:xfrm flipV="1">
                <a:off x="1283" y="2651"/>
                <a:ext cx="1" cy="52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42" name="Freeform 22"/>
              <p:cNvSpPr>
                <a:spLocks/>
              </p:cNvSpPr>
              <p:nvPr/>
            </p:nvSpPr>
            <p:spPr bwMode="auto">
              <a:xfrm>
                <a:off x="1265" y="2601"/>
                <a:ext cx="36" cy="54"/>
              </a:xfrm>
              <a:custGeom>
                <a:avLst/>
                <a:gdLst>
                  <a:gd name="T0" fmla="*/ 0 w 36"/>
                  <a:gd name="T1" fmla="*/ 54 h 54"/>
                  <a:gd name="T2" fmla="*/ 18 w 36"/>
                  <a:gd name="T3" fmla="*/ 0 h 54"/>
                  <a:gd name="T4" fmla="*/ 36 w 36"/>
                  <a:gd name="T5" fmla="*/ 54 h 54"/>
                  <a:gd name="T6" fmla="*/ 0 w 36"/>
                  <a:gd name="T7" fmla="*/ 54 h 54"/>
                </a:gdLst>
                <a:ahLst/>
                <a:cxnLst>
                  <a:cxn ang="0">
                    <a:pos x="T0" y="T1"/>
                  </a:cxn>
                  <a:cxn ang="0">
                    <a:pos x="T2" y="T3"/>
                  </a:cxn>
                  <a:cxn ang="0">
                    <a:pos x="T4" y="T5"/>
                  </a:cxn>
                  <a:cxn ang="0">
                    <a:pos x="T6" y="T7"/>
                  </a:cxn>
                </a:cxnLst>
                <a:rect l="0" t="0" r="r" b="b"/>
                <a:pathLst>
                  <a:path w="36" h="54">
                    <a:moveTo>
                      <a:pt x="0" y="54"/>
                    </a:moveTo>
                    <a:lnTo>
                      <a:pt x="18" y="0"/>
                    </a:lnTo>
                    <a:lnTo>
                      <a:pt x="36" y="54"/>
                    </a:lnTo>
                    <a:lnTo>
                      <a:pt x="0"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aphicFrame>
          <p:nvGraphicFramePr>
            <p:cNvPr id="133215" name="Object 95"/>
            <p:cNvGraphicFramePr>
              <a:graphicFrameLocks noChangeAspect="1"/>
            </p:cNvGraphicFramePr>
            <p:nvPr/>
          </p:nvGraphicFramePr>
          <p:xfrm>
            <a:off x="2214" y="2718"/>
            <a:ext cx="123" cy="144"/>
          </p:xfrm>
          <a:graphic>
            <a:graphicData uri="http://schemas.openxmlformats.org/presentationml/2006/ole">
              <mc:AlternateContent xmlns:mc="http://schemas.openxmlformats.org/markup-compatibility/2006">
                <mc:Choice xmlns:v="urn:schemas-microsoft-com:vml" Requires="v">
                  <p:oleObj spid="_x0000_s14399" name="Equation" r:id="rId18" imgW="152280" imgH="177480" progId="Equation.3">
                    <p:embed/>
                  </p:oleObj>
                </mc:Choice>
                <mc:Fallback>
                  <p:oleObj name="Equation" r:id="rId18" imgW="15228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4" y="2718"/>
                          <a:ext cx="123"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19" name="Object 99"/>
            <p:cNvGraphicFramePr>
              <a:graphicFrameLocks noChangeAspect="1"/>
            </p:cNvGraphicFramePr>
            <p:nvPr/>
          </p:nvGraphicFramePr>
          <p:xfrm>
            <a:off x="1500" y="2802"/>
            <a:ext cx="123" cy="113"/>
          </p:xfrm>
          <a:graphic>
            <a:graphicData uri="http://schemas.openxmlformats.org/presentationml/2006/ole">
              <mc:AlternateContent xmlns:mc="http://schemas.openxmlformats.org/markup-compatibility/2006">
                <mc:Choice xmlns:v="urn:schemas-microsoft-com:vml" Requires="v">
                  <p:oleObj spid="_x0000_s14400" name="Equation" r:id="rId19" imgW="152280" imgH="139680" progId="Equation.3">
                    <p:embed/>
                  </p:oleObj>
                </mc:Choice>
                <mc:Fallback>
                  <p:oleObj name="Equation" r:id="rId19" imgW="152280" imgH="1396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00" y="2802"/>
                          <a:ext cx="123" cy="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3223" name="Group 103"/>
          <p:cNvGrpSpPr>
            <a:grpSpLocks/>
          </p:cNvGrpSpPr>
          <p:nvPr/>
        </p:nvGrpSpPr>
        <p:grpSpPr bwMode="auto">
          <a:xfrm>
            <a:off x="1524000" y="2667000"/>
            <a:ext cx="2166938" cy="941388"/>
            <a:chOff x="960" y="1680"/>
            <a:chExt cx="1365" cy="593"/>
          </a:xfrm>
        </p:grpSpPr>
        <p:grpSp>
          <p:nvGrpSpPr>
            <p:cNvPr id="133144" name="Group 24"/>
            <p:cNvGrpSpPr>
              <a:grpSpLocks noChangeAspect="1"/>
            </p:cNvGrpSpPr>
            <p:nvPr/>
          </p:nvGrpSpPr>
          <p:grpSpPr bwMode="auto">
            <a:xfrm>
              <a:off x="960" y="1680"/>
              <a:ext cx="1200" cy="477"/>
              <a:chOff x="528" y="1968"/>
              <a:chExt cx="1533" cy="610"/>
            </a:xfrm>
          </p:grpSpPr>
          <p:sp>
            <p:nvSpPr>
              <p:cNvPr id="133143" name="AutoShape 23"/>
              <p:cNvSpPr>
                <a:spLocks noChangeAspect="1" noChangeArrowheads="1" noTextEdit="1"/>
              </p:cNvSpPr>
              <p:nvPr/>
            </p:nvSpPr>
            <p:spPr bwMode="auto">
              <a:xfrm>
                <a:off x="528" y="1968"/>
                <a:ext cx="1533" cy="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145" name="Freeform 25"/>
              <p:cNvSpPr>
                <a:spLocks noEditPoints="1"/>
              </p:cNvSpPr>
              <p:nvPr/>
            </p:nvSpPr>
            <p:spPr bwMode="auto">
              <a:xfrm>
                <a:off x="595" y="2163"/>
                <a:ext cx="1348" cy="381"/>
              </a:xfrm>
              <a:custGeom>
                <a:avLst/>
                <a:gdLst>
                  <a:gd name="T0" fmla="*/ 965 w 1348"/>
                  <a:gd name="T1" fmla="*/ 0 h 381"/>
                  <a:gd name="T2" fmla="*/ 987 w 1348"/>
                  <a:gd name="T3" fmla="*/ 0 h 381"/>
                  <a:gd name="T4" fmla="*/ 1008 w 1348"/>
                  <a:gd name="T5" fmla="*/ 0 h 381"/>
                  <a:gd name="T6" fmla="*/ 1030 w 1348"/>
                  <a:gd name="T7" fmla="*/ 0 h 381"/>
                  <a:gd name="T8" fmla="*/ 1051 w 1348"/>
                  <a:gd name="T9" fmla="*/ 0 h 381"/>
                  <a:gd name="T10" fmla="*/ 1073 w 1348"/>
                  <a:gd name="T11" fmla="*/ 0 h 381"/>
                  <a:gd name="T12" fmla="*/ 1095 w 1348"/>
                  <a:gd name="T13" fmla="*/ 0 h 381"/>
                  <a:gd name="T14" fmla="*/ 1116 w 1348"/>
                  <a:gd name="T15" fmla="*/ 0 h 381"/>
                  <a:gd name="T16" fmla="*/ 1138 w 1348"/>
                  <a:gd name="T17" fmla="*/ 0 h 381"/>
                  <a:gd name="T18" fmla="*/ 1159 w 1348"/>
                  <a:gd name="T19" fmla="*/ 0 h 381"/>
                  <a:gd name="T20" fmla="*/ 1181 w 1348"/>
                  <a:gd name="T21" fmla="*/ 0 h 381"/>
                  <a:gd name="T22" fmla="*/ 1202 w 1348"/>
                  <a:gd name="T23" fmla="*/ 0 h 381"/>
                  <a:gd name="T24" fmla="*/ 1224 w 1348"/>
                  <a:gd name="T25" fmla="*/ 0 h 381"/>
                  <a:gd name="T26" fmla="*/ 1245 w 1348"/>
                  <a:gd name="T27" fmla="*/ 0 h 381"/>
                  <a:gd name="T28" fmla="*/ 1267 w 1348"/>
                  <a:gd name="T29" fmla="*/ 0 h 381"/>
                  <a:gd name="T30" fmla="*/ 1289 w 1348"/>
                  <a:gd name="T31" fmla="*/ 0 h 381"/>
                  <a:gd name="T32" fmla="*/ 1310 w 1348"/>
                  <a:gd name="T33" fmla="*/ 0 h 381"/>
                  <a:gd name="T34" fmla="*/ 1332 w 1348"/>
                  <a:gd name="T35" fmla="*/ 0 h 381"/>
                  <a:gd name="T36" fmla="*/ 546 w 1348"/>
                  <a:gd name="T37" fmla="*/ 381 h 381"/>
                  <a:gd name="T38" fmla="*/ 567 w 1348"/>
                  <a:gd name="T39" fmla="*/ 381 h 381"/>
                  <a:gd name="T40" fmla="*/ 589 w 1348"/>
                  <a:gd name="T41" fmla="*/ 381 h 381"/>
                  <a:gd name="T42" fmla="*/ 611 w 1348"/>
                  <a:gd name="T43" fmla="*/ 378 h 381"/>
                  <a:gd name="T44" fmla="*/ 632 w 1348"/>
                  <a:gd name="T45" fmla="*/ 359 h 381"/>
                  <a:gd name="T46" fmla="*/ 654 w 1348"/>
                  <a:gd name="T47" fmla="*/ 295 h 381"/>
                  <a:gd name="T48" fmla="*/ 675 w 1348"/>
                  <a:gd name="T49" fmla="*/ 184 h 381"/>
                  <a:gd name="T50" fmla="*/ 697 w 1348"/>
                  <a:gd name="T51" fmla="*/ 76 h 381"/>
                  <a:gd name="T52" fmla="*/ 718 w 1348"/>
                  <a:gd name="T53" fmla="*/ 19 h 381"/>
                  <a:gd name="T54" fmla="*/ 740 w 1348"/>
                  <a:gd name="T55" fmla="*/ 3 h 381"/>
                  <a:gd name="T56" fmla="*/ 762 w 1348"/>
                  <a:gd name="T57" fmla="*/ 1 h 381"/>
                  <a:gd name="T58" fmla="*/ 783 w 1348"/>
                  <a:gd name="T59" fmla="*/ 0 h 381"/>
                  <a:gd name="T60" fmla="*/ 805 w 1348"/>
                  <a:gd name="T61" fmla="*/ 0 h 381"/>
                  <a:gd name="T62" fmla="*/ 826 w 1348"/>
                  <a:gd name="T63" fmla="*/ 0 h 381"/>
                  <a:gd name="T64" fmla="*/ 848 w 1348"/>
                  <a:gd name="T65" fmla="*/ 0 h 381"/>
                  <a:gd name="T66" fmla="*/ 869 w 1348"/>
                  <a:gd name="T67" fmla="*/ 0 h 381"/>
                  <a:gd name="T68" fmla="*/ 891 w 1348"/>
                  <a:gd name="T69" fmla="*/ 0 h 381"/>
                  <a:gd name="T70" fmla="*/ 913 w 1348"/>
                  <a:gd name="T71" fmla="*/ 0 h 381"/>
                  <a:gd name="T72" fmla="*/ 934 w 1348"/>
                  <a:gd name="T73" fmla="*/ 0 h 381"/>
                  <a:gd name="T74" fmla="*/ 148 w 1348"/>
                  <a:gd name="T75" fmla="*/ 381 h 381"/>
                  <a:gd name="T76" fmla="*/ 170 w 1348"/>
                  <a:gd name="T77" fmla="*/ 381 h 381"/>
                  <a:gd name="T78" fmla="*/ 191 w 1348"/>
                  <a:gd name="T79" fmla="*/ 381 h 381"/>
                  <a:gd name="T80" fmla="*/ 213 w 1348"/>
                  <a:gd name="T81" fmla="*/ 381 h 381"/>
                  <a:gd name="T82" fmla="*/ 234 w 1348"/>
                  <a:gd name="T83" fmla="*/ 381 h 381"/>
                  <a:gd name="T84" fmla="*/ 256 w 1348"/>
                  <a:gd name="T85" fmla="*/ 381 h 381"/>
                  <a:gd name="T86" fmla="*/ 278 w 1348"/>
                  <a:gd name="T87" fmla="*/ 381 h 381"/>
                  <a:gd name="T88" fmla="*/ 299 w 1348"/>
                  <a:gd name="T89" fmla="*/ 381 h 381"/>
                  <a:gd name="T90" fmla="*/ 321 w 1348"/>
                  <a:gd name="T91" fmla="*/ 381 h 381"/>
                  <a:gd name="T92" fmla="*/ 342 w 1348"/>
                  <a:gd name="T93" fmla="*/ 381 h 381"/>
                  <a:gd name="T94" fmla="*/ 364 w 1348"/>
                  <a:gd name="T95" fmla="*/ 381 h 381"/>
                  <a:gd name="T96" fmla="*/ 385 w 1348"/>
                  <a:gd name="T97" fmla="*/ 381 h 381"/>
                  <a:gd name="T98" fmla="*/ 407 w 1348"/>
                  <a:gd name="T99" fmla="*/ 381 h 381"/>
                  <a:gd name="T100" fmla="*/ 429 w 1348"/>
                  <a:gd name="T101" fmla="*/ 381 h 381"/>
                  <a:gd name="T102" fmla="*/ 450 w 1348"/>
                  <a:gd name="T103" fmla="*/ 381 h 381"/>
                  <a:gd name="T104" fmla="*/ 472 w 1348"/>
                  <a:gd name="T105" fmla="*/ 381 h 381"/>
                  <a:gd name="T106" fmla="*/ 493 w 1348"/>
                  <a:gd name="T107" fmla="*/ 381 h 381"/>
                  <a:gd name="T108" fmla="*/ 515 w 1348"/>
                  <a:gd name="T109" fmla="*/ 381 h 381"/>
                  <a:gd name="T110" fmla="*/ 536 w 1348"/>
                  <a:gd name="T111" fmla="*/ 381 h 381"/>
                  <a:gd name="T112" fmla="*/ 15 w 1348"/>
                  <a:gd name="T113" fmla="*/ 381 h 381"/>
                  <a:gd name="T114" fmla="*/ 37 w 1348"/>
                  <a:gd name="T115" fmla="*/ 381 h 381"/>
                  <a:gd name="T116" fmla="*/ 59 w 1348"/>
                  <a:gd name="T117" fmla="*/ 381 h 381"/>
                  <a:gd name="T118" fmla="*/ 80 w 1348"/>
                  <a:gd name="T119" fmla="*/ 381 h 381"/>
                  <a:gd name="T120" fmla="*/ 102 w 1348"/>
                  <a:gd name="T121" fmla="*/ 381 h 381"/>
                  <a:gd name="T122" fmla="*/ 123 w 1348"/>
                  <a:gd name="T123" fmla="*/ 38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8" h="381">
                    <a:moveTo>
                      <a:pt x="945" y="0"/>
                    </a:moveTo>
                    <a:lnTo>
                      <a:pt x="946" y="0"/>
                    </a:lnTo>
                    <a:lnTo>
                      <a:pt x="948" y="0"/>
                    </a:lnTo>
                    <a:lnTo>
                      <a:pt x="949" y="0"/>
                    </a:lnTo>
                    <a:lnTo>
                      <a:pt x="950" y="0"/>
                    </a:lnTo>
                    <a:lnTo>
                      <a:pt x="952" y="0"/>
                    </a:lnTo>
                    <a:lnTo>
                      <a:pt x="953" y="0"/>
                    </a:lnTo>
                    <a:lnTo>
                      <a:pt x="955" y="0"/>
                    </a:lnTo>
                    <a:lnTo>
                      <a:pt x="956" y="0"/>
                    </a:lnTo>
                    <a:lnTo>
                      <a:pt x="957" y="0"/>
                    </a:lnTo>
                    <a:lnTo>
                      <a:pt x="958" y="0"/>
                    </a:lnTo>
                    <a:lnTo>
                      <a:pt x="960" y="0"/>
                    </a:lnTo>
                    <a:lnTo>
                      <a:pt x="961" y="0"/>
                    </a:lnTo>
                    <a:lnTo>
                      <a:pt x="963" y="0"/>
                    </a:lnTo>
                    <a:lnTo>
                      <a:pt x="964" y="0"/>
                    </a:lnTo>
                    <a:lnTo>
                      <a:pt x="965" y="0"/>
                    </a:lnTo>
                    <a:lnTo>
                      <a:pt x="967" y="0"/>
                    </a:lnTo>
                    <a:lnTo>
                      <a:pt x="968" y="0"/>
                    </a:lnTo>
                    <a:lnTo>
                      <a:pt x="969" y="0"/>
                    </a:lnTo>
                    <a:lnTo>
                      <a:pt x="971" y="0"/>
                    </a:lnTo>
                    <a:lnTo>
                      <a:pt x="972" y="0"/>
                    </a:lnTo>
                    <a:lnTo>
                      <a:pt x="974" y="0"/>
                    </a:lnTo>
                    <a:lnTo>
                      <a:pt x="975" y="0"/>
                    </a:lnTo>
                    <a:lnTo>
                      <a:pt x="976" y="0"/>
                    </a:lnTo>
                    <a:lnTo>
                      <a:pt x="977" y="0"/>
                    </a:lnTo>
                    <a:lnTo>
                      <a:pt x="979" y="0"/>
                    </a:lnTo>
                    <a:lnTo>
                      <a:pt x="980" y="0"/>
                    </a:lnTo>
                    <a:lnTo>
                      <a:pt x="982" y="0"/>
                    </a:lnTo>
                    <a:lnTo>
                      <a:pt x="983" y="0"/>
                    </a:lnTo>
                    <a:lnTo>
                      <a:pt x="984" y="0"/>
                    </a:lnTo>
                    <a:lnTo>
                      <a:pt x="986" y="0"/>
                    </a:lnTo>
                    <a:lnTo>
                      <a:pt x="987" y="0"/>
                    </a:lnTo>
                    <a:lnTo>
                      <a:pt x="988" y="0"/>
                    </a:lnTo>
                    <a:lnTo>
                      <a:pt x="989" y="0"/>
                    </a:lnTo>
                    <a:lnTo>
                      <a:pt x="991" y="0"/>
                    </a:lnTo>
                    <a:lnTo>
                      <a:pt x="992" y="0"/>
                    </a:lnTo>
                    <a:lnTo>
                      <a:pt x="994" y="0"/>
                    </a:lnTo>
                    <a:lnTo>
                      <a:pt x="995" y="0"/>
                    </a:lnTo>
                    <a:lnTo>
                      <a:pt x="996" y="0"/>
                    </a:lnTo>
                    <a:lnTo>
                      <a:pt x="998" y="0"/>
                    </a:lnTo>
                    <a:lnTo>
                      <a:pt x="999" y="0"/>
                    </a:lnTo>
                    <a:lnTo>
                      <a:pt x="1001" y="0"/>
                    </a:lnTo>
                    <a:lnTo>
                      <a:pt x="1001" y="0"/>
                    </a:lnTo>
                    <a:lnTo>
                      <a:pt x="1003" y="0"/>
                    </a:lnTo>
                    <a:lnTo>
                      <a:pt x="1005" y="0"/>
                    </a:lnTo>
                    <a:lnTo>
                      <a:pt x="1006" y="0"/>
                    </a:lnTo>
                    <a:lnTo>
                      <a:pt x="1007" y="0"/>
                    </a:lnTo>
                    <a:lnTo>
                      <a:pt x="1008" y="0"/>
                    </a:lnTo>
                    <a:lnTo>
                      <a:pt x="1010" y="0"/>
                    </a:lnTo>
                    <a:lnTo>
                      <a:pt x="1011" y="0"/>
                    </a:lnTo>
                    <a:lnTo>
                      <a:pt x="1013" y="0"/>
                    </a:lnTo>
                    <a:lnTo>
                      <a:pt x="1014" y="0"/>
                    </a:lnTo>
                    <a:lnTo>
                      <a:pt x="1015" y="0"/>
                    </a:lnTo>
                    <a:lnTo>
                      <a:pt x="1017" y="0"/>
                    </a:lnTo>
                    <a:lnTo>
                      <a:pt x="1018" y="0"/>
                    </a:lnTo>
                    <a:lnTo>
                      <a:pt x="1020" y="0"/>
                    </a:lnTo>
                    <a:lnTo>
                      <a:pt x="1020" y="0"/>
                    </a:lnTo>
                    <a:lnTo>
                      <a:pt x="1022" y="0"/>
                    </a:lnTo>
                    <a:lnTo>
                      <a:pt x="1023" y="0"/>
                    </a:lnTo>
                    <a:lnTo>
                      <a:pt x="1025" y="0"/>
                    </a:lnTo>
                    <a:lnTo>
                      <a:pt x="1026" y="0"/>
                    </a:lnTo>
                    <a:lnTo>
                      <a:pt x="1027" y="0"/>
                    </a:lnTo>
                    <a:lnTo>
                      <a:pt x="1029" y="0"/>
                    </a:lnTo>
                    <a:lnTo>
                      <a:pt x="1030" y="0"/>
                    </a:lnTo>
                    <a:lnTo>
                      <a:pt x="1032" y="0"/>
                    </a:lnTo>
                    <a:lnTo>
                      <a:pt x="1032" y="0"/>
                    </a:lnTo>
                    <a:lnTo>
                      <a:pt x="1034" y="0"/>
                    </a:lnTo>
                    <a:lnTo>
                      <a:pt x="1035" y="0"/>
                    </a:lnTo>
                    <a:lnTo>
                      <a:pt x="1037" y="0"/>
                    </a:lnTo>
                    <a:lnTo>
                      <a:pt x="1038" y="0"/>
                    </a:lnTo>
                    <a:lnTo>
                      <a:pt x="1039" y="0"/>
                    </a:lnTo>
                    <a:lnTo>
                      <a:pt x="1041" y="0"/>
                    </a:lnTo>
                    <a:lnTo>
                      <a:pt x="1042" y="0"/>
                    </a:lnTo>
                    <a:lnTo>
                      <a:pt x="1044" y="0"/>
                    </a:lnTo>
                    <a:lnTo>
                      <a:pt x="1045" y="0"/>
                    </a:lnTo>
                    <a:lnTo>
                      <a:pt x="1046" y="0"/>
                    </a:lnTo>
                    <a:lnTo>
                      <a:pt x="1048" y="0"/>
                    </a:lnTo>
                    <a:lnTo>
                      <a:pt x="1049" y="0"/>
                    </a:lnTo>
                    <a:lnTo>
                      <a:pt x="1051" y="0"/>
                    </a:lnTo>
                    <a:lnTo>
                      <a:pt x="1051" y="0"/>
                    </a:lnTo>
                    <a:lnTo>
                      <a:pt x="1053" y="0"/>
                    </a:lnTo>
                    <a:lnTo>
                      <a:pt x="1054" y="0"/>
                    </a:lnTo>
                    <a:lnTo>
                      <a:pt x="1056" y="0"/>
                    </a:lnTo>
                    <a:lnTo>
                      <a:pt x="1057" y="0"/>
                    </a:lnTo>
                    <a:lnTo>
                      <a:pt x="1058" y="0"/>
                    </a:lnTo>
                    <a:lnTo>
                      <a:pt x="1060" y="0"/>
                    </a:lnTo>
                    <a:lnTo>
                      <a:pt x="1061" y="0"/>
                    </a:lnTo>
                    <a:lnTo>
                      <a:pt x="1063" y="0"/>
                    </a:lnTo>
                    <a:lnTo>
                      <a:pt x="1063" y="0"/>
                    </a:lnTo>
                    <a:lnTo>
                      <a:pt x="1065" y="0"/>
                    </a:lnTo>
                    <a:lnTo>
                      <a:pt x="1066" y="0"/>
                    </a:lnTo>
                    <a:lnTo>
                      <a:pt x="1068" y="0"/>
                    </a:lnTo>
                    <a:lnTo>
                      <a:pt x="1069" y="0"/>
                    </a:lnTo>
                    <a:lnTo>
                      <a:pt x="1070" y="0"/>
                    </a:lnTo>
                    <a:lnTo>
                      <a:pt x="1072" y="0"/>
                    </a:lnTo>
                    <a:lnTo>
                      <a:pt x="1073" y="0"/>
                    </a:lnTo>
                    <a:lnTo>
                      <a:pt x="1075" y="0"/>
                    </a:lnTo>
                    <a:lnTo>
                      <a:pt x="1076" y="0"/>
                    </a:lnTo>
                    <a:lnTo>
                      <a:pt x="1077" y="0"/>
                    </a:lnTo>
                    <a:lnTo>
                      <a:pt x="1078" y="0"/>
                    </a:lnTo>
                    <a:lnTo>
                      <a:pt x="1080" y="0"/>
                    </a:lnTo>
                    <a:lnTo>
                      <a:pt x="1082" y="0"/>
                    </a:lnTo>
                    <a:lnTo>
                      <a:pt x="1082" y="0"/>
                    </a:lnTo>
                    <a:lnTo>
                      <a:pt x="1084" y="0"/>
                    </a:lnTo>
                    <a:lnTo>
                      <a:pt x="1085" y="0"/>
                    </a:lnTo>
                    <a:lnTo>
                      <a:pt x="1087" y="0"/>
                    </a:lnTo>
                    <a:lnTo>
                      <a:pt x="1088" y="0"/>
                    </a:lnTo>
                    <a:lnTo>
                      <a:pt x="1089" y="0"/>
                    </a:lnTo>
                    <a:lnTo>
                      <a:pt x="1091" y="0"/>
                    </a:lnTo>
                    <a:lnTo>
                      <a:pt x="1092" y="0"/>
                    </a:lnTo>
                    <a:lnTo>
                      <a:pt x="1094" y="0"/>
                    </a:lnTo>
                    <a:lnTo>
                      <a:pt x="1095" y="0"/>
                    </a:lnTo>
                    <a:lnTo>
                      <a:pt x="1096" y="0"/>
                    </a:lnTo>
                    <a:lnTo>
                      <a:pt x="1097" y="0"/>
                    </a:lnTo>
                    <a:lnTo>
                      <a:pt x="1099" y="0"/>
                    </a:lnTo>
                    <a:lnTo>
                      <a:pt x="1100" y="0"/>
                    </a:lnTo>
                    <a:lnTo>
                      <a:pt x="1101" y="0"/>
                    </a:lnTo>
                    <a:lnTo>
                      <a:pt x="1103" y="0"/>
                    </a:lnTo>
                    <a:lnTo>
                      <a:pt x="1104" y="0"/>
                    </a:lnTo>
                    <a:lnTo>
                      <a:pt x="1106" y="0"/>
                    </a:lnTo>
                    <a:lnTo>
                      <a:pt x="1107" y="0"/>
                    </a:lnTo>
                    <a:lnTo>
                      <a:pt x="1108" y="0"/>
                    </a:lnTo>
                    <a:lnTo>
                      <a:pt x="1109" y="0"/>
                    </a:lnTo>
                    <a:lnTo>
                      <a:pt x="1111" y="0"/>
                    </a:lnTo>
                    <a:lnTo>
                      <a:pt x="1112" y="0"/>
                    </a:lnTo>
                    <a:lnTo>
                      <a:pt x="1114" y="0"/>
                    </a:lnTo>
                    <a:lnTo>
                      <a:pt x="1115" y="0"/>
                    </a:lnTo>
                    <a:lnTo>
                      <a:pt x="1116" y="0"/>
                    </a:lnTo>
                    <a:lnTo>
                      <a:pt x="1118" y="0"/>
                    </a:lnTo>
                    <a:lnTo>
                      <a:pt x="1119" y="0"/>
                    </a:lnTo>
                    <a:lnTo>
                      <a:pt x="1120" y="0"/>
                    </a:lnTo>
                    <a:lnTo>
                      <a:pt x="1122" y="0"/>
                    </a:lnTo>
                    <a:lnTo>
                      <a:pt x="1123" y="0"/>
                    </a:lnTo>
                    <a:lnTo>
                      <a:pt x="1125" y="0"/>
                    </a:lnTo>
                    <a:lnTo>
                      <a:pt x="1126" y="0"/>
                    </a:lnTo>
                    <a:lnTo>
                      <a:pt x="1127" y="0"/>
                    </a:lnTo>
                    <a:lnTo>
                      <a:pt x="1128" y="0"/>
                    </a:lnTo>
                    <a:lnTo>
                      <a:pt x="1130" y="0"/>
                    </a:lnTo>
                    <a:lnTo>
                      <a:pt x="1131" y="0"/>
                    </a:lnTo>
                    <a:lnTo>
                      <a:pt x="1133" y="0"/>
                    </a:lnTo>
                    <a:lnTo>
                      <a:pt x="1134" y="0"/>
                    </a:lnTo>
                    <a:lnTo>
                      <a:pt x="1135" y="0"/>
                    </a:lnTo>
                    <a:lnTo>
                      <a:pt x="1137" y="0"/>
                    </a:lnTo>
                    <a:lnTo>
                      <a:pt x="1138" y="0"/>
                    </a:lnTo>
                    <a:lnTo>
                      <a:pt x="1139" y="0"/>
                    </a:lnTo>
                    <a:lnTo>
                      <a:pt x="1140" y="0"/>
                    </a:lnTo>
                    <a:lnTo>
                      <a:pt x="1142" y="0"/>
                    </a:lnTo>
                    <a:lnTo>
                      <a:pt x="1143" y="0"/>
                    </a:lnTo>
                    <a:lnTo>
                      <a:pt x="1145" y="0"/>
                    </a:lnTo>
                    <a:lnTo>
                      <a:pt x="1146" y="0"/>
                    </a:lnTo>
                    <a:lnTo>
                      <a:pt x="1147" y="0"/>
                    </a:lnTo>
                    <a:lnTo>
                      <a:pt x="1149" y="0"/>
                    </a:lnTo>
                    <a:lnTo>
                      <a:pt x="1150" y="0"/>
                    </a:lnTo>
                    <a:lnTo>
                      <a:pt x="1152" y="0"/>
                    </a:lnTo>
                    <a:lnTo>
                      <a:pt x="1152" y="0"/>
                    </a:lnTo>
                    <a:lnTo>
                      <a:pt x="1154" y="0"/>
                    </a:lnTo>
                    <a:lnTo>
                      <a:pt x="1155" y="0"/>
                    </a:lnTo>
                    <a:lnTo>
                      <a:pt x="1157" y="0"/>
                    </a:lnTo>
                    <a:lnTo>
                      <a:pt x="1158" y="0"/>
                    </a:lnTo>
                    <a:lnTo>
                      <a:pt x="1159" y="0"/>
                    </a:lnTo>
                    <a:lnTo>
                      <a:pt x="1161" y="0"/>
                    </a:lnTo>
                    <a:lnTo>
                      <a:pt x="1162" y="0"/>
                    </a:lnTo>
                    <a:lnTo>
                      <a:pt x="1164" y="0"/>
                    </a:lnTo>
                    <a:lnTo>
                      <a:pt x="1165" y="0"/>
                    </a:lnTo>
                    <a:lnTo>
                      <a:pt x="1166" y="0"/>
                    </a:lnTo>
                    <a:lnTo>
                      <a:pt x="1168" y="0"/>
                    </a:lnTo>
                    <a:lnTo>
                      <a:pt x="1169" y="0"/>
                    </a:lnTo>
                    <a:lnTo>
                      <a:pt x="1171" y="0"/>
                    </a:lnTo>
                    <a:lnTo>
                      <a:pt x="1171" y="0"/>
                    </a:lnTo>
                    <a:lnTo>
                      <a:pt x="1173" y="0"/>
                    </a:lnTo>
                    <a:lnTo>
                      <a:pt x="1174" y="0"/>
                    </a:lnTo>
                    <a:lnTo>
                      <a:pt x="1176" y="0"/>
                    </a:lnTo>
                    <a:lnTo>
                      <a:pt x="1177" y="0"/>
                    </a:lnTo>
                    <a:lnTo>
                      <a:pt x="1178" y="0"/>
                    </a:lnTo>
                    <a:lnTo>
                      <a:pt x="1180" y="0"/>
                    </a:lnTo>
                    <a:lnTo>
                      <a:pt x="1181" y="0"/>
                    </a:lnTo>
                    <a:lnTo>
                      <a:pt x="1183" y="0"/>
                    </a:lnTo>
                    <a:lnTo>
                      <a:pt x="1183" y="0"/>
                    </a:lnTo>
                    <a:lnTo>
                      <a:pt x="1185" y="0"/>
                    </a:lnTo>
                    <a:lnTo>
                      <a:pt x="1186" y="0"/>
                    </a:lnTo>
                    <a:lnTo>
                      <a:pt x="1188" y="0"/>
                    </a:lnTo>
                    <a:lnTo>
                      <a:pt x="1189" y="0"/>
                    </a:lnTo>
                    <a:lnTo>
                      <a:pt x="1190" y="0"/>
                    </a:lnTo>
                    <a:lnTo>
                      <a:pt x="1192" y="0"/>
                    </a:lnTo>
                    <a:lnTo>
                      <a:pt x="1193" y="0"/>
                    </a:lnTo>
                    <a:lnTo>
                      <a:pt x="1195" y="0"/>
                    </a:lnTo>
                    <a:lnTo>
                      <a:pt x="1196" y="0"/>
                    </a:lnTo>
                    <a:lnTo>
                      <a:pt x="1197" y="0"/>
                    </a:lnTo>
                    <a:lnTo>
                      <a:pt x="1199" y="0"/>
                    </a:lnTo>
                    <a:lnTo>
                      <a:pt x="1200" y="0"/>
                    </a:lnTo>
                    <a:lnTo>
                      <a:pt x="1202" y="0"/>
                    </a:lnTo>
                    <a:lnTo>
                      <a:pt x="1202" y="0"/>
                    </a:lnTo>
                    <a:lnTo>
                      <a:pt x="1204" y="0"/>
                    </a:lnTo>
                    <a:lnTo>
                      <a:pt x="1205" y="0"/>
                    </a:lnTo>
                    <a:lnTo>
                      <a:pt x="1207" y="0"/>
                    </a:lnTo>
                    <a:lnTo>
                      <a:pt x="1208" y="0"/>
                    </a:lnTo>
                    <a:lnTo>
                      <a:pt x="1209" y="0"/>
                    </a:lnTo>
                    <a:lnTo>
                      <a:pt x="1211" y="0"/>
                    </a:lnTo>
                    <a:lnTo>
                      <a:pt x="1212" y="0"/>
                    </a:lnTo>
                    <a:lnTo>
                      <a:pt x="1214" y="0"/>
                    </a:lnTo>
                    <a:lnTo>
                      <a:pt x="1214" y="0"/>
                    </a:lnTo>
                    <a:lnTo>
                      <a:pt x="1216" y="0"/>
                    </a:lnTo>
                    <a:lnTo>
                      <a:pt x="1217" y="0"/>
                    </a:lnTo>
                    <a:lnTo>
                      <a:pt x="1219" y="0"/>
                    </a:lnTo>
                    <a:lnTo>
                      <a:pt x="1220" y="0"/>
                    </a:lnTo>
                    <a:lnTo>
                      <a:pt x="1221" y="0"/>
                    </a:lnTo>
                    <a:lnTo>
                      <a:pt x="1223" y="0"/>
                    </a:lnTo>
                    <a:lnTo>
                      <a:pt x="1224" y="0"/>
                    </a:lnTo>
                    <a:lnTo>
                      <a:pt x="1226" y="0"/>
                    </a:lnTo>
                    <a:lnTo>
                      <a:pt x="1226" y="0"/>
                    </a:lnTo>
                    <a:lnTo>
                      <a:pt x="1228" y="0"/>
                    </a:lnTo>
                    <a:lnTo>
                      <a:pt x="1229" y="0"/>
                    </a:lnTo>
                    <a:lnTo>
                      <a:pt x="1231" y="0"/>
                    </a:lnTo>
                    <a:lnTo>
                      <a:pt x="1232" y="0"/>
                    </a:lnTo>
                    <a:lnTo>
                      <a:pt x="1233" y="0"/>
                    </a:lnTo>
                    <a:lnTo>
                      <a:pt x="1235" y="0"/>
                    </a:lnTo>
                    <a:lnTo>
                      <a:pt x="1236" y="0"/>
                    </a:lnTo>
                    <a:lnTo>
                      <a:pt x="1238" y="0"/>
                    </a:lnTo>
                    <a:lnTo>
                      <a:pt x="1239" y="0"/>
                    </a:lnTo>
                    <a:lnTo>
                      <a:pt x="1240" y="0"/>
                    </a:lnTo>
                    <a:lnTo>
                      <a:pt x="1242" y="0"/>
                    </a:lnTo>
                    <a:lnTo>
                      <a:pt x="1243" y="0"/>
                    </a:lnTo>
                    <a:lnTo>
                      <a:pt x="1245" y="0"/>
                    </a:lnTo>
                    <a:lnTo>
                      <a:pt x="1245" y="0"/>
                    </a:lnTo>
                    <a:lnTo>
                      <a:pt x="1247" y="0"/>
                    </a:lnTo>
                    <a:lnTo>
                      <a:pt x="1248" y="0"/>
                    </a:lnTo>
                    <a:lnTo>
                      <a:pt x="1250" y="0"/>
                    </a:lnTo>
                    <a:lnTo>
                      <a:pt x="1251" y="0"/>
                    </a:lnTo>
                    <a:lnTo>
                      <a:pt x="1252" y="0"/>
                    </a:lnTo>
                    <a:lnTo>
                      <a:pt x="1254" y="0"/>
                    </a:lnTo>
                    <a:lnTo>
                      <a:pt x="1255" y="0"/>
                    </a:lnTo>
                    <a:lnTo>
                      <a:pt x="1257" y="0"/>
                    </a:lnTo>
                    <a:lnTo>
                      <a:pt x="1258" y="0"/>
                    </a:lnTo>
                    <a:lnTo>
                      <a:pt x="1259" y="0"/>
                    </a:lnTo>
                    <a:lnTo>
                      <a:pt x="1260" y="0"/>
                    </a:lnTo>
                    <a:lnTo>
                      <a:pt x="1262" y="0"/>
                    </a:lnTo>
                    <a:lnTo>
                      <a:pt x="1263" y="0"/>
                    </a:lnTo>
                    <a:lnTo>
                      <a:pt x="1264" y="0"/>
                    </a:lnTo>
                    <a:lnTo>
                      <a:pt x="1266" y="0"/>
                    </a:lnTo>
                    <a:lnTo>
                      <a:pt x="1267" y="0"/>
                    </a:lnTo>
                    <a:lnTo>
                      <a:pt x="1269" y="0"/>
                    </a:lnTo>
                    <a:lnTo>
                      <a:pt x="1270" y="0"/>
                    </a:lnTo>
                    <a:lnTo>
                      <a:pt x="1271" y="0"/>
                    </a:lnTo>
                    <a:lnTo>
                      <a:pt x="1273" y="0"/>
                    </a:lnTo>
                    <a:lnTo>
                      <a:pt x="1274" y="0"/>
                    </a:lnTo>
                    <a:lnTo>
                      <a:pt x="1276" y="0"/>
                    </a:lnTo>
                    <a:lnTo>
                      <a:pt x="1277" y="0"/>
                    </a:lnTo>
                    <a:lnTo>
                      <a:pt x="1278" y="0"/>
                    </a:lnTo>
                    <a:lnTo>
                      <a:pt x="1279" y="0"/>
                    </a:lnTo>
                    <a:lnTo>
                      <a:pt x="1281" y="0"/>
                    </a:lnTo>
                    <a:lnTo>
                      <a:pt x="1282" y="0"/>
                    </a:lnTo>
                    <a:lnTo>
                      <a:pt x="1283" y="0"/>
                    </a:lnTo>
                    <a:lnTo>
                      <a:pt x="1285" y="0"/>
                    </a:lnTo>
                    <a:lnTo>
                      <a:pt x="1286" y="0"/>
                    </a:lnTo>
                    <a:lnTo>
                      <a:pt x="1288" y="0"/>
                    </a:lnTo>
                    <a:lnTo>
                      <a:pt x="1289" y="0"/>
                    </a:lnTo>
                    <a:lnTo>
                      <a:pt x="1290" y="0"/>
                    </a:lnTo>
                    <a:lnTo>
                      <a:pt x="1291" y="0"/>
                    </a:lnTo>
                    <a:lnTo>
                      <a:pt x="1293" y="0"/>
                    </a:lnTo>
                    <a:lnTo>
                      <a:pt x="1294" y="0"/>
                    </a:lnTo>
                    <a:lnTo>
                      <a:pt x="1296" y="0"/>
                    </a:lnTo>
                    <a:lnTo>
                      <a:pt x="1297" y="0"/>
                    </a:lnTo>
                    <a:lnTo>
                      <a:pt x="1298" y="0"/>
                    </a:lnTo>
                    <a:lnTo>
                      <a:pt x="1300" y="0"/>
                    </a:lnTo>
                    <a:lnTo>
                      <a:pt x="1301" y="0"/>
                    </a:lnTo>
                    <a:lnTo>
                      <a:pt x="1302" y="0"/>
                    </a:lnTo>
                    <a:lnTo>
                      <a:pt x="1303" y="0"/>
                    </a:lnTo>
                    <a:lnTo>
                      <a:pt x="1305" y="0"/>
                    </a:lnTo>
                    <a:lnTo>
                      <a:pt x="1306" y="0"/>
                    </a:lnTo>
                    <a:lnTo>
                      <a:pt x="1308" y="0"/>
                    </a:lnTo>
                    <a:lnTo>
                      <a:pt x="1309" y="0"/>
                    </a:lnTo>
                    <a:lnTo>
                      <a:pt x="1310" y="0"/>
                    </a:lnTo>
                    <a:lnTo>
                      <a:pt x="1312" y="0"/>
                    </a:lnTo>
                    <a:lnTo>
                      <a:pt x="1313" y="0"/>
                    </a:lnTo>
                    <a:lnTo>
                      <a:pt x="1315" y="0"/>
                    </a:lnTo>
                    <a:lnTo>
                      <a:pt x="1316" y="0"/>
                    </a:lnTo>
                    <a:lnTo>
                      <a:pt x="1317" y="0"/>
                    </a:lnTo>
                    <a:lnTo>
                      <a:pt x="1319" y="0"/>
                    </a:lnTo>
                    <a:lnTo>
                      <a:pt x="1320" y="0"/>
                    </a:lnTo>
                    <a:lnTo>
                      <a:pt x="1321" y="0"/>
                    </a:lnTo>
                    <a:lnTo>
                      <a:pt x="1322" y="0"/>
                    </a:lnTo>
                    <a:lnTo>
                      <a:pt x="1324" y="0"/>
                    </a:lnTo>
                    <a:lnTo>
                      <a:pt x="1325" y="0"/>
                    </a:lnTo>
                    <a:lnTo>
                      <a:pt x="1327" y="0"/>
                    </a:lnTo>
                    <a:lnTo>
                      <a:pt x="1328" y="0"/>
                    </a:lnTo>
                    <a:lnTo>
                      <a:pt x="1329" y="0"/>
                    </a:lnTo>
                    <a:lnTo>
                      <a:pt x="1331" y="0"/>
                    </a:lnTo>
                    <a:lnTo>
                      <a:pt x="1332" y="0"/>
                    </a:lnTo>
                    <a:lnTo>
                      <a:pt x="1334" y="0"/>
                    </a:lnTo>
                    <a:lnTo>
                      <a:pt x="1334" y="0"/>
                    </a:lnTo>
                    <a:lnTo>
                      <a:pt x="1336" y="0"/>
                    </a:lnTo>
                    <a:lnTo>
                      <a:pt x="1337" y="0"/>
                    </a:lnTo>
                    <a:lnTo>
                      <a:pt x="1339" y="0"/>
                    </a:lnTo>
                    <a:lnTo>
                      <a:pt x="1340" y="0"/>
                    </a:lnTo>
                    <a:lnTo>
                      <a:pt x="1341" y="0"/>
                    </a:lnTo>
                    <a:lnTo>
                      <a:pt x="1343" y="0"/>
                    </a:lnTo>
                    <a:lnTo>
                      <a:pt x="1344" y="0"/>
                    </a:lnTo>
                    <a:lnTo>
                      <a:pt x="1346" y="0"/>
                    </a:lnTo>
                    <a:lnTo>
                      <a:pt x="1346" y="0"/>
                    </a:lnTo>
                    <a:lnTo>
                      <a:pt x="1348" y="0"/>
                    </a:lnTo>
                    <a:moveTo>
                      <a:pt x="542" y="381"/>
                    </a:moveTo>
                    <a:lnTo>
                      <a:pt x="543" y="381"/>
                    </a:lnTo>
                    <a:lnTo>
                      <a:pt x="545" y="381"/>
                    </a:lnTo>
                    <a:lnTo>
                      <a:pt x="546" y="381"/>
                    </a:lnTo>
                    <a:lnTo>
                      <a:pt x="548" y="381"/>
                    </a:lnTo>
                    <a:lnTo>
                      <a:pt x="549" y="381"/>
                    </a:lnTo>
                    <a:lnTo>
                      <a:pt x="550" y="381"/>
                    </a:lnTo>
                    <a:lnTo>
                      <a:pt x="552" y="381"/>
                    </a:lnTo>
                    <a:lnTo>
                      <a:pt x="553" y="381"/>
                    </a:lnTo>
                    <a:lnTo>
                      <a:pt x="555" y="381"/>
                    </a:lnTo>
                    <a:lnTo>
                      <a:pt x="555" y="381"/>
                    </a:lnTo>
                    <a:lnTo>
                      <a:pt x="557" y="381"/>
                    </a:lnTo>
                    <a:lnTo>
                      <a:pt x="558" y="381"/>
                    </a:lnTo>
                    <a:lnTo>
                      <a:pt x="560" y="381"/>
                    </a:lnTo>
                    <a:lnTo>
                      <a:pt x="561" y="381"/>
                    </a:lnTo>
                    <a:lnTo>
                      <a:pt x="562" y="381"/>
                    </a:lnTo>
                    <a:lnTo>
                      <a:pt x="564" y="381"/>
                    </a:lnTo>
                    <a:lnTo>
                      <a:pt x="565" y="381"/>
                    </a:lnTo>
                    <a:lnTo>
                      <a:pt x="567" y="381"/>
                    </a:lnTo>
                    <a:lnTo>
                      <a:pt x="567" y="381"/>
                    </a:lnTo>
                    <a:lnTo>
                      <a:pt x="569" y="381"/>
                    </a:lnTo>
                    <a:lnTo>
                      <a:pt x="570" y="381"/>
                    </a:lnTo>
                    <a:lnTo>
                      <a:pt x="572" y="381"/>
                    </a:lnTo>
                    <a:lnTo>
                      <a:pt x="573" y="381"/>
                    </a:lnTo>
                    <a:lnTo>
                      <a:pt x="574" y="381"/>
                    </a:lnTo>
                    <a:lnTo>
                      <a:pt x="576" y="381"/>
                    </a:lnTo>
                    <a:lnTo>
                      <a:pt x="577" y="381"/>
                    </a:lnTo>
                    <a:lnTo>
                      <a:pt x="579" y="381"/>
                    </a:lnTo>
                    <a:lnTo>
                      <a:pt x="580" y="381"/>
                    </a:lnTo>
                    <a:lnTo>
                      <a:pt x="581" y="381"/>
                    </a:lnTo>
                    <a:lnTo>
                      <a:pt x="583" y="381"/>
                    </a:lnTo>
                    <a:lnTo>
                      <a:pt x="584" y="381"/>
                    </a:lnTo>
                    <a:lnTo>
                      <a:pt x="586" y="381"/>
                    </a:lnTo>
                    <a:lnTo>
                      <a:pt x="586" y="381"/>
                    </a:lnTo>
                    <a:lnTo>
                      <a:pt x="588" y="381"/>
                    </a:lnTo>
                    <a:lnTo>
                      <a:pt x="589" y="381"/>
                    </a:lnTo>
                    <a:lnTo>
                      <a:pt x="591" y="381"/>
                    </a:lnTo>
                    <a:lnTo>
                      <a:pt x="592" y="381"/>
                    </a:lnTo>
                    <a:lnTo>
                      <a:pt x="593" y="381"/>
                    </a:lnTo>
                    <a:lnTo>
                      <a:pt x="595" y="381"/>
                    </a:lnTo>
                    <a:lnTo>
                      <a:pt x="596" y="381"/>
                    </a:lnTo>
                    <a:lnTo>
                      <a:pt x="598" y="381"/>
                    </a:lnTo>
                    <a:lnTo>
                      <a:pt x="599" y="381"/>
                    </a:lnTo>
                    <a:lnTo>
                      <a:pt x="600" y="381"/>
                    </a:lnTo>
                    <a:lnTo>
                      <a:pt x="601" y="380"/>
                    </a:lnTo>
                    <a:lnTo>
                      <a:pt x="603" y="380"/>
                    </a:lnTo>
                    <a:lnTo>
                      <a:pt x="604" y="380"/>
                    </a:lnTo>
                    <a:lnTo>
                      <a:pt x="605" y="380"/>
                    </a:lnTo>
                    <a:lnTo>
                      <a:pt x="607" y="379"/>
                    </a:lnTo>
                    <a:lnTo>
                      <a:pt x="608" y="379"/>
                    </a:lnTo>
                    <a:lnTo>
                      <a:pt x="610" y="378"/>
                    </a:lnTo>
                    <a:lnTo>
                      <a:pt x="611" y="378"/>
                    </a:lnTo>
                    <a:lnTo>
                      <a:pt x="612" y="378"/>
                    </a:lnTo>
                    <a:lnTo>
                      <a:pt x="613" y="377"/>
                    </a:lnTo>
                    <a:lnTo>
                      <a:pt x="615" y="377"/>
                    </a:lnTo>
                    <a:lnTo>
                      <a:pt x="616" y="375"/>
                    </a:lnTo>
                    <a:lnTo>
                      <a:pt x="618" y="375"/>
                    </a:lnTo>
                    <a:lnTo>
                      <a:pt x="619" y="374"/>
                    </a:lnTo>
                    <a:lnTo>
                      <a:pt x="620" y="373"/>
                    </a:lnTo>
                    <a:lnTo>
                      <a:pt x="622" y="372"/>
                    </a:lnTo>
                    <a:lnTo>
                      <a:pt x="623" y="371"/>
                    </a:lnTo>
                    <a:lnTo>
                      <a:pt x="624" y="369"/>
                    </a:lnTo>
                    <a:lnTo>
                      <a:pt x="626" y="368"/>
                    </a:lnTo>
                    <a:lnTo>
                      <a:pt x="627" y="366"/>
                    </a:lnTo>
                    <a:lnTo>
                      <a:pt x="629" y="365"/>
                    </a:lnTo>
                    <a:lnTo>
                      <a:pt x="630" y="363"/>
                    </a:lnTo>
                    <a:lnTo>
                      <a:pt x="631" y="361"/>
                    </a:lnTo>
                    <a:lnTo>
                      <a:pt x="632" y="359"/>
                    </a:lnTo>
                    <a:lnTo>
                      <a:pt x="634" y="356"/>
                    </a:lnTo>
                    <a:lnTo>
                      <a:pt x="635" y="353"/>
                    </a:lnTo>
                    <a:lnTo>
                      <a:pt x="637" y="351"/>
                    </a:lnTo>
                    <a:lnTo>
                      <a:pt x="638" y="348"/>
                    </a:lnTo>
                    <a:lnTo>
                      <a:pt x="639" y="345"/>
                    </a:lnTo>
                    <a:lnTo>
                      <a:pt x="641" y="341"/>
                    </a:lnTo>
                    <a:lnTo>
                      <a:pt x="642" y="338"/>
                    </a:lnTo>
                    <a:lnTo>
                      <a:pt x="643" y="334"/>
                    </a:lnTo>
                    <a:lnTo>
                      <a:pt x="644" y="330"/>
                    </a:lnTo>
                    <a:lnTo>
                      <a:pt x="646" y="325"/>
                    </a:lnTo>
                    <a:lnTo>
                      <a:pt x="647" y="321"/>
                    </a:lnTo>
                    <a:lnTo>
                      <a:pt x="649" y="316"/>
                    </a:lnTo>
                    <a:lnTo>
                      <a:pt x="650" y="312"/>
                    </a:lnTo>
                    <a:lnTo>
                      <a:pt x="651" y="306"/>
                    </a:lnTo>
                    <a:lnTo>
                      <a:pt x="653" y="301"/>
                    </a:lnTo>
                    <a:lnTo>
                      <a:pt x="654" y="295"/>
                    </a:lnTo>
                    <a:lnTo>
                      <a:pt x="656" y="290"/>
                    </a:lnTo>
                    <a:lnTo>
                      <a:pt x="656" y="283"/>
                    </a:lnTo>
                    <a:lnTo>
                      <a:pt x="658" y="277"/>
                    </a:lnTo>
                    <a:lnTo>
                      <a:pt x="660" y="271"/>
                    </a:lnTo>
                    <a:lnTo>
                      <a:pt x="661" y="264"/>
                    </a:lnTo>
                    <a:lnTo>
                      <a:pt x="662" y="257"/>
                    </a:lnTo>
                    <a:lnTo>
                      <a:pt x="663" y="250"/>
                    </a:lnTo>
                    <a:lnTo>
                      <a:pt x="665" y="243"/>
                    </a:lnTo>
                    <a:lnTo>
                      <a:pt x="666" y="236"/>
                    </a:lnTo>
                    <a:lnTo>
                      <a:pt x="668" y="229"/>
                    </a:lnTo>
                    <a:lnTo>
                      <a:pt x="669" y="221"/>
                    </a:lnTo>
                    <a:lnTo>
                      <a:pt x="670" y="214"/>
                    </a:lnTo>
                    <a:lnTo>
                      <a:pt x="672" y="206"/>
                    </a:lnTo>
                    <a:lnTo>
                      <a:pt x="673" y="198"/>
                    </a:lnTo>
                    <a:lnTo>
                      <a:pt x="675" y="191"/>
                    </a:lnTo>
                    <a:lnTo>
                      <a:pt x="675" y="184"/>
                    </a:lnTo>
                    <a:lnTo>
                      <a:pt x="677" y="176"/>
                    </a:lnTo>
                    <a:lnTo>
                      <a:pt x="678" y="168"/>
                    </a:lnTo>
                    <a:lnTo>
                      <a:pt x="680" y="161"/>
                    </a:lnTo>
                    <a:lnTo>
                      <a:pt x="681" y="153"/>
                    </a:lnTo>
                    <a:lnTo>
                      <a:pt x="682" y="146"/>
                    </a:lnTo>
                    <a:lnTo>
                      <a:pt x="684" y="139"/>
                    </a:lnTo>
                    <a:lnTo>
                      <a:pt x="685" y="132"/>
                    </a:lnTo>
                    <a:lnTo>
                      <a:pt x="687" y="125"/>
                    </a:lnTo>
                    <a:lnTo>
                      <a:pt x="687" y="118"/>
                    </a:lnTo>
                    <a:lnTo>
                      <a:pt x="689" y="111"/>
                    </a:lnTo>
                    <a:lnTo>
                      <a:pt x="690" y="105"/>
                    </a:lnTo>
                    <a:lnTo>
                      <a:pt x="692" y="98"/>
                    </a:lnTo>
                    <a:lnTo>
                      <a:pt x="693" y="92"/>
                    </a:lnTo>
                    <a:lnTo>
                      <a:pt x="694" y="86"/>
                    </a:lnTo>
                    <a:lnTo>
                      <a:pt x="696" y="81"/>
                    </a:lnTo>
                    <a:lnTo>
                      <a:pt x="697" y="76"/>
                    </a:lnTo>
                    <a:lnTo>
                      <a:pt x="699" y="70"/>
                    </a:lnTo>
                    <a:lnTo>
                      <a:pt x="700" y="66"/>
                    </a:lnTo>
                    <a:lnTo>
                      <a:pt x="701" y="61"/>
                    </a:lnTo>
                    <a:lnTo>
                      <a:pt x="703" y="56"/>
                    </a:lnTo>
                    <a:lnTo>
                      <a:pt x="704" y="52"/>
                    </a:lnTo>
                    <a:lnTo>
                      <a:pt x="706" y="48"/>
                    </a:lnTo>
                    <a:lnTo>
                      <a:pt x="706" y="44"/>
                    </a:lnTo>
                    <a:lnTo>
                      <a:pt x="708" y="41"/>
                    </a:lnTo>
                    <a:lnTo>
                      <a:pt x="709" y="37"/>
                    </a:lnTo>
                    <a:lnTo>
                      <a:pt x="711" y="34"/>
                    </a:lnTo>
                    <a:lnTo>
                      <a:pt x="712" y="31"/>
                    </a:lnTo>
                    <a:lnTo>
                      <a:pt x="713" y="28"/>
                    </a:lnTo>
                    <a:lnTo>
                      <a:pt x="715" y="26"/>
                    </a:lnTo>
                    <a:lnTo>
                      <a:pt x="716" y="23"/>
                    </a:lnTo>
                    <a:lnTo>
                      <a:pt x="718" y="21"/>
                    </a:lnTo>
                    <a:lnTo>
                      <a:pt x="718" y="19"/>
                    </a:lnTo>
                    <a:lnTo>
                      <a:pt x="720" y="17"/>
                    </a:lnTo>
                    <a:lnTo>
                      <a:pt x="721" y="16"/>
                    </a:lnTo>
                    <a:lnTo>
                      <a:pt x="723" y="14"/>
                    </a:lnTo>
                    <a:lnTo>
                      <a:pt x="724" y="13"/>
                    </a:lnTo>
                    <a:lnTo>
                      <a:pt x="725" y="11"/>
                    </a:lnTo>
                    <a:lnTo>
                      <a:pt x="727" y="10"/>
                    </a:lnTo>
                    <a:lnTo>
                      <a:pt x="728" y="9"/>
                    </a:lnTo>
                    <a:lnTo>
                      <a:pt x="730" y="8"/>
                    </a:lnTo>
                    <a:lnTo>
                      <a:pt x="730" y="7"/>
                    </a:lnTo>
                    <a:lnTo>
                      <a:pt x="732" y="6"/>
                    </a:lnTo>
                    <a:lnTo>
                      <a:pt x="733" y="5"/>
                    </a:lnTo>
                    <a:lnTo>
                      <a:pt x="735" y="5"/>
                    </a:lnTo>
                    <a:lnTo>
                      <a:pt x="737" y="4"/>
                    </a:lnTo>
                    <a:lnTo>
                      <a:pt x="737" y="4"/>
                    </a:lnTo>
                    <a:lnTo>
                      <a:pt x="739" y="4"/>
                    </a:lnTo>
                    <a:lnTo>
                      <a:pt x="740" y="3"/>
                    </a:lnTo>
                    <a:lnTo>
                      <a:pt x="742" y="2"/>
                    </a:lnTo>
                    <a:lnTo>
                      <a:pt x="743" y="2"/>
                    </a:lnTo>
                    <a:lnTo>
                      <a:pt x="744" y="2"/>
                    </a:lnTo>
                    <a:lnTo>
                      <a:pt x="746" y="2"/>
                    </a:lnTo>
                    <a:lnTo>
                      <a:pt x="747" y="2"/>
                    </a:lnTo>
                    <a:lnTo>
                      <a:pt x="749" y="1"/>
                    </a:lnTo>
                    <a:lnTo>
                      <a:pt x="749" y="1"/>
                    </a:lnTo>
                    <a:lnTo>
                      <a:pt x="751" y="1"/>
                    </a:lnTo>
                    <a:lnTo>
                      <a:pt x="752" y="1"/>
                    </a:lnTo>
                    <a:lnTo>
                      <a:pt x="754" y="1"/>
                    </a:lnTo>
                    <a:lnTo>
                      <a:pt x="755" y="1"/>
                    </a:lnTo>
                    <a:lnTo>
                      <a:pt x="756" y="1"/>
                    </a:lnTo>
                    <a:lnTo>
                      <a:pt x="758" y="1"/>
                    </a:lnTo>
                    <a:lnTo>
                      <a:pt x="759" y="1"/>
                    </a:lnTo>
                    <a:lnTo>
                      <a:pt x="761" y="1"/>
                    </a:lnTo>
                    <a:lnTo>
                      <a:pt x="762" y="1"/>
                    </a:lnTo>
                    <a:lnTo>
                      <a:pt x="763" y="1"/>
                    </a:lnTo>
                    <a:lnTo>
                      <a:pt x="764" y="1"/>
                    </a:lnTo>
                    <a:lnTo>
                      <a:pt x="766" y="1"/>
                    </a:lnTo>
                    <a:lnTo>
                      <a:pt x="767" y="0"/>
                    </a:lnTo>
                    <a:lnTo>
                      <a:pt x="768" y="0"/>
                    </a:lnTo>
                    <a:lnTo>
                      <a:pt x="770" y="0"/>
                    </a:lnTo>
                    <a:lnTo>
                      <a:pt x="771" y="0"/>
                    </a:lnTo>
                    <a:lnTo>
                      <a:pt x="773" y="0"/>
                    </a:lnTo>
                    <a:lnTo>
                      <a:pt x="774" y="0"/>
                    </a:lnTo>
                    <a:lnTo>
                      <a:pt x="775" y="0"/>
                    </a:lnTo>
                    <a:lnTo>
                      <a:pt x="777" y="0"/>
                    </a:lnTo>
                    <a:lnTo>
                      <a:pt x="778" y="0"/>
                    </a:lnTo>
                    <a:lnTo>
                      <a:pt x="780" y="0"/>
                    </a:lnTo>
                    <a:lnTo>
                      <a:pt x="781" y="0"/>
                    </a:lnTo>
                    <a:lnTo>
                      <a:pt x="782" y="0"/>
                    </a:lnTo>
                    <a:lnTo>
                      <a:pt x="783" y="0"/>
                    </a:lnTo>
                    <a:lnTo>
                      <a:pt x="785" y="0"/>
                    </a:lnTo>
                    <a:lnTo>
                      <a:pt x="786" y="0"/>
                    </a:lnTo>
                    <a:lnTo>
                      <a:pt x="787" y="0"/>
                    </a:lnTo>
                    <a:lnTo>
                      <a:pt x="789" y="0"/>
                    </a:lnTo>
                    <a:lnTo>
                      <a:pt x="790" y="0"/>
                    </a:lnTo>
                    <a:lnTo>
                      <a:pt x="792" y="0"/>
                    </a:lnTo>
                    <a:lnTo>
                      <a:pt x="793" y="0"/>
                    </a:lnTo>
                    <a:lnTo>
                      <a:pt x="794" y="0"/>
                    </a:lnTo>
                    <a:lnTo>
                      <a:pt x="795" y="0"/>
                    </a:lnTo>
                    <a:lnTo>
                      <a:pt x="797" y="0"/>
                    </a:lnTo>
                    <a:lnTo>
                      <a:pt x="798" y="0"/>
                    </a:lnTo>
                    <a:lnTo>
                      <a:pt x="800" y="0"/>
                    </a:lnTo>
                    <a:lnTo>
                      <a:pt x="801" y="0"/>
                    </a:lnTo>
                    <a:lnTo>
                      <a:pt x="802" y="0"/>
                    </a:lnTo>
                    <a:lnTo>
                      <a:pt x="804" y="0"/>
                    </a:lnTo>
                    <a:lnTo>
                      <a:pt x="805" y="0"/>
                    </a:lnTo>
                    <a:lnTo>
                      <a:pt x="806" y="0"/>
                    </a:lnTo>
                    <a:lnTo>
                      <a:pt x="807" y="0"/>
                    </a:lnTo>
                    <a:lnTo>
                      <a:pt x="809" y="0"/>
                    </a:lnTo>
                    <a:lnTo>
                      <a:pt x="810" y="0"/>
                    </a:lnTo>
                    <a:lnTo>
                      <a:pt x="812" y="0"/>
                    </a:lnTo>
                    <a:lnTo>
                      <a:pt x="813" y="0"/>
                    </a:lnTo>
                    <a:lnTo>
                      <a:pt x="814" y="0"/>
                    </a:lnTo>
                    <a:lnTo>
                      <a:pt x="816" y="0"/>
                    </a:lnTo>
                    <a:lnTo>
                      <a:pt x="817" y="0"/>
                    </a:lnTo>
                    <a:lnTo>
                      <a:pt x="819" y="0"/>
                    </a:lnTo>
                    <a:lnTo>
                      <a:pt x="820" y="0"/>
                    </a:lnTo>
                    <a:lnTo>
                      <a:pt x="821" y="0"/>
                    </a:lnTo>
                    <a:lnTo>
                      <a:pt x="823" y="0"/>
                    </a:lnTo>
                    <a:lnTo>
                      <a:pt x="824" y="0"/>
                    </a:lnTo>
                    <a:lnTo>
                      <a:pt x="825" y="0"/>
                    </a:lnTo>
                    <a:lnTo>
                      <a:pt x="826" y="0"/>
                    </a:lnTo>
                    <a:lnTo>
                      <a:pt x="828" y="0"/>
                    </a:lnTo>
                    <a:lnTo>
                      <a:pt x="829" y="0"/>
                    </a:lnTo>
                    <a:lnTo>
                      <a:pt x="831" y="0"/>
                    </a:lnTo>
                    <a:lnTo>
                      <a:pt x="832" y="0"/>
                    </a:lnTo>
                    <a:lnTo>
                      <a:pt x="833" y="0"/>
                    </a:lnTo>
                    <a:lnTo>
                      <a:pt x="835" y="0"/>
                    </a:lnTo>
                    <a:lnTo>
                      <a:pt x="836" y="0"/>
                    </a:lnTo>
                    <a:lnTo>
                      <a:pt x="838" y="0"/>
                    </a:lnTo>
                    <a:lnTo>
                      <a:pt x="838" y="0"/>
                    </a:lnTo>
                    <a:lnTo>
                      <a:pt x="840" y="0"/>
                    </a:lnTo>
                    <a:lnTo>
                      <a:pt x="841" y="0"/>
                    </a:lnTo>
                    <a:lnTo>
                      <a:pt x="843" y="0"/>
                    </a:lnTo>
                    <a:lnTo>
                      <a:pt x="844" y="0"/>
                    </a:lnTo>
                    <a:lnTo>
                      <a:pt x="845" y="0"/>
                    </a:lnTo>
                    <a:lnTo>
                      <a:pt x="847" y="0"/>
                    </a:lnTo>
                    <a:lnTo>
                      <a:pt x="848" y="0"/>
                    </a:lnTo>
                    <a:lnTo>
                      <a:pt x="850" y="0"/>
                    </a:lnTo>
                    <a:lnTo>
                      <a:pt x="851" y="0"/>
                    </a:lnTo>
                    <a:lnTo>
                      <a:pt x="852" y="0"/>
                    </a:lnTo>
                    <a:lnTo>
                      <a:pt x="854" y="0"/>
                    </a:lnTo>
                    <a:lnTo>
                      <a:pt x="855" y="0"/>
                    </a:lnTo>
                    <a:lnTo>
                      <a:pt x="857" y="0"/>
                    </a:lnTo>
                    <a:lnTo>
                      <a:pt x="857" y="0"/>
                    </a:lnTo>
                    <a:lnTo>
                      <a:pt x="859" y="0"/>
                    </a:lnTo>
                    <a:lnTo>
                      <a:pt x="860" y="0"/>
                    </a:lnTo>
                    <a:lnTo>
                      <a:pt x="862" y="0"/>
                    </a:lnTo>
                    <a:lnTo>
                      <a:pt x="863" y="0"/>
                    </a:lnTo>
                    <a:lnTo>
                      <a:pt x="864" y="0"/>
                    </a:lnTo>
                    <a:lnTo>
                      <a:pt x="866" y="0"/>
                    </a:lnTo>
                    <a:lnTo>
                      <a:pt x="867" y="0"/>
                    </a:lnTo>
                    <a:lnTo>
                      <a:pt x="869" y="0"/>
                    </a:lnTo>
                    <a:lnTo>
                      <a:pt x="869" y="0"/>
                    </a:lnTo>
                    <a:lnTo>
                      <a:pt x="871" y="0"/>
                    </a:lnTo>
                    <a:lnTo>
                      <a:pt x="872" y="0"/>
                    </a:lnTo>
                    <a:lnTo>
                      <a:pt x="874" y="0"/>
                    </a:lnTo>
                    <a:lnTo>
                      <a:pt x="875" y="0"/>
                    </a:lnTo>
                    <a:lnTo>
                      <a:pt x="876" y="0"/>
                    </a:lnTo>
                    <a:lnTo>
                      <a:pt x="878" y="0"/>
                    </a:lnTo>
                    <a:lnTo>
                      <a:pt x="879" y="0"/>
                    </a:lnTo>
                    <a:lnTo>
                      <a:pt x="881" y="0"/>
                    </a:lnTo>
                    <a:lnTo>
                      <a:pt x="881" y="0"/>
                    </a:lnTo>
                    <a:lnTo>
                      <a:pt x="883" y="0"/>
                    </a:lnTo>
                    <a:lnTo>
                      <a:pt x="884" y="0"/>
                    </a:lnTo>
                    <a:lnTo>
                      <a:pt x="886" y="0"/>
                    </a:lnTo>
                    <a:lnTo>
                      <a:pt x="887" y="0"/>
                    </a:lnTo>
                    <a:lnTo>
                      <a:pt x="888" y="0"/>
                    </a:lnTo>
                    <a:lnTo>
                      <a:pt x="890" y="0"/>
                    </a:lnTo>
                    <a:lnTo>
                      <a:pt x="891" y="0"/>
                    </a:lnTo>
                    <a:lnTo>
                      <a:pt x="893" y="0"/>
                    </a:lnTo>
                    <a:lnTo>
                      <a:pt x="894" y="0"/>
                    </a:lnTo>
                    <a:lnTo>
                      <a:pt x="895" y="0"/>
                    </a:lnTo>
                    <a:lnTo>
                      <a:pt x="897" y="0"/>
                    </a:lnTo>
                    <a:lnTo>
                      <a:pt x="898" y="0"/>
                    </a:lnTo>
                    <a:lnTo>
                      <a:pt x="900" y="0"/>
                    </a:lnTo>
                    <a:lnTo>
                      <a:pt x="900" y="0"/>
                    </a:lnTo>
                    <a:lnTo>
                      <a:pt x="902" y="0"/>
                    </a:lnTo>
                    <a:lnTo>
                      <a:pt x="903" y="0"/>
                    </a:lnTo>
                    <a:lnTo>
                      <a:pt x="905" y="0"/>
                    </a:lnTo>
                    <a:lnTo>
                      <a:pt x="906" y="0"/>
                    </a:lnTo>
                    <a:lnTo>
                      <a:pt x="907" y="0"/>
                    </a:lnTo>
                    <a:lnTo>
                      <a:pt x="909" y="0"/>
                    </a:lnTo>
                    <a:lnTo>
                      <a:pt x="910" y="0"/>
                    </a:lnTo>
                    <a:lnTo>
                      <a:pt x="912" y="0"/>
                    </a:lnTo>
                    <a:lnTo>
                      <a:pt x="913" y="0"/>
                    </a:lnTo>
                    <a:lnTo>
                      <a:pt x="914" y="0"/>
                    </a:lnTo>
                    <a:lnTo>
                      <a:pt x="915" y="0"/>
                    </a:lnTo>
                    <a:lnTo>
                      <a:pt x="917" y="0"/>
                    </a:lnTo>
                    <a:lnTo>
                      <a:pt x="918" y="0"/>
                    </a:lnTo>
                    <a:lnTo>
                      <a:pt x="919" y="0"/>
                    </a:lnTo>
                    <a:lnTo>
                      <a:pt x="921" y="0"/>
                    </a:lnTo>
                    <a:lnTo>
                      <a:pt x="922" y="0"/>
                    </a:lnTo>
                    <a:lnTo>
                      <a:pt x="924" y="0"/>
                    </a:lnTo>
                    <a:lnTo>
                      <a:pt x="925" y="0"/>
                    </a:lnTo>
                    <a:lnTo>
                      <a:pt x="926" y="0"/>
                    </a:lnTo>
                    <a:lnTo>
                      <a:pt x="928" y="0"/>
                    </a:lnTo>
                    <a:lnTo>
                      <a:pt x="929" y="0"/>
                    </a:lnTo>
                    <a:lnTo>
                      <a:pt x="931" y="0"/>
                    </a:lnTo>
                    <a:lnTo>
                      <a:pt x="931" y="0"/>
                    </a:lnTo>
                    <a:lnTo>
                      <a:pt x="933" y="0"/>
                    </a:lnTo>
                    <a:lnTo>
                      <a:pt x="934" y="0"/>
                    </a:lnTo>
                    <a:lnTo>
                      <a:pt x="936" y="0"/>
                    </a:lnTo>
                    <a:lnTo>
                      <a:pt x="937" y="0"/>
                    </a:lnTo>
                    <a:lnTo>
                      <a:pt x="938" y="0"/>
                    </a:lnTo>
                    <a:lnTo>
                      <a:pt x="940" y="0"/>
                    </a:lnTo>
                    <a:lnTo>
                      <a:pt x="941" y="0"/>
                    </a:lnTo>
                    <a:lnTo>
                      <a:pt x="943" y="0"/>
                    </a:lnTo>
                    <a:lnTo>
                      <a:pt x="944" y="0"/>
                    </a:lnTo>
                    <a:lnTo>
                      <a:pt x="945" y="0"/>
                    </a:lnTo>
                    <a:moveTo>
                      <a:pt x="139" y="381"/>
                    </a:moveTo>
                    <a:lnTo>
                      <a:pt x="141" y="381"/>
                    </a:lnTo>
                    <a:lnTo>
                      <a:pt x="142" y="381"/>
                    </a:lnTo>
                    <a:lnTo>
                      <a:pt x="143" y="381"/>
                    </a:lnTo>
                    <a:lnTo>
                      <a:pt x="145" y="381"/>
                    </a:lnTo>
                    <a:lnTo>
                      <a:pt x="146" y="381"/>
                    </a:lnTo>
                    <a:lnTo>
                      <a:pt x="147" y="381"/>
                    </a:lnTo>
                    <a:lnTo>
                      <a:pt x="148" y="381"/>
                    </a:lnTo>
                    <a:lnTo>
                      <a:pt x="150" y="381"/>
                    </a:lnTo>
                    <a:lnTo>
                      <a:pt x="151" y="381"/>
                    </a:lnTo>
                    <a:lnTo>
                      <a:pt x="153" y="381"/>
                    </a:lnTo>
                    <a:lnTo>
                      <a:pt x="154" y="381"/>
                    </a:lnTo>
                    <a:lnTo>
                      <a:pt x="155" y="381"/>
                    </a:lnTo>
                    <a:lnTo>
                      <a:pt x="157" y="381"/>
                    </a:lnTo>
                    <a:lnTo>
                      <a:pt x="158" y="381"/>
                    </a:lnTo>
                    <a:lnTo>
                      <a:pt x="160" y="381"/>
                    </a:lnTo>
                    <a:lnTo>
                      <a:pt x="160" y="381"/>
                    </a:lnTo>
                    <a:lnTo>
                      <a:pt x="162" y="381"/>
                    </a:lnTo>
                    <a:lnTo>
                      <a:pt x="164" y="381"/>
                    </a:lnTo>
                    <a:lnTo>
                      <a:pt x="165" y="381"/>
                    </a:lnTo>
                    <a:lnTo>
                      <a:pt x="166" y="381"/>
                    </a:lnTo>
                    <a:lnTo>
                      <a:pt x="167" y="381"/>
                    </a:lnTo>
                    <a:lnTo>
                      <a:pt x="169" y="381"/>
                    </a:lnTo>
                    <a:lnTo>
                      <a:pt x="170" y="381"/>
                    </a:lnTo>
                    <a:lnTo>
                      <a:pt x="172" y="381"/>
                    </a:lnTo>
                    <a:lnTo>
                      <a:pt x="173" y="381"/>
                    </a:lnTo>
                    <a:lnTo>
                      <a:pt x="174" y="381"/>
                    </a:lnTo>
                    <a:lnTo>
                      <a:pt x="176" y="381"/>
                    </a:lnTo>
                    <a:lnTo>
                      <a:pt x="177" y="381"/>
                    </a:lnTo>
                    <a:lnTo>
                      <a:pt x="178" y="381"/>
                    </a:lnTo>
                    <a:lnTo>
                      <a:pt x="179" y="381"/>
                    </a:lnTo>
                    <a:lnTo>
                      <a:pt x="181" y="381"/>
                    </a:lnTo>
                    <a:lnTo>
                      <a:pt x="182" y="381"/>
                    </a:lnTo>
                    <a:lnTo>
                      <a:pt x="184" y="381"/>
                    </a:lnTo>
                    <a:lnTo>
                      <a:pt x="185" y="381"/>
                    </a:lnTo>
                    <a:lnTo>
                      <a:pt x="186" y="381"/>
                    </a:lnTo>
                    <a:lnTo>
                      <a:pt x="188" y="381"/>
                    </a:lnTo>
                    <a:lnTo>
                      <a:pt x="189" y="381"/>
                    </a:lnTo>
                    <a:lnTo>
                      <a:pt x="191" y="381"/>
                    </a:lnTo>
                    <a:lnTo>
                      <a:pt x="191" y="381"/>
                    </a:lnTo>
                    <a:lnTo>
                      <a:pt x="193" y="381"/>
                    </a:lnTo>
                    <a:lnTo>
                      <a:pt x="194" y="381"/>
                    </a:lnTo>
                    <a:lnTo>
                      <a:pt x="196" y="381"/>
                    </a:lnTo>
                    <a:lnTo>
                      <a:pt x="197" y="381"/>
                    </a:lnTo>
                    <a:lnTo>
                      <a:pt x="198" y="381"/>
                    </a:lnTo>
                    <a:lnTo>
                      <a:pt x="200" y="381"/>
                    </a:lnTo>
                    <a:lnTo>
                      <a:pt x="201" y="381"/>
                    </a:lnTo>
                    <a:lnTo>
                      <a:pt x="203" y="381"/>
                    </a:lnTo>
                    <a:lnTo>
                      <a:pt x="204" y="381"/>
                    </a:lnTo>
                    <a:lnTo>
                      <a:pt x="205" y="381"/>
                    </a:lnTo>
                    <a:lnTo>
                      <a:pt x="207" y="381"/>
                    </a:lnTo>
                    <a:lnTo>
                      <a:pt x="208" y="381"/>
                    </a:lnTo>
                    <a:lnTo>
                      <a:pt x="210" y="381"/>
                    </a:lnTo>
                    <a:lnTo>
                      <a:pt x="210" y="381"/>
                    </a:lnTo>
                    <a:lnTo>
                      <a:pt x="212" y="381"/>
                    </a:lnTo>
                    <a:lnTo>
                      <a:pt x="213" y="381"/>
                    </a:lnTo>
                    <a:lnTo>
                      <a:pt x="215" y="381"/>
                    </a:lnTo>
                    <a:lnTo>
                      <a:pt x="216" y="381"/>
                    </a:lnTo>
                    <a:lnTo>
                      <a:pt x="217" y="381"/>
                    </a:lnTo>
                    <a:lnTo>
                      <a:pt x="219" y="381"/>
                    </a:lnTo>
                    <a:lnTo>
                      <a:pt x="220" y="381"/>
                    </a:lnTo>
                    <a:lnTo>
                      <a:pt x="222" y="381"/>
                    </a:lnTo>
                    <a:lnTo>
                      <a:pt x="222" y="381"/>
                    </a:lnTo>
                    <a:lnTo>
                      <a:pt x="224" y="381"/>
                    </a:lnTo>
                    <a:lnTo>
                      <a:pt x="225" y="381"/>
                    </a:lnTo>
                    <a:lnTo>
                      <a:pt x="227" y="381"/>
                    </a:lnTo>
                    <a:lnTo>
                      <a:pt x="228" y="381"/>
                    </a:lnTo>
                    <a:lnTo>
                      <a:pt x="229" y="381"/>
                    </a:lnTo>
                    <a:lnTo>
                      <a:pt x="231" y="381"/>
                    </a:lnTo>
                    <a:lnTo>
                      <a:pt x="232" y="381"/>
                    </a:lnTo>
                    <a:lnTo>
                      <a:pt x="234" y="381"/>
                    </a:lnTo>
                    <a:lnTo>
                      <a:pt x="234" y="381"/>
                    </a:lnTo>
                    <a:lnTo>
                      <a:pt x="236" y="381"/>
                    </a:lnTo>
                    <a:lnTo>
                      <a:pt x="238" y="381"/>
                    </a:lnTo>
                    <a:lnTo>
                      <a:pt x="239" y="381"/>
                    </a:lnTo>
                    <a:lnTo>
                      <a:pt x="241" y="381"/>
                    </a:lnTo>
                    <a:lnTo>
                      <a:pt x="241" y="381"/>
                    </a:lnTo>
                    <a:lnTo>
                      <a:pt x="243" y="381"/>
                    </a:lnTo>
                    <a:lnTo>
                      <a:pt x="244" y="381"/>
                    </a:lnTo>
                    <a:lnTo>
                      <a:pt x="246" y="381"/>
                    </a:lnTo>
                    <a:lnTo>
                      <a:pt x="247" y="381"/>
                    </a:lnTo>
                    <a:lnTo>
                      <a:pt x="248" y="381"/>
                    </a:lnTo>
                    <a:lnTo>
                      <a:pt x="250" y="381"/>
                    </a:lnTo>
                    <a:lnTo>
                      <a:pt x="251" y="381"/>
                    </a:lnTo>
                    <a:lnTo>
                      <a:pt x="253" y="381"/>
                    </a:lnTo>
                    <a:lnTo>
                      <a:pt x="253" y="381"/>
                    </a:lnTo>
                    <a:lnTo>
                      <a:pt x="255" y="381"/>
                    </a:lnTo>
                    <a:lnTo>
                      <a:pt x="256" y="381"/>
                    </a:lnTo>
                    <a:lnTo>
                      <a:pt x="258" y="381"/>
                    </a:lnTo>
                    <a:lnTo>
                      <a:pt x="259" y="381"/>
                    </a:lnTo>
                    <a:lnTo>
                      <a:pt x="260" y="381"/>
                    </a:lnTo>
                    <a:lnTo>
                      <a:pt x="262" y="381"/>
                    </a:lnTo>
                    <a:lnTo>
                      <a:pt x="263" y="381"/>
                    </a:lnTo>
                    <a:lnTo>
                      <a:pt x="265" y="381"/>
                    </a:lnTo>
                    <a:lnTo>
                      <a:pt x="266" y="381"/>
                    </a:lnTo>
                    <a:lnTo>
                      <a:pt x="267" y="381"/>
                    </a:lnTo>
                    <a:lnTo>
                      <a:pt x="268" y="381"/>
                    </a:lnTo>
                    <a:lnTo>
                      <a:pt x="270" y="381"/>
                    </a:lnTo>
                    <a:lnTo>
                      <a:pt x="271" y="381"/>
                    </a:lnTo>
                    <a:lnTo>
                      <a:pt x="272" y="381"/>
                    </a:lnTo>
                    <a:lnTo>
                      <a:pt x="274" y="381"/>
                    </a:lnTo>
                    <a:lnTo>
                      <a:pt x="275" y="381"/>
                    </a:lnTo>
                    <a:lnTo>
                      <a:pt x="277" y="381"/>
                    </a:lnTo>
                    <a:lnTo>
                      <a:pt x="278" y="381"/>
                    </a:lnTo>
                    <a:lnTo>
                      <a:pt x="279" y="381"/>
                    </a:lnTo>
                    <a:lnTo>
                      <a:pt x="281" y="381"/>
                    </a:lnTo>
                    <a:lnTo>
                      <a:pt x="282" y="381"/>
                    </a:lnTo>
                    <a:lnTo>
                      <a:pt x="284" y="381"/>
                    </a:lnTo>
                    <a:lnTo>
                      <a:pt x="285" y="381"/>
                    </a:lnTo>
                    <a:lnTo>
                      <a:pt x="286" y="381"/>
                    </a:lnTo>
                    <a:lnTo>
                      <a:pt x="287" y="381"/>
                    </a:lnTo>
                    <a:lnTo>
                      <a:pt x="289" y="381"/>
                    </a:lnTo>
                    <a:lnTo>
                      <a:pt x="290" y="381"/>
                    </a:lnTo>
                    <a:lnTo>
                      <a:pt x="291" y="381"/>
                    </a:lnTo>
                    <a:lnTo>
                      <a:pt x="293" y="381"/>
                    </a:lnTo>
                    <a:lnTo>
                      <a:pt x="294" y="381"/>
                    </a:lnTo>
                    <a:lnTo>
                      <a:pt x="296" y="381"/>
                    </a:lnTo>
                    <a:lnTo>
                      <a:pt x="297" y="381"/>
                    </a:lnTo>
                    <a:lnTo>
                      <a:pt x="298" y="381"/>
                    </a:lnTo>
                    <a:lnTo>
                      <a:pt x="299" y="381"/>
                    </a:lnTo>
                    <a:lnTo>
                      <a:pt x="301" y="381"/>
                    </a:lnTo>
                    <a:lnTo>
                      <a:pt x="302" y="381"/>
                    </a:lnTo>
                    <a:lnTo>
                      <a:pt x="304" y="381"/>
                    </a:lnTo>
                    <a:lnTo>
                      <a:pt x="305" y="381"/>
                    </a:lnTo>
                    <a:lnTo>
                      <a:pt x="306" y="381"/>
                    </a:lnTo>
                    <a:lnTo>
                      <a:pt x="308" y="381"/>
                    </a:lnTo>
                    <a:lnTo>
                      <a:pt x="309" y="381"/>
                    </a:lnTo>
                    <a:lnTo>
                      <a:pt x="310" y="381"/>
                    </a:lnTo>
                    <a:lnTo>
                      <a:pt x="311" y="381"/>
                    </a:lnTo>
                    <a:lnTo>
                      <a:pt x="313" y="381"/>
                    </a:lnTo>
                    <a:lnTo>
                      <a:pt x="315" y="381"/>
                    </a:lnTo>
                    <a:lnTo>
                      <a:pt x="316" y="381"/>
                    </a:lnTo>
                    <a:lnTo>
                      <a:pt x="317" y="381"/>
                    </a:lnTo>
                    <a:lnTo>
                      <a:pt x="318" y="381"/>
                    </a:lnTo>
                    <a:lnTo>
                      <a:pt x="320" y="381"/>
                    </a:lnTo>
                    <a:lnTo>
                      <a:pt x="321" y="381"/>
                    </a:lnTo>
                    <a:lnTo>
                      <a:pt x="323" y="381"/>
                    </a:lnTo>
                    <a:lnTo>
                      <a:pt x="324" y="381"/>
                    </a:lnTo>
                    <a:lnTo>
                      <a:pt x="325" y="381"/>
                    </a:lnTo>
                    <a:lnTo>
                      <a:pt x="327" y="381"/>
                    </a:lnTo>
                    <a:lnTo>
                      <a:pt x="328" y="381"/>
                    </a:lnTo>
                    <a:lnTo>
                      <a:pt x="329" y="381"/>
                    </a:lnTo>
                    <a:lnTo>
                      <a:pt x="330" y="381"/>
                    </a:lnTo>
                    <a:lnTo>
                      <a:pt x="332" y="381"/>
                    </a:lnTo>
                    <a:lnTo>
                      <a:pt x="333" y="381"/>
                    </a:lnTo>
                    <a:lnTo>
                      <a:pt x="335" y="381"/>
                    </a:lnTo>
                    <a:lnTo>
                      <a:pt x="336" y="381"/>
                    </a:lnTo>
                    <a:lnTo>
                      <a:pt x="337" y="381"/>
                    </a:lnTo>
                    <a:lnTo>
                      <a:pt x="339" y="381"/>
                    </a:lnTo>
                    <a:lnTo>
                      <a:pt x="340" y="381"/>
                    </a:lnTo>
                    <a:lnTo>
                      <a:pt x="342" y="381"/>
                    </a:lnTo>
                    <a:lnTo>
                      <a:pt x="342" y="381"/>
                    </a:lnTo>
                    <a:lnTo>
                      <a:pt x="344" y="381"/>
                    </a:lnTo>
                    <a:lnTo>
                      <a:pt x="345" y="381"/>
                    </a:lnTo>
                    <a:lnTo>
                      <a:pt x="347" y="381"/>
                    </a:lnTo>
                    <a:lnTo>
                      <a:pt x="348" y="381"/>
                    </a:lnTo>
                    <a:lnTo>
                      <a:pt x="349" y="381"/>
                    </a:lnTo>
                    <a:lnTo>
                      <a:pt x="351" y="381"/>
                    </a:lnTo>
                    <a:lnTo>
                      <a:pt x="352" y="381"/>
                    </a:lnTo>
                    <a:lnTo>
                      <a:pt x="354" y="381"/>
                    </a:lnTo>
                    <a:lnTo>
                      <a:pt x="355" y="381"/>
                    </a:lnTo>
                    <a:lnTo>
                      <a:pt x="356" y="381"/>
                    </a:lnTo>
                    <a:lnTo>
                      <a:pt x="358" y="381"/>
                    </a:lnTo>
                    <a:lnTo>
                      <a:pt x="359" y="381"/>
                    </a:lnTo>
                    <a:lnTo>
                      <a:pt x="361" y="381"/>
                    </a:lnTo>
                    <a:lnTo>
                      <a:pt x="361" y="381"/>
                    </a:lnTo>
                    <a:lnTo>
                      <a:pt x="363" y="381"/>
                    </a:lnTo>
                    <a:lnTo>
                      <a:pt x="364" y="381"/>
                    </a:lnTo>
                    <a:lnTo>
                      <a:pt x="366" y="381"/>
                    </a:lnTo>
                    <a:lnTo>
                      <a:pt x="367" y="381"/>
                    </a:lnTo>
                    <a:lnTo>
                      <a:pt x="368" y="381"/>
                    </a:lnTo>
                    <a:lnTo>
                      <a:pt x="370" y="381"/>
                    </a:lnTo>
                    <a:lnTo>
                      <a:pt x="371" y="381"/>
                    </a:lnTo>
                    <a:lnTo>
                      <a:pt x="373" y="381"/>
                    </a:lnTo>
                    <a:lnTo>
                      <a:pt x="373" y="381"/>
                    </a:lnTo>
                    <a:lnTo>
                      <a:pt x="375" y="381"/>
                    </a:lnTo>
                    <a:lnTo>
                      <a:pt x="376" y="381"/>
                    </a:lnTo>
                    <a:lnTo>
                      <a:pt x="378" y="381"/>
                    </a:lnTo>
                    <a:lnTo>
                      <a:pt x="379" y="381"/>
                    </a:lnTo>
                    <a:lnTo>
                      <a:pt x="380" y="381"/>
                    </a:lnTo>
                    <a:lnTo>
                      <a:pt x="382" y="381"/>
                    </a:lnTo>
                    <a:lnTo>
                      <a:pt x="383" y="381"/>
                    </a:lnTo>
                    <a:lnTo>
                      <a:pt x="385" y="381"/>
                    </a:lnTo>
                    <a:lnTo>
                      <a:pt x="385" y="381"/>
                    </a:lnTo>
                    <a:lnTo>
                      <a:pt x="387" y="381"/>
                    </a:lnTo>
                    <a:lnTo>
                      <a:pt x="388" y="381"/>
                    </a:lnTo>
                    <a:lnTo>
                      <a:pt x="390" y="381"/>
                    </a:lnTo>
                    <a:lnTo>
                      <a:pt x="392" y="381"/>
                    </a:lnTo>
                    <a:lnTo>
                      <a:pt x="392" y="381"/>
                    </a:lnTo>
                    <a:lnTo>
                      <a:pt x="394" y="381"/>
                    </a:lnTo>
                    <a:lnTo>
                      <a:pt x="395" y="381"/>
                    </a:lnTo>
                    <a:lnTo>
                      <a:pt x="397" y="381"/>
                    </a:lnTo>
                    <a:lnTo>
                      <a:pt x="398" y="381"/>
                    </a:lnTo>
                    <a:lnTo>
                      <a:pt x="399" y="381"/>
                    </a:lnTo>
                    <a:lnTo>
                      <a:pt x="401" y="381"/>
                    </a:lnTo>
                    <a:lnTo>
                      <a:pt x="402" y="381"/>
                    </a:lnTo>
                    <a:lnTo>
                      <a:pt x="404" y="381"/>
                    </a:lnTo>
                    <a:lnTo>
                      <a:pt x="404" y="381"/>
                    </a:lnTo>
                    <a:lnTo>
                      <a:pt x="406" y="381"/>
                    </a:lnTo>
                    <a:lnTo>
                      <a:pt x="407" y="381"/>
                    </a:lnTo>
                    <a:lnTo>
                      <a:pt x="409" y="381"/>
                    </a:lnTo>
                    <a:lnTo>
                      <a:pt x="410" y="381"/>
                    </a:lnTo>
                    <a:lnTo>
                      <a:pt x="411" y="381"/>
                    </a:lnTo>
                    <a:lnTo>
                      <a:pt x="413" y="381"/>
                    </a:lnTo>
                    <a:lnTo>
                      <a:pt x="414" y="381"/>
                    </a:lnTo>
                    <a:lnTo>
                      <a:pt x="416" y="381"/>
                    </a:lnTo>
                    <a:lnTo>
                      <a:pt x="417" y="381"/>
                    </a:lnTo>
                    <a:lnTo>
                      <a:pt x="418" y="381"/>
                    </a:lnTo>
                    <a:lnTo>
                      <a:pt x="419" y="381"/>
                    </a:lnTo>
                    <a:lnTo>
                      <a:pt x="421" y="381"/>
                    </a:lnTo>
                    <a:lnTo>
                      <a:pt x="422" y="381"/>
                    </a:lnTo>
                    <a:lnTo>
                      <a:pt x="423" y="381"/>
                    </a:lnTo>
                    <a:lnTo>
                      <a:pt x="425" y="381"/>
                    </a:lnTo>
                    <a:lnTo>
                      <a:pt x="426" y="381"/>
                    </a:lnTo>
                    <a:lnTo>
                      <a:pt x="428" y="381"/>
                    </a:lnTo>
                    <a:lnTo>
                      <a:pt x="429" y="381"/>
                    </a:lnTo>
                    <a:lnTo>
                      <a:pt x="430" y="381"/>
                    </a:lnTo>
                    <a:lnTo>
                      <a:pt x="432" y="381"/>
                    </a:lnTo>
                    <a:lnTo>
                      <a:pt x="433" y="381"/>
                    </a:lnTo>
                    <a:lnTo>
                      <a:pt x="435" y="381"/>
                    </a:lnTo>
                    <a:lnTo>
                      <a:pt x="435" y="381"/>
                    </a:lnTo>
                    <a:lnTo>
                      <a:pt x="437" y="381"/>
                    </a:lnTo>
                    <a:lnTo>
                      <a:pt x="438" y="381"/>
                    </a:lnTo>
                    <a:lnTo>
                      <a:pt x="440" y="381"/>
                    </a:lnTo>
                    <a:lnTo>
                      <a:pt x="441" y="381"/>
                    </a:lnTo>
                    <a:lnTo>
                      <a:pt x="442" y="381"/>
                    </a:lnTo>
                    <a:lnTo>
                      <a:pt x="444" y="381"/>
                    </a:lnTo>
                    <a:lnTo>
                      <a:pt x="445" y="381"/>
                    </a:lnTo>
                    <a:lnTo>
                      <a:pt x="447" y="381"/>
                    </a:lnTo>
                    <a:lnTo>
                      <a:pt x="448" y="381"/>
                    </a:lnTo>
                    <a:lnTo>
                      <a:pt x="449" y="381"/>
                    </a:lnTo>
                    <a:lnTo>
                      <a:pt x="450" y="381"/>
                    </a:lnTo>
                    <a:lnTo>
                      <a:pt x="452" y="381"/>
                    </a:lnTo>
                    <a:lnTo>
                      <a:pt x="453" y="381"/>
                    </a:lnTo>
                    <a:lnTo>
                      <a:pt x="454" y="381"/>
                    </a:lnTo>
                    <a:lnTo>
                      <a:pt x="456" y="381"/>
                    </a:lnTo>
                    <a:lnTo>
                      <a:pt x="457" y="381"/>
                    </a:lnTo>
                    <a:lnTo>
                      <a:pt x="459" y="381"/>
                    </a:lnTo>
                    <a:lnTo>
                      <a:pt x="460" y="381"/>
                    </a:lnTo>
                    <a:lnTo>
                      <a:pt x="461" y="381"/>
                    </a:lnTo>
                    <a:lnTo>
                      <a:pt x="462" y="381"/>
                    </a:lnTo>
                    <a:lnTo>
                      <a:pt x="464" y="381"/>
                    </a:lnTo>
                    <a:lnTo>
                      <a:pt x="465" y="381"/>
                    </a:lnTo>
                    <a:lnTo>
                      <a:pt x="467" y="381"/>
                    </a:lnTo>
                    <a:lnTo>
                      <a:pt x="468" y="381"/>
                    </a:lnTo>
                    <a:lnTo>
                      <a:pt x="469" y="381"/>
                    </a:lnTo>
                    <a:lnTo>
                      <a:pt x="471" y="381"/>
                    </a:lnTo>
                    <a:lnTo>
                      <a:pt x="472" y="381"/>
                    </a:lnTo>
                    <a:lnTo>
                      <a:pt x="473" y="381"/>
                    </a:lnTo>
                    <a:lnTo>
                      <a:pt x="475" y="381"/>
                    </a:lnTo>
                    <a:lnTo>
                      <a:pt x="476" y="381"/>
                    </a:lnTo>
                    <a:lnTo>
                      <a:pt x="478" y="381"/>
                    </a:lnTo>
                    <a:lnTo>
                      <a:pt x="479" y="381"/>
                    </a:lnTo>
                    <a:lnTo>
                      <a:pt x="480" y="381"/>
                    </a:lnTo>
                    <a:lnTo>
                      <a:pt x="481" y="381"/>
                    </a:lnTo>
                    <a:lnTo>
                      <a:pt x="483" y="381"/>
                    </a:lnTo>
                    <a:lnTo>
                      <a:pt x="484" y="381"/>
                    </a:lnTo>
                    <a:lnTo>
                      <a:pt x="486" y="381"/>
                    </a:lnTo>
                    <a:lnTo>
                      <a:pt x="487" y="381"/>
                    </a:lnTo>
                    <a:lnTo>
                      <a:pt x="488" y="381"/>
                    </a:lnTo>
                    <a:lnTo>
                      <a:pt x="490" y="381"/>
                    </a:lnTo>
                    <a:lnTo>
                      <a:pt x="491" y="381"/>
                    </a:lnTo>
                    <a:lnTo>
                      <a:pt x="492" y="381"/>
                    </a:lnTo>
                    <a:lnTo>
                      <a:pt x="493" y="381"/>
                    </a:lnTo>
                    <a:lnTo>
                      <a:pt x="495" y="381"/>
                    </a:lnTo>
                    <a:lnTo>
                      <a:pt x="496" y="381"/>
                    </a:lnTo>
                    <a:lnTo>
                      <a:pt x="498" y="381"/>
                    </a:lnTo>
                    <a:lnTo>
                      <a:pt x="499" y="381"/>
                    </a:lnTo>
                    <a:lnTo>
                      <a:pt x="500" y="381"/>
                    </a:lnTo>
                    <a:lnTo>
                      <a:pt x="502" y="381"/>
                    </a:lnTo>
                    <a:lnTo>
                      <a:pt x="503" y="381"/>
                    </a:lnTo>
                    <a:lnTo>
                      <a:pt x="505" y="381"/>
                    </a:lnTo>
                    <a:lnTo>
                      <a:pt x="506" y="381"/>
                    </a:lnTo>
                    <a:lnTo>
                      <a:pt x="507" y="381"/>
                    </a:lnTo>
                    <a:lnTo>
                      <a:pt x="509" y="381"/>
                    </a:lnTo>
                    <a:lnTo>
                      <a:pt x="510" y="381"/>
                    </a:lnTo>
                    <a:lnTo>
                      <a:pt x="511" y="381"/>
                    </a:lnTo>
                    <a:lnTo>
                      <a:pt x="512" y="381"/>
                    </a:lnTo>
                    <a:lnTo>
                      <a:pt x="514" y="381"/>
                    </a:lnTo>
                    <a:lnTo>
                      <a:pt x="515" y="381"/>
                    </a:lnTo>
                    <a:lnTo>
                      <a:pt x="517" y="381"/>
                    </a:lnTo>
                    <a:lnTo>
                      <a:pt x="518" y="381"/>
                    </a:lnTo>
                    <a:lnTo>
                      <a:pt x="519" y="381"/>
                    </a:lnTo>
                    <a:lnTo>
                      <a:pt x="521" y="381"/>
                    </a:lnTo>
                    <a:lnTo>
                      <a:pt x="522" y="381"/>
                    </a:lnTo>
                    <a:lnTo>
                      <a:pt x="524" y="381"/>
                    </a:lnTo>
                    <a:lnTo>
                      <a:pt x="524" y="381"/>
                    </a:lnTo>
                    <a:lnTo>
                      <a:pt x="526" y="381"/>
                    </a:lnTo>
                    <a:lnTo>
                      <a:pt x="527" y="381"/>
                    </a:lnTo>
                    <a:lnTo>
                      <a:pt x="529" y="381"/>
                    </a:lnTo>
                    <a:lnTo>
                      <a:pt x="530" y="381"/>
                    </a:lnTo>
                    <a:lnTo>
                      <a:pt x="531" y="381"/>
                    </a:lnTo>
                    <a:lnTo>
                      <a:pt x="533" y="381"/>
                    </a:lnTo>
                    <a:lnTo>
                      <a:pt x="534" y="381"/>
                    </a:lnTo>
                    <a:lnTo>
                      <a:pt x="536" y="381"/>
                    </a:lnTo>
                    <a:lnTo>
                      <a:pt x="536" y="381"/>
                    </a:lnTo>
                    <a:lnTo>
                      <a:pt x="538" y="381"/>
                    </a:lnTo>
                    <a:lnTo>
                      <a:pt x="539" y="381"/>
                    </a:lnTo>
                    <a:lnTo>
                      <a:pt x="541" y="381"/>
                    </a:lnTo>
                    <a:lnTo>
                      <a:pt x="542" y="381"/>
                    </a:lnTo>
                    <a:moveTo>
                      <a:pt x="0" y="381"/>
                    </a:moveTo>
                    <a:lnTo>
                      <a:pt x="2" y="381"/>
                    </a:lnTo>
                    <a:lnTo>
                      <a:pt x="3" y="381"/>
                    </a:lnTo>
                    <a:lnTo>
                      <a:pt x="4" y="381"/>
                    </a:lnTo>
                    <a:lnTo>
                      <a:pt x="6" y="381"/>
                    </a:lnTo>
                    <a:lnTo>
                      <a:pt x="7" y="381"/>
                    </a:lnTo>
                    <a:lnTo>
                      <a:pt x="9" y="381"/>
                    </a:lnTo>
                    <a:lnTo>
                      <a:pt x="10" y="381"/>
                    </a:lnTo>
                    <a:lnTo>
                      <a:pt x="11" y="381"/>
                    </a:lnTo>
                    <a:lnTo>
                      <a:pt x="13" y="381"/>
                    </a:lnTo>
                    <a:lnTo>
                      <a:pt x="14" y="381"/>
                    </a:lnTo>
                    <a:lnTo>
                      <a:pt x="15" y="381"/>
                    </a:lnTo>
                    <a:lnTo>
                      <a:pt x="16" y="381"/>
                    </a:lnTo>
                    <a:lnTo>
                      <a:pt x="18" y="381"/>
                    </a:lnTo>
                    <a:lnTo>
                      <a:pt x="19" y="381"/>
                    </a:lnTo>
                    <a:lnTo>
                      <a:pt x="21" y="381"/>
                    </a:lnTo>
                    <a:lnTo>
                      <a:pt x="22" y="381"/>
                    </a:lnTo>
                    <a:lnTo>
                      <a:pt x="23" y="381"/>
                    </a:lnTo>
                    <a:lnTo>
                      <a:pt x="25" y="381"/>
                    </a:lnTo>
                    <a:lnTo>
                      <a:pt x="26" y="381"/>
                    </a:lnTo>
                    <a:lnTo>
                      <a:pt x="28" y="381"/>
                    </a:lnTo>
                    <a:lnTo>
                      <a:pt x="28" y="381"/>
                    </a:lnTo>
                    <a:lnTo>
                      <a:pt x="30" y="381"/>
                    </a:lnTo>
                    <a:lnTo>
                      <a:pt x="31" y="381"/>
                    </a:lnTo>
                    <a:lnTo>
                      <a:pt x="33" y="381"/>
                    </a:lnTo>
                    <a:lnTo>
                      <a:pt x="34" y="381"/>
                    </a:lnTo>
                    <a:lnTo>
                      <a:pt x="35" y="381"/>
                    </a:lnTo>
                    <a:lnTo>
                      <a:pt x="37" y="381"/>
                    </a:lnTo>
                    <a:lnTo>
                      <a:pt x="38" y="381"/>
                    </a:lnTo>
                    <a:lnTo>
                      <a:pt x="40" y="381"/>
                    </a:lnTo>
                    <a:lnTo>
                      <a:pt x="40" y="381"/>
                    </a:lnTo>
                    <a:lnTo>
                      <a:pt x="42" y="381"/>
                    </a:lnTo>
                    <a:lnTo>
                      <a:pt x="43" y="381"/>
                    </a:lnTo>
                    <a:lnTo>
                      <a:pt x="45" y="381"/>
                    </a:lnTo>
                    <a:lnTo>
                      <a:pt x="47" y="381"/>
                    </a:lnTo>
                    <a:lnTo>
                      <a:pt x="47" y="381"/>
                    </a:lnTo>
                    <a:lnTo>
                      <a:pt x="49" y="381"/>
                    </a:lnTo>
                    <a:lnTo>
                      <a:pt x="50" y="381"/>
                    </a:lnTo>
                    <a:lnTo>
                      <a:pt x="52" y="381"/>
                    </a:lnTo>
                    <a:lnTo>
                      <a:pt x="53" y="381"/>
                    </a:lnTo>
                    <a:lnTo>
                      <a:pt x="54" y="381"/>
                    </a:lnTo>
                    <a:lnTo>
                      <a:pt x="56" y="381"/>
                    </a:lnTo>
                    <a:lnTo>
                      <a:pt x="57" y="381"/>
                    </a:lnTo>
                    <a:lnTo>
                      <a:pt x="59" y="381"/>
                    </a:lnTo>
                    <a:lnTo>
                      <a:pt x="59" y="381"/>
                    </a:lnTo>
                    <a:lnTo>
                      <a:pt x="61" y="381"/>
                    </a:lnTo>
                    <a:lnTo>
                      <a:pt x="62" y="381"/>
                    </a:lnTo>
                    <a:lnTo>
                      <a:pt x="64" y="381"/>
                    </a:lnTo>
                    <a:lnTo>
                      <a:pt x="65" y="381"/>
                    </a:lnTo>
                    <a:lnTo>
                      <a:pt x="66" y="381"/>
                    </a:lnTo>
                    <a:lnTo>
                      <a:pt x="68" y="381"/>
                    </a:lnTo>
                    <a:lnTo>
                      <a:pt x="69" y="381"/>
                    </a:lnTo>
                    <a:lnTo>
                      <a:pt x="71" y="381"/>
                    </a:lnTo>
                    <a:lnTo>
                      <a:pt x="71" y="381"/>
                    </a:lnTo>
                    <a:lnTo>
                      <a:pt x="73" y="381"/>
                    </a:lnTo>
                    <a:lnTo>
                      <a:pt x="74" y="381"/>
                    </a:lnTo>
                    <a:lnTo>
                      <a:pt x="76" y="381"/>
                    </a:lnTo>
                    <a:lnTo>
                      <a:pt x="77" y="381"/>
                    </a:lnTo>
                    <a:lnTo>
                      <a:pt x="78" y="381"/>
                    </a:lnTo>
                    <a:lnTo>
                      <a:pt x="80" y="381"/>
                    </a:lnTo>
                    <a:lnTo>
                      <a:pt x="81" y="381"/>
                    </a:lnTo>
                    <a:lnTo>
                      <a:pt x="83" y="381"/>
                    </a:lnTo>
                    <a:lnTo>
                      <a:pt x="84" y="381"/>
                    </a:lnTo>
                    <a:lnTo>
                      <a:pt x="85" y="381"/>
                    </a:lnTo>
                    <a:lnTo>
                      <a:pt x="87" y="381"/>
                    </a:lnTo>
                    <a:lnTo>
                      <a:pt x="88" y="381"/>
                    </a:lnTo>
                    <a:lnTo>
                      <a:pt x="90" y="381"/>
                    </a:lnTo>
                    <a:lnTo>
                      <a:pt x="90" y="381"/>
                    </a:lnTo>
                    <a:lnTo>
                      <a:pt x="92" y="381"/>
                    </a:lnTo>
                    <a:lnTo>
                      <a:pt x="93" y="381"/>
                    </a:lnTo>
                    <a:lnTo>
                      <a:pt x="95" y="381"/>
                    </a:lnTo>
                    <a:lnTo>
                      <a:pt x="96" y="381"/>
                    </a:lnTo>
                    <a:lnTo>
                      <a:pt x="97" y="381"/>
                    </a:lnTo>
                    <a:lnTo>
                      <a:pt x="99" y="381"/>
                    </a:lnTo>
                    <a:lnTo>
                      <a:pt x="100" y="381"/>
                    </a:lnTo>
                    <a:lnTo>
                      <a:pt x="102" y="381"/>
                    </a:lnTo>
                    <a:lnTo>
                      <a:pt x="103" y="381"/>
                    </a:lnTo>
                    <a:lnTo>
                      <a:pt x="104" y="381"/>
                    </a:lnTo>
                    <a:lnTo>
                      <a:pt x="105" y="381"/>
                    </a:lnTo>
                    <a:lnTo>
                      <a:pt x="107" y="381"/>
                    </a:lnTo>
                    <a:lnTo>
                      <a:pt x="108" y="381"/>
                    </a:lnTo>
                    <a:lnTo>
                      <a:pt x="109" y="381"/>
                    </a:lnTo>
                    <a:lnTo>
                      <a:pt x="111" y="381"/>
                    </a:lnTo>
                    <a:lnTo>
                      <a:pt x="112" y="381"/>
                    </a:lnTo>
                    <a:lnTo>
                      <a:pt x="114" y="381"/>
                    </a:lnTo>
                    <a:lnTo>
                      <a:pt x="115" y="381"/>
                    </a:lnTo>
                    <a:lnTo>
                      <a:pt x="116" y="381"/>
                    </a:lnTo>
                    <a:lnTo>
                      <a:pt x="117" y="381"/>
                    </a:lnTo>
                    <a:lnTo>
                      <a:pt x="119" y="381"/>
                    </a:lnTo>
                    <a:lnTo>
                      <a:pt x="120" y="381"/>
                    </a:lnTo>
                    <a:lnTo>
                      <a:pt x="122" y="381"/>
                    </a:lnTo>
                    <a:lnTo>
                      <a:pt x="123" y="381"/>
                    </a:lnTo>
                    <a:lnTo>
                      <a:pt x="124" y="381"/>
                    </a:lnTo>
                    <a:lnTo>
                      <a:pt x="126" y="381"/>
                    </a:lnTo>
                    <a:lnTo>
                      <a:pt x="127" y="381"/>
                    </a:lnTo>
                    <a:lnTo>
                      <a:pt x="128" y="381"/>
                    </a:lnTo>
                    <a:lnTo>
                      <a:pt x="130" y="381"/>
                    </a:lnTo>
                    <a:lnTo>
                      <a:pt x="131" y="381"/>
                    </a:lnTo>
                    <a:lnTo>
                      <a:pt x="133" y="381"/>
                    </a:lnTo>
                    <a:lnTo>
                      <a:pt x="134" y="381"/>
                    </a:lnTo>
                    <a:lnTo>
                      <a:pt x="135" y="381"/>
                    </a:lnTo>
                    <a:lnTo>
                      <a:pt x="136" y="381"/>
                    </a:lnTo>
                    <a:lnTo>
                      <a:pt x="138" y="381"/>
                    </a:lnTo>
                    <a:lnTo>
                      <a:pt x="139" y="381"/>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146" name="Line 26"/>
              <p:cNvSpPr>
                <a:spLocks noChangeShapeType="1"/>
              </p:cNvSpPr>
              <p:nvPr/>
            </p:nvSpPr>
            <p:spPr bwMode="auto">
              <a:xfrm>
                <a:off x="540" y="2551"/>
                <a:ext cx="1463" cy="1"/>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47" name="Freeform 27"/>
              <p:cNvSpPr>
                <a:spLocks/>
              </p:cNvSpPr>
              <p:nvPr/>
            </p:nvSpPr>
            <p:spPr bwMode="auto">
              <a:xfrm>
                <a:off x="1998" y="2533"/>
                <a:ext cx="54" cy="36"/>
              </a:xfrm>
              <a:custGeom>
                <a:avLst/>
                <a:gdLst>
                  <a:gd name="T0" fmla="*/ 0 w 54"/>
                  <a:gd name="T1" fmla="*/ 0 h 36"/>
                  <a:gd name="T2" fmla="*/ 54 w 54"/>
                  <a:gd name="T3" fmla="*/ 18 h 36"/>
                  <a:gd name="T4" fmla="*/ 0 w 54"/>
                  <a:gd name="T5" fmla="*/ 36 h 36"/>
                  <a:gd name="T6" fmla="*/ 0 w 54"/>
                  <a:gd name="T7" fmla="*/ 0 h 36"/>
                </a:gdLst>
                <a:ahLst/>
                <a:cxnLst>
                  <a:cxn ang="0">
                    <a:pos x="T0" y="T1"/>
                  </a:cxn>
                  <a:cxn ang="0">
                    <a:pos x="T2" y="T3"/>
                  </a:cxn>
                  <a:cxn ang="0">
                    <a:pos x="T4" y="T5"/>
                  </a:cxn>
                  <a:cxn ang="0">
                    <a:pos x="T6" y="T7"/>
                  </a:cxn>
                </a:cxnLst>
                <a:rect l="0" t="0" r="r" b="b"/>
                <a:pathLst>
                  <a:path w="54" h="36">
                    <a:moveTo>
                      <a:pt x="0" y="0"/>
                    </a:moveTo>
                    <a:lnTo>
                      <a:pt x="54" y="18"/>
                    </a:lnTo>
                    <a:lnTo>
                      <a:pt x="0" y="3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148" name="Line 28"/>
              <p:cNvSpPr>
                <a:spLocks noChangeShapeType="1"/>
              </p:cNvSpPr>
              <p:nvPr/>
            </p:nvSpPr>
            <p:spPr bwMode="auto">
              <a:xfrm flipV="1">
                <a:off x="1273" y="2027"/>
                <a:ext cx="1" cy="52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49" name="Freeform 29"/>
              <p:cNvSpPr>
                <a:spLocks/>
              </p:cNvSpPr>
              <p:nvPr/>
            </p:nvSpPr>
            <p:spPr bwMode="auto">
              <a:xfrm>
                <a:off x="1255" y="1977"/>
                <a:ext cx="36" cy="54"/>
              </a:xfrm>
              <a:custGeom>
                <a:avLst/>
                <a:gdLst>
                  <a:gd name="T0" fmla="*/ 0 w 36"/>
                  <a:gd name="T1" fmla="*/ 54 h 54"/>
                  <a:gd name="T2" fmla="*/ 18 w 36"/>
                  <a:gd name="T3" fmla="*/ 0 h 54"/>
                  <a:gd name="T4" fmla="*/ 36 w 36"/>
                  <a:gd name="T5" fmla="*/ 54 h 54"/>
                  <a:gd name="T6" fmla="*/ 0 w 36"/>
                  <a:gd name="T7" fmla="*/ 54 h 54"/>
                </a:gdLst>
                <a:ahLst/>
                <a:cxnLst>
                  <a:cxn ang="0">
                    <a:pos x="T0" y="T1"/>
                  </a:cxn>
                  <a:cxn ang="0">
                    <a:pos x="T2" y="T3"/>
                  </a:cxn>
                  <a:cxn ang="0">
                    <a:pos x="T4" y="T5"/>
                  </a:cxn>
                  <a:cxn ang="0">
                    <a:pos x="T6" y="T7"/>
                  </a:cxn>
                </a:cxnLst>
                <a:rect l="0" t="0" r="r" b="b"/>
                <a:pathLst>
                  <a:path w="36" h="54">
                    <a:moveTo>
                      <a:pt x="0" y="54"/>
                    </a:moveTo>
                    <a:lnTo>
                      <a:pt x="18" y="0"/>
                    </a:lnTo>
                    <a:lnTo>
                      <a:pt x="36" y="54"/>
                    </a:lnTo>
                    <a:lnTo>
                      <a:pt x="0"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aphicFrame>
          <p:nvGraphicFramePr>
            <p:cNvPr id="133214" name="Object 94"/>
            <p:cNvGraphicFramePr>
              <a:graphicFrameLocks noChangeAspect="1"/>
            </p:cNvGraphicFramePr>
            <p:nvPr/>
          </p:nvGraphicFramePr>
          <p:xfrm>
            <a:off x="2202" y="2052"/>
            <a:ext cx="123" cy="144"/>
          </p:xfrm>
          <a:graphic>
            <a:graphicData uri="http://schemas.openxmlformats.org/presentationml/2006/ole">
              <mc:AlternateContent xmlns:mc="http://schemas.openxmlformats.org/markup-compatibility/2006">
                <mc:Choice xmlns:v="urn:schemas-microsoft-com:vml" Requires="v">
                  <p:oleObj spid="_x0000_s14401" name="Equation" r:id="rId20" imgW="152280" imgH="177480" progId="Equation.3">
                    <p:embed/>
                  </p:oleObj>
                </mc:Choice>
                <mc:Fallback>
                  <p:oleObj name="Equation" r:id="rId20" imgW="15228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2" y="2052"/>
                          <a:ext cx="123"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22" name="Object 102"/>
            <p:cNvGraphicFramePr>
              <a:graphicFrameLocks noChangeAspect="1"/>
            </p:cNvGraphicFramePr>
            <p:nvPr/>
          </p:nvGraphicFramePr>
          <p:xfrm>
            <a:off x="1494" y="2160"/>
            <a:ext cx="123" cy="113"/>
          </p:xfrm>
          <a:graphic>
            <a:graphicData uri="http://schemas.openxmlformats.org/presentationml/2006/ole">
              <mc:AlternateContent xmlns:mc="http://schemas.openxmlformats.org/markup-compatibility/2006">
                <mc:Choice xmlns:v="urn:schemas-microsoft-com:vml" Requires="v">
                  <p:oleObj spid="_x0000_s14402" name="Equation" r:id="rId21" imgW="152280" imgH="139680" progId="Equation.3">
                    <p:embed/>
                  </p:oleObj>
                </mc:Choice>
                <mc:Fallback>
                  <p:oleObj name="Equation" r:id="rId21" imgW="152280" imgH="1396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94" y="2160"/>
                          <a:ext cx="123" cy="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2" name="TextBox 41"/>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20123937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2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2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2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32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31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Noise Estimation from a Single Image(Liu,2008)</a:t>
            </a:r>
          </a:p>
        </p:txBody>
      </p:sp>
      <p:sp>
        <p:nvSpPr>
          <p:cNvPr id="3" name="Content Placeholder 2"/>
          <p:cNvSpPr>
            <a:spLocks noGrp="1"/>
          </p:cNvSpPr>
          <p:nvPr>
            <p:ph idx="1"/>
          </p:nvPr>
        </p:nvSpPr>
        <p:spPr/>
        <p:txBody>
          <a:bodyPr/>
          <a:lstStyle/>
          <a:p>
            <a:r>
              <a:rPr lang="en-US" dirty="0" smtClean="0"/>
              <a:t>Likelihood model</a:t>
            </a:r>
          </a:p>
          <a:p>
            <a:endParaRPr lang="en-US" dirty="0"/>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25</a:t>
            </a:fld>
            <a:endParaRPr lang="en-US"/>
          </a:p>
        </p:txBody>
      </p:sp>
      <p:sp>
        <p:nvSpPr>
          <p:cNvPr id="5" name="TextBox 4"/>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16" y="2209800"/>
            <a:ext cx="383857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57845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Bayesian MAP Inference</a:t>
            </a: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26</a:t>
            </a:fld>
            <a:endParaRPr lang="en-US"/>
          </a:p>
        </p:txBody>
      </p:sp>
      <p:sp>
        <p:nvSpPr>
          <p:cNvPr id="5" name="Title 1"/>
          <p:cNvSpPr>
            <a:spLocks noGrp="1"/>
          </p:cNvSpPr>
          <p:nvPr>
            <p:ph type="title"/>
          </p:nvPr>
        </p:nvSpPr>
        <p:spPr/>
        <p:txBody>
          <a:bodyPr>
            <a:normAutofit fontScale="90000"/>
          </a:bodyPr>
          <a:lstStyle/>
          <a:p>
            <a:r>
              <a:rPr lang="en-US" dirty="0"/>
              <a:t>Noise Estimation from a Single Image(Liu,2008)</a:t>
            </a:r>
          </a:p>
        </p:txBody>
      </p:sp>
      <p:sp>
        <p:nvSpPr>
          <p:cNvPr id="6" name="TextBox 5"/>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23735437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a:solidFill>
                  <a:schemeClr val="bg1">
                    <a:lumMod val="85000"/>
                  </a:schemeClr>
                </a:solidFill>
              </a:rPr>
              <a:t>Photometric </a:t>
            </a:r>
            <a:r>
              <a:rPr lang="en-US" dirty="0" smtClean="0">
                <a:solidFill>
                  <a:schemeClr val="bg1">
                    <a:lumMod val="85000"/>
                  </a:schemeClr>
                </a:solidFill>
              </a:rPr>
              <a:t>calibration</a:t>
            </a:r>
          </a:p>
          <a:p>
            <a:r>
              <a:rPr lang="en-US" dirty="0"/>
              <a:t>High dynamic range imaging</a:t>
            </a:r>
            <a:endParaRPr lang="en-US" dirty="0" smtClean="0"/>
          </a:p>
          <a:p>
            <a:r>
              <a:rPr lang="en-US" dirty="0">
                <a:solidFill>
                  <a:schemeClr val="bg1">
                    <a:lumMod val="85000"/>
                  </a:schemeClr>
                </a:solidFill>
              </a:rPr>
              <a:t>Super-resolution and blur </a:t>
            </a:r>
            <a:r>
              <a:rPr lang="en-US" dirty="0" smtClean="0">
                <a:solidFill>
                  <a:schemeClr val="bg1">
                    <a:lumMod val="85000"/>
                  </a:schemeClr>
                </a:solidFill>
              </a:rPr>
              <a:t>removal</a:t>
            </a:r>
          </a:p>
          <a:p>
            <a:r>
              <a:rPr lang="en-US" dirty="0" smtClean="0">
                <a:solidFill>
                  <a:schemeClr val="bg1">
                    <a:lumMod val="85000"/>
                  </a:schemeClr>
                </a:solidFill>
              </a:rPr>
              <a:t>Image </a:t>
            </a:r>
            <a:r>
              <a:rPr lang="en-US" dirty="0">
                <a:solidFill>
                  <a:schemeClr val="bg1">
                    <a:lumMod val="85000"/>
                  </a:schemeClr>
                </a:solidFill>
              </a:rPr>
              <a:t>matting and </a:t>
            </a:r>
            <a:r>
              <a:rPr lang="en-US" dirty="0" smtClean="0">
                <a:solidFill>
                  <a:schemeClr val="bg1">
                    <a:lumMod val="85000"/>
                  </a:schemeClr>
                </a:solidFill>
              </a:rPr>
              <a:t>compositing</a:t>
            </a:r>
          </a:p>
          <a:p>
            <a:r>
              <a:rPr lang="en-US" dirty="0">
                <a:solidFill>
                  <a:schemeClr val="bg1">
                    <a:lumMod val="85000"/>
                  </a:schemeClr>
                </a:solidFill>
              </a:rPr>
              <a:t>Texture analysis and synthesis</a:t>
            </a:r>
          </a:p>
        </p:txBody>
      </p:sp>
      <p:sp>
        <p:nvSpPr>
          <p:cNvPr id="4" name="Slide Number Placeholder 3"/>
          <p:cNvSpPr>
            <a:spLocks noGrp="1"/>
          </p:cNvSpPr>
          <p:nvPr>
            <p:ph type="sldNum" sz="quarter" idx="12"/>
          </p:nvPr>
        </p:nvSpPr>
        <p:spPr/>
        <p:txBody>
          <a:bodyPr/>
          <a:lstStyle/>
          <a:p>
            <a:fld id="{5E6F296A-32B6-44F5-9851-EECB03E6F432}" type="slidenum">
              <a:rPr lang="en-US" smtClean="0"/>
              <a:t>27</a:t>
            </a:fld>
            <a:endParaRPr lang="en-US"/>
          </a:p>
        </p:txBody>
      </p:sp>
    </p:spTree>
    <p:extLst>
      <p:ext uri="{BB962C8B-B14F-4D97-AF65-F5344CB8AC3E}">
        <p14:creationId xmlns:p14="http://schemas.microsoft.com/office/powerpoint/2010/main" val="23940885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Dynamic Range</a:t>
            </a:r>
            <a:endParaRPr lang="en-US" dirty="0"/>
          </a:p>
        </p:txBody>
      </p:sp>
      <p:sp>
        <p:nvSpPr>
          <p:cNvPr id="3" name="Content Placeholder 2"/>
          <p:cNvSpPr>
            <a:spLocks noGrp="1"/>
          </p:cNvSpPr>
          <p:nvPr>
            <p:ph idx="1"/>
          </p:nvPr>
        </p:nvSpPr>
        <p:spPr/>
        <p:txBody>
          <a:bodyPr/>
          <a:lstStyle/>
          <a:p>
            <a:endParaRPr lang="en-US" dirty="0"/>
          </a:p>
        </p:txBody>
      </p:sp>
      <p:sp>
        <p:nvSpPr>
          <p:cNvPr id="4" name="TextBox 3"/>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814111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5E6F296A-32B6-44F5-9851-EECB03E6F432}" type="slidenum">
              <a:rPr lang="en-US" smtClean="0"/>
              <a:t>28</a:t>
            </a:fld>
            <a:endParaRPr lang="en-US"/>
          </a:p>
        </p:txBody>
      </p:sp>
    </p:spTree>
    <p:extLst>
      <p:ext uri="{BB962C8B-B14F-4D97-AF65-F5344CB8AC3E}">
        <p14:creationId xmlns:p14="http://schemas.microsoft.com/office/powerpoint/2010/main" val="30051767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Dynamic Range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29</a:t>
            </a:fld>
            <a:endParaRPr lang="en-US"/>
          </a:p>
        </p:txBody>
      </p:sp>
      <p:pic>
        <p:nvPicPr>
          <p:cNvPr id="5" name="Picture 2" descr="dvstil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05000"/>
            <a:ext cx="1524000" cy="11430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6" descr="dvstill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895600"/>
            <a:ext cx="1524000" cy="11430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7" descr="dvstill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3886200"/>
            <a:ext cx="1524000" cy="11430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8" descr="dvstill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4724400"/>
            <a:ext cx="1524000" cy="11430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9" descr="dvstill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5257800"/>
            <a:ext cx="1524000" cy="11430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029200" y="2369403"/>
            <a:ext cx="2895600" cy="830997"/>
          </a:xfrm>
          <a:prstGeom prst="rect">
            <a:avLst/>
          </a:prstGeom>
          <a:noFill/>
        </p:spPr>
        <p:txBody>
          <a:bodyPr wrap="square" rtlCol="0">
            <a:spAutoFit/>
          </a:bodyPr>
          <a:lstStyle/>
          <a:p>
            <a:r>
              <a:rPr lang="en-US" sz="2400" dirty="0" smtClean="0"/>
              <a:t>The real world is </a:t>
            </a:r>
            <a:r>
              <a:rPr lang="en-US" sz="2400" dirty="0" smtClean="0">
                <a:solidFill>
                  <a:schemeClr val="accent1"/>
                </a:solidFill>
              </a:rPr>
              <a:t>high dynamic range!</a:t>
            </a:r>
            <a:endParaRPr lang="en-US" sz="2400" dirty="0">
              <a:solidFill>
                <a:schemeClr val="accent1"/>
              </a:solidFill>
            </a:endParaRPr>
          </a:p>
        </p:txBody>
      </p:sp>
      <p:sp>
        <p:nvSpPr>
          <p:cNvPr id="11" name="TextBox 10"/>
          <p:cNvSpPr txBox="1"/>
          <p:nvPr/>
        </p:nvSpPr>
        <p:spPr>
          <a:xfrm>
            <a:off x="2517714" y="2291834"/>
            <a:ext cx="301686" cy="369332"/>
          </a:xfrm>
          <a:prstGeom prst="rect">
            <a:avLst/>
          </a:prstGeom>
          <a:noFill/>
        </p:spPr>
        <p:txBody>
          <a:bodyPr wrap="none" rtlCol="0">
            <a:spAutoFit/>
          </a:bodyPr>
          <a:lstStyle/>
          <a:p>
            <a:r>
              <a:rPr lang="en-US" dirty="0" smtClean="0"/>
              <a:t>1</a:t>
            </a:r>
            <a:endParaRPr lang="en-US" dirty="0"/>
          </a:p>
        </p:txBody>
      </p:sp>
      <p:sp>
        <p:nvSpPr>
          <p:cNvPr id="12" name="TextBox 11"/>
          <p:cNvSpPr txBox="1"/>
          <p:nvPr/>
        </p:nvSpPr>
        <p:spPr>
          <a:xfrm>
            <a:off x="3015586" y="3110468"/>
            <a:ext cx="652743" cy="369332"/>
          </a:xfrm>
          <a:prstGeom prst="rect">
            <a:avLst/>
          </a:prstGeom>
          <a:noFill/>
        </p:spPr>
        <p:txBody>
          <a:bodyPr wrap="none" rtlCol="0">
            <a:spAutoFit/>
          </a:bodyPr>
          <a:lstStyle/>
          <a:p>
            <a:r>
              <a:rPr lang="en-US" dirty="0" smtClean="0"/>
              <a:t>1500</a:t>
            </a:r>
            <a:endParaRPr lang="en-US" dirty="0"/>
          </a:p>
        </p:txBody>
      </p:sp>
      <p:sp>
        <p:nvSpPr>
          <p:cNvPr id="13" name="TextBox 12"/>
          <p:cNvSpPr txBox="1"/>
          <p:nvPr/>
        </p:nvSpPr>
        <p:spPr>
          <a:xfrm>
            <a:off x="3668329" y="3898900"/>
            <a:ext cx="827471" cy="369332"/>
          </a:xfrm>
          <a:prstGeom prst="rect">
            <a:avLst/>
          </a:prstGeom>
          <a:noFill/>
        </p:spPr>
        <p:txBody>
          <a:bodyPr wrap="none" rtlCol="0">
            <a:spAutoFit/>
          </a:bodyPr>
          <a:lstStyle/>
          <a:p>
            <a:r>
              <a:rPr lang="en-US" dirty="0" smtClean="0"/>
              <a:t>25,000</a:t>
            </a:r>
            <a:endParaRPr lang="en-US" dirty="0"/>
          </a:p>
        </p:txBody>
      </p:sp>
      <p:sp>
        <p:nvSpPr>
          <p:cNvPr id="14" name="TextBox 13"/>
          <p:cNvSpPr txBox="1"/>
          <p:nvPr/>
        </p:nvSpPr>
        <p:spPr>
          <a:xfrm>
            <a:off x="4785555" y="4659868"/>
            <a:ext cx="944489" cy="369332"/>
          </a:xfrm>
          <a:prstGeom prst="rect">
            <a:avLst/>
          </a:prstGeom>
          <a:noFill/>
        </p:spPr>
        <p:txBody>
          <a:bodyPr wrap="none" rtlCol="0">
            <a:spAutoFit/>
          </a:bodyPr>
          <a:lstStyle/>
          <a:p>
            <a:r>
              <a:rPr lang="en-US" dirty="0" smtClean="0"/>
              <a:t>400,000</a:t>
            </a:r>
            <a:endParaRPr lang="en-US" dirty="0"/>
          </a:p>
        </p:txBody>
      </p:sp>
      <p:sp>
        <p:nvSpPr>
          <p:cNvPr id="15" name="TextBox 14"/>
          <p:cNvSpPr txBox="1"/>
          <p:nvPr/>
        </p:nvSpPr>
        <p:spPr>
          <a:xfrm>
            <a:off x="6287661" y="5867400"/>
            <a:ext cx="1353256" cy="369332"/>
          </a:xfrm>
          <a:prstGeom prst="rect">
            <a:avLst/>
          </a:prstGeom>
          <a:noFill/>
        </p:spPr>
        <p:txBody>
          <a:bodyPr wrap="none" rtlCol="0">
            <a:spAutoFit/>
          </a:bodyPr>
          <a:lstStyle/>
          <a:p>
            <a:r>
              <a:rPr lang="en-US" dirty="0" smtClean="0"/>
              <a:t>200,000,000</a:t>
            </a:r>
            <a:endParaRPr lang="en-US" dirty="0"/>
          </a:p>
        </p:txBody>
      </p:sp>
      <p:sp>
        <p:nvSpPr>
          <p:cNvPr id="16" name="TextBox 15"/>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11543943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a:t>Photometric </a:t>
            </a:r>
            <a:r>
              <a:rPr lang="en-US" dirty="0" smtClean="0"/>
              <a:t>calibration</a:t>
            </a:r>
          </a:p>
          <a:p>
            <a:r>
              <a:rPr lang="en-US" dirty="0">
                <a:solidFill>
                  <a:schemeClr val="bg1">
                    <a:lumMod val="85000"/>
                  </a:schemeClr>
                </a:solidFill>
              </a:rPr>
              <a:t>High dynamic range </a:t>
            </a:r>
            <a:r>
              <a:rPr lang="en-US" dirty="0" smtClean="0">
                <a:solidFill>
                  <a:schemeClr val="bg1">
                    <a:lumMod val="85000"/>
                  </a:schemeClr>
                </a:solidFill>
              </a:rPr>
              <a:t>imaging</a:t>
            </a:r>
          </a:p>
          <a:p>
            <a:r>
              <a:rPr lang="en-US" dirty="0">
                <a:solidFill>
                  <a:schemeClr val="bg1">
                    <a:lumMod val="85000"/>
                  </a:schemeClr>
                </a:solidFill>
              </a:rPr>
              <a:t>Image matting and </a:t>
            </a:r>
            <a:r>
              <a:rPr lang="en-US" dirty="0" smtClean="0">
                <a:solidFill>
                  <a:schemeClr val="bg1">
                    <a:lumMod val="85000"/>
                  </a:schemeClr>
                </a:solidFill>
              </a:rPr>
              <a:t>compositing</a:t>
            </a:r>
          </a:p>
          <a:p>
            <a:r>
              <a:rPr lang="en-US" dirty="0">
                <a:solidFill>
                  <a:schemeClr val="bg1">
                    <a:lumMod val="85000"/>
                  </a:schemeClr>
                </a:solidFill>
              </a:rPr>
              <a:t>Super-resolution and blur </a:t>
            </a:r>
            <a:r>
              <a:rPr lang="en-US" dirty="0" smtClean="0">
                <a:solidFill>
                  <a:schemeClr val="bg1">
                    <a:lumMod val="85000"/>
                  </a:schemeClr>
                </a:solidFill>
              </a:rPr>
              <a:t>removal</a:t>
            </a:r>
          </a:p>
          <a:p>
            <a:r>
              <a:rPr lang="en-US" dirty="0" smtClean="0">
                <a:solidFill>
                  <a:schemeClr val="bg1">
                    <a:lumMod val="85000"/>
                  </a:schemeClr>
                </a:solidFill>
              </a:rPr>
              <a:t>Texture </a:t>
            </a:r>
            <a:r>
              <a:rPr lang="en-US" dirty="0">
                <a:solidFill>
                  <a:schemeClr val="bg1">
                    <a:lumMod val="85000"/>
                  </a:schemeClr>
                </a:solidFill>
              </a:rPr>
              <a:t>analysis and synthesis</a:t>
            </a:r>
          </a:p>
        </p:txBody>
      </p:sp>
      <p:sp>
        <p:nvSpPr>
          <p:cNvPr id="4" name="Slide Number Placeholder 3"/>
          <p:cNvSpPr>
            <a:spLocks noGrp="1"/>
          </p:cNvSpPr>
          <p:nvPr>
            <p:ph type="sldNum" sz="quarter" idx="12"/>
          </p:nvPr>
        </p:nvSpPr>
        <p:spPr/>
        <p:txBody>
          <a:bodyPr/>
          <a:lstStyle/>
          <a:p>
            <a:fld id="{5E6F296A-32B6-44F5-9851-EECB03E6F432}" type="slidenum">
              <a:rPr lang="en-US" smtClean="0"/>
              <a:t>3</a:t>
            </a:fld>
            <a:endParaRPr lang="en-US"/>
          </a:p>
        </p:txBody>
      </p:sp>
    </p:spTree>
    <p:extLst>
      <p:ext uri="{BB962C8B-B14F-4D97-AF65-F5344CB8AC3E}">
        <p14:creationId xmlns:p14="http://schemas.microsoft.com/office/powerpoint/2010/main" val="34047665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3900" y="3505200"/>
            <a:ext cx="6858000" cy="381000"/>
          </a:xfrm>
        </p:spPr>
        <p:txBody>
          <a:bodyPr>
            <a:normAutofit fontScale="92500" lnSpcReduction="20000"/>
          </a:bodyPr>
          <a:lstStyle/>
          <a:p>
            <a:r>
              <a:rPr lang="en-US" dirty="0"/>
              <a:t>Today’s Cameras:   Limited Dynamic Range</a:t>
            </a:r>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30</a:t>
            </a:fld>
            <a:endParaRPr lang="en-US"/>
          </a:p>
        </p:txBody>
      </p:sp>
      <p:sp>
        <p:nvSpPr>
          <p:cNvPr id="5" name="Content Placeholder 2"/>
          <p:cNvSpPr txBox="1">
            <a:spLocks/>
          </p:cNvSpPr>
          <p:nvPr/>
        </p:nvSpPr>
        <p:spPr>
          <a:xfrm>
            <a:off x="1295400" y="6019800"/>
            <a:ext cx="6477000" cy="685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eaLnBrk="0" hangingPunct="0">
              <a:buFontTx/>
              <a:buChar char="•"/>
            </a:pPr>
            <a:r>
              <a:rPr lang="en-US" altLang="ja-JP" sz="1400" dirty="0" smtClean="0">
                <a:solidFill>
                  <a:srgbClr val="000000"/>
                </a:solidFill>
                <a:latin typeface="Palatino Linotype" pitchFamily="18" charset="0"/>
                <a:ea typeface="ＭＳ Ｐゴシック" pitchFamily="50" charset="-128"/>
              </a:rPr>
              <a:t>We </a:t>
            </a:r>
            <a:r>
              <a:rPr lang="en-US" altLang="ja-JP" sz="1400" dirty="0">
                <a:solidFill>
                  <a:srgbClr val="000000"/>
                </a:solidFill>
                <a:latin typeface="Palatino Linotype" pitchFamily="18" charset="0"/>
                <a:ea typeface="ＭＳ Ｐゴシック" pitchFamily="50" charset="-128"/>
              </a:rPr>
              <a:t>need about 5-10 million values to store all </a:t>
            </a:r>
            <a:r>
              <a:rPr lang="en-US" altLang="ja-JP" sz="1400" dirty="0" err="1">
                <a:solidFill>
                  <a:srgbClr val="000000"/>
                </a:solidFill>
                <a:latin typeface="Palatino Linotype" pitchFamily="18" charset="0"/>
                <a:ea typeface="ＭＳ Ｐゴシック" pitchFamily="50" charset="-128"/>
              </a:rPr>
              <a:t>brightnesses</a:t>
            </a:r>
            <a:r>
              <a:rPr lang="en-US" altLang="ja-JP" sz="1400" dirty="0">
                <a:solidFill>
                  <a:srgbClr val="000000"/>
                </a:solidFill>
                <a:latin typeface="Palatino Linotype" pitchFamily="18" charset="0"/>
                <a:ea typeface="ＭＳ Ｐゴシック" pitchFamily="50" charset="-128"/>
              </a:rPr>
              <a:t> around us.</a:t>
            </a:r>
          </a:p>
          <a:p>
            <a:pPr eaLnBrk="0" hangingPunct="0">
              <a:buFontTx/>
              <a:buChar char="•"/>
            </a:pPr>
            <a:r>
              <a:rPr lang="en-US" altLang="ja-JP" sz="1400" dirty="0">
                <a:solidFill>
                  <a:srgbClr val="000000"/>
                </a:solidFill>
                <a:latin typeface="Palatino Linotype" pitchFamily="18" charset="0"/>
                <a:ea typeface="ＭＳ Ｐゴシック" pitchFamily="50" charset="-128"/>
              </a:rPr>
              <a:t> But, typical 8-bit cameras provide </a:t>
            </a:r>
            <a:r>
              <a:rPr lang="en-US" altLang="ja-JP" sz="1400" b="1" dirty="0">
                <a:solidFill>
                  <a:schemeClr val="accent1"/>
                </a:solidFill>
                <a:latin typeface="Palatino Linotype" pitchFamily="18" charset="0"/>
                <a:ea typeface="ＭＳ Ｐゴシック" pitchFamily="50" charset="-128"/>
              </a:rPr>
              <a:t>only 256 values</a:t>
            </a:r>
            <a:r>
              <a:rPr lang="en-US" altLang="ja-JP" sz="1400" dirty="0">
                <a:solidFill>
                  <a:srgbClr val="000000"/>
                </a:solidFill>
                <a:latin typeface="Palatino Linotype" pitchFamily="18" charset="0"/>
                <a:ea typeface="ＭＳ Ｐゴシック" pitchFamily="50" charset="-128"/>
              </a:rPr>
              <a:t>!!</a:t>
            </a:r>
          </a:p>
          <a:p>
            <a:endParaRPr lang="en-US" sz="1400" dirty="0"/>
          </a:p>
        </p:txBody>
      </p:sp>
      <p:sp>
        <p:nvSpPr>
          <p:cNvPr id="6" name="Text Box 6"/>
          <p:cNvSpPr txBox="1">
            <a:spLocks noChangeArrowheads="1"/>
          </p:cNvSpPr>
          <p:nvPr/>
        </p:nvSpPr>
        <p:spPr bwMode="auto">
          <a:xfrm>
            <a:off x="1982788" y="5705475"/>
            <a:ext cx="1906587" cy="304800"/>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ja-JP" sz="1400">
                <a:solidFill>
                  <a:srgbClr val="000000"/>
                </a:solidFill>
                <a:latin typeface="Palatino Linotype" pitchFamily="18" charset="0"/>
                <a:ea typeface="ＭＳ Ｐゴシック" pitchFamily="50" charset="-128"/>
              </a:rPr>
              <a:t>High Exposure Image</a:t>
            </a:r>
          </a:p>
        </p:txBody>
      </p:sp>
      <p:sp>
        <p:nvSpPr>
          <p:cNvPr id="7" name="Text Box 7"/>
          <p:cNvSpPr txBox="1">
            <a:spLocks noChangeArrowheads="1"/>
          </p:cNvSpPr>
          <p:nvPr/>
        </p:nvSpPr>
        <p:spPr bwMode="auto">
          <a:xfrm>
            <a:off x="4911725" y="5715000"/>
            <a:ext cx="1857375" cy="304800"/>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ja-JP" sz="1400">
                <a:solidFill>
                  <a:srgbClr val="000000"/>
                </a:solidFill>
                <a:latin typeface="Palatino Linotype" pitchFamily="18" charset="0"/>
                <a:ea typeface="ＭＳ Ｐゴシック" pitchFamily="50" charset="-128"/>
              </a:rPr>
              <a:t>Low Exposure Image</a:t>
            </a:r>
            <a:endParaRPr lang="en-US" altLang="ja-JP" sz="1400" baseline="-25000">
              <a:solidFill>
                <a:srgbClr val="000000"/>
              </a:solidFill>
              <a:latin typeface="Palatino Linotype" pitchFamily="18" charset="0"/>
              <a:ea typeface="ＭＳ Ｐゴシック" pitchFamily="50" charset="-128"/>
            </a:endParaRPr>
          </a:p>
        </p:txBody>
      </p:sp>
      <p:pic>
        <p:nvPicPr>
          <p:cNvPr id="8" name="Picture 8" descr="sp63"/>
          <p:cNvPicPr>
            <a:picLocks noChangeAspect="1" noChangeArrowheads="1"/>
          </p:cNvPicPr>
          <p:nvPr/>
        </p:nvPicPr>
        <p:blipFill>
          <a:blip r:embed="rId3" cstate="print">
            <a:lum bright="-6000"/>
            <a:extLst>
              <a:ext uri="{28A0092B-C50C-407E-A947-70E740481C1C}">
                <a14:useLocalDpi xmlns:a14="http://schemas.microsoft.com/office/drawing/2010/main" val="0"/>
              </a:ext>
            </a:extLst>
          </a:blip>
          <a:srcRect/>
          <a:stretch>
            <a:fillRect/>
          </a:stretch>
        </p:blipFill>
        <p:spPr bwMode="auto">
          <a:xfrm>
            <a:off x="1708150" y="4029075"/>
            <a:ext cx="2481263" cy="1673225"/>
          </a:xfrm>
          <a:prstGeom prst="rect">
            <a:avLst/>
          </a:prstGeom>
          <a:noFill/>
          <a:ln w="9525">
            <a:solidFill>
              <a:schemeClr val="bg2"/>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pic>
        <p:nvPicPr>
          <p:cNvPr id="9" name="Picture 9" descr="sp60"/>
          <p:cNvPicPr>
            <a:picLocks noChangeAspect="1" noChangeArrowheads="1"/>
          </p:cNvPicPr>
          <p:nvPr/>
        </p:nvPicPr>
        <p:blipFill>
          <a:blip r:embed="rId4" cstate="print">
            <a:lum bright="-30000" contrast="12000"/>
            <a:extLst>
              <a:ext uri="{28A0092B-C50C-407E-A947-70E740481C1C}">
                <a14:useLocalDpi xmlns:a14="http://schemas.microsoft.com/office/drawing/2010/main" val="0"/>
              </a:ext>
            </a:extLst>
          </a:blip>
          <a:srcRect/>
          <a:stretch>
            <a:fillRect/>
          </a:stretch>
        </p:blipFill>
        <p:spPr bwMode="auto">
          <a:xfrm>
            <a:off x="4603750" y="4029075"/>
            <a:ext cx="2482850" cy="1676400"/>
          </a:xfrm>
          <a:prstGeom prst="rect">
            <a:avLst/>
          </a:prstGeom>
          <a:noFill/>
          <a:ln w="9525">
            <a:solidFill>
              <a:schemeClr val="bg2"/>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137" name="Text Box 4"/>
          <p:cNvSpPr txBox="1">
            <a:spLocks noChangeArrowheads="1"/>
          </p:cNvSpPr>
          <p:nvPr/>
        </p:nvSpPr>
        <p:spPr bwMode="auto">
          <a:xfrm>
            <a:off x="1112534" y="455037"/>
            <a:ext cx="18473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endParaRPr lang="fr-FR" altLang="en-US" sz="1100">
              <a:latin typeface="Times New Roman" pitchFamily="18" charset="0"/>
            </a:endParaRPr>
          </a:p>
        </p:txBody>
      </p:sp>
      <p:sp>
        <p:nvSpPr>
          <p:cNvPr id="138" name="Text Box 5"/>
          <p:cNvSpPr txBox="1">
            <a:spLocks noChangeArrowheads="1"/>
          </p:cNvSpPr>
          <p:nvPr/>
        </p:nvSpPr>
        <p:spPr bwMode="auto">
          <a:xfrm>
            <a:off x="1433209" y="625931"/>
            <a:ext cx="5437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dirty="0">
                <a:latin typeface="Times New Roman" pitchFamily="18" charset="0"/>
              </a:rPr>
              <a:t>10</a:t>
            </a:r>
            <a:r>
              <a:rPr lang="en-US" altLang="en-US" baseline="30000" dirty="0">
                <a:latin typeface="Times New Roman" pitchFamily="18" charset="0"/>
              </a:rPr>
              <a:t>-6</a:t>
            </a:r>
          </a:p>
        </p:txBody>
      </p:sp>
      <p:sp>
        <p:nvSpPr>
          <p:cNvPr id="139" name="Line 6"/>
          <p:cNvSpPr>
            <a:spLocks noChangeShapeType="1"/>
          </p:cNvSpPr>
          <p:nvPr/>
        </p:nvSpPr>
        <p:spPr bwMode="auto">
          <a:xfrm>
            <a:off x="16618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40" name="Line 7"/>
          <p:cNvSpPr>
            <a:spLocks noChangeShapeType="1"/>
          </p:cNvSpPr>
          <p:nvPr/>
        </p:nvSpPr>
        <p:spPr bwMode="auto">
          <a:xfrm>
            <a:off x="21952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41" name="Line 8"/>
          <p:cNvSpPr>
            <a:spLocks noChangeShapeType="1"/>
          </p:cNvSpPr>
          <p:nvPr/>
        </p:nvSpPr>
        <p:spPr bwMode="auto">
          <a:xfrm>
            <a:off x="2726203"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42" name="Line 9"/>
          <p:cNvSpPr>
            <a:spLocks noChangeShapeType="1"/>
          </p:cNvSpPr>
          <p:nvPr/>
        </p:nvSpPr>
        <p:spPr bwMode="auto">
          <a:xfrm>
            <a:off x="32620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43" name="Line 10"/>
          <p:cNvSpPr>
            <a:spLocks noChangeShapeType="1"/>
          </p:cNvSpPr>
          <p:nvPr/>
        </p:nvSpPr>
        <p:spPr bwMode="auto">
          <a:xfrm>
            <a:off x="37954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44" name="Line 11"/>
          <p:cNvSpPr>
            <a:spLocks noChangeShapeType="1"/>
          </p:cNvSpPr>
          <p:nvPr/>
        </p:nvSpPr>
        <p:spPr bwMode="auto">
          <a:xfrm>
            <a:off x="43288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45" name="Line 12"/>
          <p:cNvSpPr>
            <a:spLocks noChangeShapeType="1"/>
          </p:cNvSpPr>
          <p:nvPr/>
        </p:nvSpPr>
        <p:spPr bwMode="auto">
          <a:xfrm>
            <a:off x="48622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46" name="Line 13"/>
          <p:cNvSpPr>
            <a:spLocks noChangeShapeType="1"/>
          </p:cNvSpPr>
          <p:nvPr/>
        </p:nvSpPr>
        <p:spPr bwMode="auto">
          <a:xfrm>
            <a:off x="53956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47" name="Line 14"/>
          <p:cNvSpPr>
            <a:spLocks noChangeShapeType="1"/>
          </p:cNvSpPr>
          <p:nvPr/>
        </p:nvSpPr>
        <p:spPr bwMode="auto">
          <a:xfrm>
            <a:off x="59290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48" name="Line 15"/>
          <p:cNvSpPr>
            <a:spLocks noChangeShapeType="1"/>
          </p:cNvSpPr>
          <p:nvPr/>
        </p:nvSpPr>
        <p:spPr bwMode="auto">
          <a:xfrm>
            <a:off x="64624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49" name="Line 16"/>
          <p:cNvSpPr>
            <a:spLocks noChangeShapeType="1"/>
          </p:cNvSpPr>
          <p:nvPr/>
        </p:nvSpPr>
        <p:spPr bwMode="auto">
          <a:xfrm>
            <a:off x="69958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50" name="Line 17"/>
          <p:cNvSpPr>
            <a:spLocks noChangeShapeType="1"/>
          </p:cNvSpPr>
          <p:nvPr/>
        </p:nvSpPr>
        <p:spPr bwMode="auto">
          <a:xfrm>
            <a:off x="75292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51" name="Line 18"/>
          <p:cNvSpPr>
            <a:spLocks noChangeShapeType="1"/>
          </p:cNvSpPr>
          <p:nvPr/>
        </p:nvSpPr>
        <p:spPr bwMode="auto">
          <a:xfrm>
            <a:off x="80626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52" name="Text Box 19"/>
          <p:cNvSpPr txBox="1">
            <a:spLocks noChangeArrowheads="1"/>
          </p:cNvSpPr>
          <p:nvPr/>
        </p:nvSpPr>
        <p:spPr bwMode="auto">
          <a:xfrm>
            <a:off x="7764953" y="657125"/>
            <a:ext cx="4924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dirty="0">
                <a:latin typeface="Times New Roman" pitchFamily="18" charset="0"/>
              </a:rPr>
              <a:t>10</a:t>
            </a:r>
            <a:r>
              <a:rPr lang="en-US" altLang="en-US" baseline="30000" dirty="0">
                <a:latin typeface="Times New Roman" pitchFamily="18" charset="0"/>
              </a:rPr>
              <a:t>6</a:t>
            </a:r>
          </a:p>
        </p:txBody>
      </p:sp>
      <p:sp>
        <p:nvSpPr>
          <p:cNvPr id="153" name="Line 20"/>
          <p:cNvSpPr>
            <a:spLocks noChangeShapeType="1"/>
          </p:cNvSpPr>
          <p:nvPr/>
        </p:nvSpPr>
        <p:spPr bwMode="auto">
          <a:xfrm>
            <a:off x="1433209" y="1404362"/>
            <a:ext cx="7467600" cy="0"/>
          </a:xfrm>
          <a:prstGeom prst="line">
            <a:avLst/>
          </a:prstGeom>
          <a:noFill/>
          <a:ln w="38100">
            <a:solidFill>
              <a:schemeClr val="accent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54" name="Text Box 21"/>
          <p:cNvSpPr txBox="1">
            <a:spLocks noChangeArrowheads="1"/>
          </p:cNvSpPr>
          <p:nvPr/>
        </p:nvSpPr>
        <p:spPr bwMode="auto">
          <a:xfrm>
            <a:off x="1433209" y="2040433"/>
            <a:ext cx="543739" cy="3693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a:latin typeface="Times New Roman" pitchFamily="18" charset="0"/>
              </a:rPr>
              <a:t>10</a:t>
            </a:r>
            <a:r>
              <a:rPr lang="en-US" altLang="en-US" baseline="30000">
                <a:latin typeface="Times New Roman" pitchFamily="18" charset="0"/>
              </a:rPr>
              <a:t>-6</a:t>
            </a:r>
          </a:p>
        </p:txBody>
      </p:sp>
      <p:sp>
        <p:nvSpPr>
          <p:cNvPr id="155" name="Line 22"/>
          <p:cNvSpPr>
            <a:spLocks noChangeShapeType="1"/>
          </p:cNvSpPr>
          <p:nvPr/>
        </p:nvSpPr>
        <p:spPr bwMode="auto">
          <a:xfrm>
            <a:off x="16618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56" name="Line 23"/>
          <p:cNvSpPr>
            <a:spLocks noChangeShapeType="1"/>
          </p:cNvSpPr>
          <p:nvPr/>
        </p:nvSpPr>
        <p:spPr bwMode="auto">
          <a:xfrm>
            <a:off x="21952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57" name="Line 24"/>
          <p:cNvSpPr>
            <a:spLocks noChangeShapeType="1"/>
          </p:cNvSpPr>
          <p:nvPr/>
        </p:nvSpPr>
        <p:spPr bwMode="auto">
          <a:xfrm>
            <a:off x="27286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58" name="Line 25"/>
          <p:cNvSpPr>
            <a:spLocks noChangeShapeType="1"/>
          </p:cNvSpPr>
          <p:nvPr/>
        </p:nvSpPr>
        <p:spPr bwMode="auto">
          <a:xfrm>
            <a:off x="32620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59" name="Line 26"/>
          <p:cNvSpPr>
            <a:spLocks noChangeShapeType="1"/>
          </p:cNvSpPr>
          <p:nvPr/>
        </p:nvSpPr>
        <p:spPr bwMode="auto">
          <a:xfrm>
            <a:off x="37954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60" name="Line 27"/>
          <p:cNvSpPr>
            <a:spLocks noChangeShapeType="1"/>
          </p:cNvSpPr>
          <p:nvPr/>
        </p:nvSpPr>
        <p:spPr bwMode="auto">
          <a:xfrm>
            <a:off x="43288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61" name="Line 28"/>
          <p:cNvSpPr>
            <a:spLocks noChangeShapeType="1"/>
          </p:cNvSpPr>
          <p:nvPr/>
        </p:nvSpPr>
        <p:spPr bwMode="auto">
          <a:xfrm>
            <a:off x="48622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62" name="Line 29"/>
          <p:cNvSpPr>
            <a:spLocks noChangeShapeType="1"/>
          </p:cNvSpPr>
          <p:nvPr/>
        </p:nvSpPr>
        <p:spPr bwMode="auto">
          <a:xfrm>
            <a:off x="53956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63" name="Line 30"/>
          <p:cNvSpPr>
            <a:spLocks noChangeShapeType="1"/>
          </p:cNvSpPr>
          <p:nvPr/>
        </p:nvSpPr>
        <p:spPr bwMode="auto">
          <a:xfrm>
            <a:off x="59290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64" name="Line 31"/>
          <p:cNvSpPr>
            <a:spLocks noChangeShapeType="1"/>
          </p:cNvSpPr>
          <p:nvPr/>
        </p:nvSpPr>
        <p:spPr bwMode="auto">
          <a:xfrm>
            <a:off x="64624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65" name="Line 32"/>
          <p:cNvSpPr>
            <a:spLocks noChangeShapeType="1"/>
          </p:cNvSpPr>
          <p:nvPr/>
        </p:nvSpPr>
        <p:spPr bwMode="auto">
          <a:xfrm>
            <a:off x="69958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66" name="Line 33"/>
          <p:cNvSpPr>
            <a:spLocks noChangeShapeType="1"/>
          </p:cNvSpPr>
          <p:nvPr/>
        </p:nvSpPr>
        <p:spPr bwMode="auto">
          <a:xfrm>
            <a:off x="75292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67" name="Line 34"/>
          <p:cNvSpPr>
            <a:spLocks noChangeShapeType="1"/>
          </p:cNvSpPr>
          <p:nvPr/>
        </p:nvSpPr>
        <p:spPr bwMode="auto">
          <a:xfrm>
            <a:off x="80626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68" name="Text Box 35"/>
          <p:cNvSpPr txBox="1">
            <a:spLocks noChangeArrowheads="1"/>
          </p:cNvSpPr>
          <p:nvPr/>
        </p:nvSpPr>
        <p:spPr bwMode="auto">
          <a:xfrm>
            <a:off x="7757809" y="2040433"/>
            <a:ext cx="492443" cy="3693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a:latin typeface="Times New Roman" pitchFamily="18" charset="0"/>
              </a:rPr>
              <a:t>10</a:t>
            </a:r>
            <a:r>
              <a:rPr lang="en-US" altLang="en-US" baseline="30000">
                <a:latin typeface="Times New Roman" pitchFamily="18" charset="0"/>
              </a:rPr>
              <a:t>6</a:t>
            </a:r>
          </a:p>
        </p:txBody>
      </p:sp>
      <p:sp>
        <p:nvSpPr>
          <p:cNvPr id="169" name="Line 36"/>
          <p:cNvSpPr>
            <a:spLocks noChangeShapeType="1"/>
          </p:cNvSpPr>
          <p:nvPr/>
        </p:nvSpPr>
        <p:spPr bwMode="auto">
          <a:xfrm>
            <a:off x="1433209" y="2805750"/>
            <a:ext cx="7467600" cy="0"/>
          </a:xfrm>
          <a:prstGeom prst="line">
            <a:avLst/>
          </a:prstGeom>
          <a:noFill/>
          <a:ln w="38100">
            <a:solidFill>
              <a:schemeClr val="accent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70" name="Rectangle 37"/>
          <p:cNvSpPr>
            <a:spLocks noChangeArrowheads="1"/>
          </p:cNvSpPr>
          <p:nvPr/>
        </p:nvSpPr>
        <p:spPr bwMode="auto">
          <a:xfrm>
            <a:off x="205299" y="1158268"/>
            <a:ext cx="114807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sz="1600" b="1" dirty="0">
                <a:latin typeface="Times New Roman" pitchFamily="18" charset="0"/>
              </a:rPr>
              <a:t>Real world</a:t>
            </a:r>
            <a:endParaRPr lang="fr-FR" altLang="en-US" sz="1600" b="1" dirty="0">
              <a:latin typeface="Times New Roman" pitchFamily="18" charset="0"/>
            </a:endParaRPr>
          </a:p>
        </p:txBody>
      </p:sp>
      <p:sp>
        <p:nvSpPr>
          <p:cNvPr id="171" name="Rectangle 38"/>
          <p:cNvSpPr>
            <a:spLocks noChangeArrowheads="1"/>
          </p:cNvSpPr>
          <p:nvPr/>
        </p:nvSpPr>
        <p:spPr bwMode="auto">
          <a:xfrm>
            <a:off x="530323" y="2505157"/>
            <a:ext cx="82054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sz="1600" b="1" dirty="0">
                <a:latin typeface="Times New Roman" pitchFamily="18" charset="0"/>
              </a:rPr>
              <a:t>Picture</a:t>
            </a:r>
            <a:endParaRPr lang="fr-FR" altLang="en-US" sz="1600" b="1" dirty="0">
              <a:latin typeface="Times New Roman" pitchFamily="18" charset="0"/>
            </a:endParaRPr>
          </a:p>
        </p:txBody>
      </p:sp>
      <p:sp>
        <p:nvSpPr>
          <p:cNvPr id="172" name="Text Box 39"/>
          <p:cNvSpPr txBox="1">
            <a:spLocks noChangeArrowheads="1"/>
          </p:cNvSpPr>
          <p:nvPr/>
        </p:nvSpPr>
        <p:spPr bwMode="auto">
          <a:xfrm>
            <a:off x="3414409" y="3124450"/>
            <a:ext cx="68961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baseline="30000" dirty="0">
                <a:latin typeface="Times New Roman" pitchFamily="18" charset="0"/>
              </a:rPr>
              <a:t>0 to 255</a:t>
            </a:r>
          </a:p>
        </p:txBody>
      </p:sp>
      <p:sp>
        <p:nvSpPr>
          <p:cNvPr id="173" name="Line 40"/>
          <p:cNvSpPr>
            <a:spLocks noChangeShapeType="1"/>
          </p:cNvSpPr>
          <p:nvPr/>
        </p:nvSpPr>
        <p:spPr bwMode="auto">
          <a:xfrm flipH="1">
            <a:off x="4328808" y="1902837"/>
            <a:ext cx="304800" cy="644525"/>
          </a:xfrm>
          <a:prstGeom prst="line">
            <a:avLst/>
          </a:prstGeom>
          <a:noFill/>
          <a:ln w="762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sz="1100"/>
          </a:p>
        </p:txBody>
      </p:sp>
      <p:sp>
        <p:nvSpPr>
          <p:cNvPr id="174" name="Line 41"/>
          <p:cNvSpPr>
            <a:spLocks noChangeShapeType="1"/>
          </p:cNvSpPr>
          <p:nvPr/>
        </p:nvSpPr>
        <p:spPr bwMode="auto">
          <a:xfrm flipH="1">
            <a:off x="3530615" y="1902837"/>
            <a:ext cx="264794" cy="609600"/>
          </a:xfrm>
          <a:prstGeom prst="line">
            <a:avLst/>
          </a:prstGeom>
          <a:noFill/>
          <a:ln w="762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sz="1100"/>
          </a:p>
        </p:txBody>
      </p:sp>
      <p:sp>
        <p:nvSpPr>
          <p:cNvPr id="175" name="Rectangle 42"/>
          <p:cNvSpPr>
            <a:spLocks noChangeArrowheads="1"/>
          </p:cNvSpPr>
          <p:nvPr/>
        </p:nvSpPr>
        <p:spPr bwMode="auto">
          <a:xfrm>
            <a:off x="3795409" y="1464056"/>
            <a:ext cx="2667000" cy="261610"/>
          </a:xfrm>
          <a:prstGeom prst="rect">
            <a:avLst/>
          </a:prstGeom>
          <a:solidFill>
            <a:srgbClr val="EAEAEA"/>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100"/>
          </a:p>
        </p:txBody>
      </p:sp>
      <p:sp>
        <p:nvSpPr>
          <p:cNvPr id="176" name="Rectangle 43"/>
          <p:cNvSpPr>
            <a:spLocks noChangeArrowheads="1"/>
          </p:cNvSpPr>
          <p:nvPr/>
        </p:nvSpPr>
        <p:spPr bwMode="auto">
          <a:xfrm>
            <a:off x="3262009" y="2789244"/>
            <a:ext cx="914400" cy="261610"/>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anchor="ctr">
            <a:spAutoFit/>
          </a:bodyPr>
          <a:lstStyle/>
          <a:p>
            <a:endParaRPr lang="en-US" sz="1100"/>
          </a:p>
        </p:txBody>
      </p:sp>
      <p:sp>
        <p:nvSpPr>
          <p:cNvPr id="177" name="Text Box 44"/>
          <p:cNvSpPr txBox="1">
            <a:spLocks noChangeArrowheads="1"/>
          </p:cNvSpPr>
          <p:nvPr/>
        </p:nvSpPr>
        <p:spPr bwMode="auto">
          <a:xfrm>
            <a:off x="3414409" y="607437"/>
            <a:ext cx="21980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b="1" dirty="0">
                <a:latin typeface="Times New Roman" pitchFamily="18" charset="0"/>
              </a:rPr>
              <a:t>High dynamic range</a:t>
            </a:r>
            <a:endParaRPr lang="en-US" altLang="en-US" b="1" baseline="30000" dirty="0">
              <a:latin typeface="Times New Roman" pitchFamily="18" charset="0"/>
            </a:endParaRPr>
          </a:p>
        </p:txBody>
      </p:sp>
      <p:sp>
        <p:nvSpPr>
          <p:cNvPr id="178" name="Line 41"/>
          <p:cNvSpPr>
            <a:spLocks noChangeShapeType="1"/>
          </p:cNvSpPr>
          <p:nvPr/>
        </p:nvSpPr>
        <p:spPr bwMode="auto">
          <a:xfrm flipH="1">
            <a:off x="3586812" y="1725666"/>
            <a:ext cx="2075800" cy="799727"/>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sz="1100"/>
          </a:p>
        </p:txBody>
      </p:sp>
      <p:sp>
        <p:nvSpPr>
          <p:cNvPr id="179" name="Line 41"/>
          <p:cNvSpPr>
            <a:spLocks noChangeShapeType="1"/>
          </p:cNvSpPr>
          <p:nvPr/>
        </p:nvSpPr>
        <p:spPr bwMode="auto">
          <a:xfrm flipH="1">
            <a:off x="4386609" y="1763396"/>
            <a:ext cx="2075800" cy="799727"/>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sz="1100"/>
          </a:p>
        </p:txBody>
      </p:sp>
      <p:sp>
        <p:nvSpPr>
          <p:cNvPr id="180" name="TextBox 179"/>
          <p:cNvSpPr txBox="1"/>
          <p:nvPr/>
        </p:nvSpPr>
        <p:spPr>
          <a:xfrm>
            <a:off x="2211804" y="1745231"/>
            <a:ext cx="1565493" cy="369332"/>
          </a:xfrm>
          <a:prstGeom prst="rect">
            <a:avLst/>
          </a:prstGeom>
          <a:noFill/>
        </p:spPr>
        <p:txBody>
          <a:bodyPr wrap="none" rtlCol="0">
            <a:spAutoFit/>
          </a:bodyPr>
          <a:lstStyle/>
          <a:p>
            <a:r>
              <a:rPr lang="en-US" b="1" dirty="0" smtClean="0">
                <a:solidFill>
                  <a:srgbClr val="00B050"/>
                </a:solidFill>
              </a:rPr>
              <a:t>Long Exposure</a:t>
            </a:r>
            <a:endParaRPr lang="en-US" b="1" dirty="0">
              <a:solidFill>
                <a:srgbClr val="00B050"/>
              </a:solidFill>
            </a:endParaRPr>
          </a:p>
        </p:txBody>
      </p:sp>
      <p:sp>
        <p:nvSpPr>
          <p:cNvPr id="181" name="TextBox 180"/>
          <p:cNvSpPr txBox="1"/>
          <p:nvPr/>
        </p:nvSpPr>
        <p:spPr>
          <a:xfrm>
            <a:off x="5662612" y="2072698"/>
            <a:ext cx="1629613" cy="369332"/>
          </a:xfrm>
          <a:prstGeom prst="rect">
            <a:avLst/>
          </a:prstGeom>
          <a:noFill/>
        </p:spPr>
        <p:txBody>
          <a:bodyPr wrap="none" rtlCol="0">
            <a:spAutoFit/>
          </a:bodyPr>
          <a:lstStyle/>
          <a:p>
            <a:r>
              <a:rPr lang="en-US" b="1" dirty="0" smtClean="0">
                <a:solidFill>
                  <a:schemeClr val="accent1"/>
                </a:solidFill>
              </a:rPr>
              <a:t>Short Exposure</a:t>
            </a:r>
            <a:endParaRPr lang="en-US" b="1" dirty="0">
              <a:solidFill>
                <a:schemeClr val="accent1"/>
              </a:solidFill>
            </a:endParaRPr>
          </a:p>
        </p:txBody>
      </p:sp>
      <p:sp>
        <p:nvSpPr>
          <p:cNvPr id="54" name="TextBox 53"/>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28378297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AEB mode and HDR Composite</a:t>
            </a:r>
            <a:endParaRPr lang="en-US" dirty="0"/>
          </a:p>
        </p:txBody>
      </p:sp>
      <p:sp>
        <p:nvSpPr>
          <p:cNvPr id="3" name="Content Placeholder 2"/>
          <p:cNvSpPr>
            <a:spLocks noGrp="1"/>
          </p:cNvSpPr>
          <p:nvPr>
            <p:ph idx="1"/>
          </p:nvPr>
        </p:nvSpPr>
        <p:spPr/>
        <p:txBody>
          <a:bodyPr/>
          <a:lstStyle/>
          <a:p>
            <a:endParaRPr lang="en-US" dirty="0"/>
          </a:p>
        </p:txBody>
      </p:sp>
      <p:sp>
        <p:nvSpPr>
          <p:cNvPr id="4" name="TextBox 3"/>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76400"/>
            <a:ext cx="834189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9296" y="3666066"/>
            <a:ext cx="4120331" cy="2734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5E6F296A-32B6-44F5-9851-EECB03E6F432}" type="slidenum">
              <a:rPr lang="en-US" smtClean="0"/>
              <a:t>31</a:t>
            </a:fld>
            <a:endParaRPr lang="en-US"/>
          </a:p>
        </p:txBody>
      </p:sp>
    </p:spTree>
    <p:extLst>
      <p:ext uri="{BB962C8B-B14F-4D97-AF65-F5344CB8AC3E}">
        <p14:creationId xmlns:p14="http://schemas.microsoft.com/office/powerpoint/2010/main" val="28429742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Recovering HDR</a:t>
            </a:r>
            <a:endParaRPr lang="en-US" dirty="0"/>
          </a:p>
        </p:txBody>
      </p:sp>
      <p:sp>
        <p:nvSpPr>
          <p:cNvPr id="3" name="Content Placeholder 2"/>
          <p:cNvSpPr>
            <a:spLocks noGrp="1"/>
          </p:cNvSpPr>
          <p:nvPr>
            <p:ph idx="1"/>
          </p:nvPr>
        </p:nvSpPr>
        <p:spPr/>
        <p:txBody>
          <a:bodyPr/>
          <a:lstStyle/>
          <a:p>
            <a:r>
              <a:rPr lang="en-US" dirty="0" smtClean="0"/>
              <a:t>1. Extract </a:t>
            </a:r>
            <a:r>
              <a:rPr lang="en-US" dirty="0"/>
              <a:t>the </a:t>
            </a:r>
            <a:r>
              <a:rPr lang="en-US" dirty="0">
                <a:solidFill>
                  <a:schemeClr val="accent1"/>
                </a:solidFill>
              </a:rPr>
              <a:t>radiance information</a:t>
            </a:r>
            <a:r>
              <a:rPr lang="en-US" dirty="0"/>
              <a:t> from the photographs </a:t>
            </a:r>
            <a:endParaRPr lang="en-US" dirty="0" smtClean="0"/>
          </a:p>
          <a:p>
            <a:r>
              <a:rPr lang="en-US" dirty="0" smtClean="0"/>
              <a:t>2. </a:t>
            </a:r>
            <a:r>
              <a:rPr lang="en-US" dirty="0" smtClean="0">
                <a:solidFill>
                  <a:schemeClr val="accent1"/>
                </a:solidFill>
              </a:rPr>
              <a:t>Tone-map</a:t>
            </a:r>
            <a:r>
              <a:rPr lang="en-US" dirty="0" smtClean="0"/>
              <a:t> </a:t>
            </a:r>
            <a:r>
              <a:rPr lang="en-US" dirty="0"/>
              <a:t>it into a single low dynamic range image</a:t>
            </a:r>
          </a:p>
        </p:txBody>
      </p:sp>
      <p:sp>
        <p:nvSpPr>
          <p:cNvPr id="4" name="Slide Number Placeholder 3"/>
          <p:cNvSpPr>
            <a:spLocks noGrp="1"/>
          </p:cNvSpPr>
          <p:nvPr>
            <p:ph type="sldNum" sz="quarter" idx="12"/>
          </p:nvPr>
        </p:nvSpPr>
        <p:spPr/>
        <p:txBody>
          <a:bodyPr/>
          <a:lstStyle/>
          <a:p>
            <a:fld id="{5E6F296A-32B6-44F5-9851-EECB03E6F432}" type="slidenum">
              <a:rPr lang="en-US" smtClean="0"/>
              <a:t>32</a:t>
            </a:fld>
            <a:endParaRPr lang="en-US"/>
          </a:p>
        </p:txBody>
      </p:sp>
      <p:sp>
        <p:nvSpPr>
          <p:cNvPr id="5" name="TextBox 4"/>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28325210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Recovering HDR</a:t>
            </a:r>
            <a:endParaRPr lang="en-US" dirty="0"/>
          </a:p>
        </p:txBody>
      </p:sp>
      <p:sp>
        <p:nvSpPr>
          <p:cNvPr id="3" name="Content Placeholder 2"/>
          <p:cNvSpPr>
            <a:spLocks noGrp="1"/>
          </p:cNvSpPr>
          <p:nvPr>
            <p:ph idx="1"/>
          </p:nvPr>
        </p:nvSpPr>
        <p:spPr/>
        <p:txBody>
          <a:bodyPr/>
          <a:lstStyle/>
          <a:p>
            <a:r>
              <a:rPr lang="en-US" dirty="0" smtClean="0"/>
              <a:t>1. Extract </a:t>
            </a:r>
            <a:r>
              <a:rPr lang="en-US" dirty="0"/>
              <a:t>the </a:t>
            </a:r>
            <a:r>
              <a:rPr lang="en-US" dirty="0">
                <a:solidFill>
                  <a:schemeClr val="accent1"/>
                </a:solidFill>
              </a:rPr>
              <a:t>radiance information</a:t>
            </a:r>
            <a:r>
              <a:rPr lang="en-US" dirty="0"/>
              <a:t> from the photographs </a:t>
            </a:r>
            <a:endParaRPr lang="en-US" dirty="0" smtClean="0"/>
          </a:p>
          <a:p>
            <a:r>
              <a:rPr lang="en-US" dirty="0" smtClean="0">
                <a:solidFill>
                  <a:schemeClr val="bg2">
                    <a:lumMod val="90000"/>
                  </a:schemeClr>
                </a:solidFill>
              </a:rPr>
              <a:t>2. Tone-map </a:t>
            </a:r>
            <a:r>
              <a:rPr lang="en-US" dirty="0">
                <a:solidFill>
                  <a:schemeClr val="bg2">
                    <a:lumMod val="90000"/>
                  </a:schemeClr>
                </a:solidFill>
              </a:rPr>
              <a:t>it into a single low dynamic range image</a:t>
            </a:r>
          </a:p>
        </p:txBody>
      </p:sp>
      <p:sp>
        <p:nvSpPr>
          <p:cNvPr id="4" name="Slide Number Placeholder 3"/>
          <p:cNvSpPr>
            <a:spLocks noGrp="1"/>
          </p:cNvSpPr>
          <p:nvPr>
            <p:ph type="sldNum" sz="quarter" idx="12"/>
          </p:nvPr>
        </p:nvSpPr>
        <p:spPr/>
        <p:txBody>
          <a:bodyPr/>
          <a:lstStyle/>
          <a:p>
            <a:fld id="{5E6F296A-32B6-44F5-9851-EECB03E6F432}" type="slidenum">
              <a:rPr lang="en-US" smtClean="0"/>
              <a:t>33</a:t>
            </a:fld>
            <a:endParaRPr lang="en-US"/>
          </a:p>
        </p:txBody>
      </p:sp>
      <p:sp>
        <p:nvSpPr>
          <p:cNvPr id="5" name="TextBox 4"/>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27547358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Recover radiance map (</a:t>
            </a:r>
            <a:r>
              <a:rPr lang="en-US" dirty="0" err="1" smtClean="0"/>
              <a:t>Debevec</a:t>
            </a:r>
            <a:r>
              <a:rPr lang="en-US" dirty="0" smtClean="0"/>
              <a:t>. 1997)</a:t>
            </a: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34</a:t>
            </a:fld>
            <a:endParaRPr lang="en-US"/>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1524000"/>
            <a:ext cx="5400675"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
        <p:nvSpPr>
          <p:cNvPr id="7" name="Content Placeholder 2"/>
          <p:cNvSpPr txBox="1">
            <a:spLocks/>
          </p:cNvSpPr>
          <p:nvPr/>
        </p:nvSpPr>
        <p:spPr>
          <a:xfrm>
            <a:off x="5905499" y="1695450"/>
            <a:ext cx="2933701" cy="348615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b="1" dirty="0" smtClean="0">
                <a:solidFill>
                  <a:srgbClr val="00B050"/>
                </a:solidFill>
              </a:rPr>
              <a:t>Given</a:t>
            </a:r>
            <a:r>
              <a:rPr lang="en-US" dirty="0" smtClean="0"/>
              <a:t> multiple exposure pictures</a:t>
            </a:r>
          </a:p>
          <a:p>
            <a:endParaRPr lang="en-US" dirty="0"/>
          </a:p>
          <a:p>
            <a:endParaRPr lang="en-US" dirty="0" smtClean="0"/>
          </a:p>
          <a:p>
            <a:r>
              <a:rPr lang="en-US" b="1" dirty="0">
                <a:solidFill>
                  <a:srgbClr val="FF0000"/>
                </a:solidFill>
              </a:rPr>
              <a:t>Goal</a:t>
            </a:r>
            <a:r>
              <a:rPr lang="en-US" dirty="0"/>
              <a:t>: estimating the radiometric response function( radiance map )</a:t>
            </a:r>
          </a:p>
          <a:p>
            <a:endParaRPr lang="en-US" dirty="0" smtClean="0"/>
          </a:p>
        </p:txBody>
      </p:sp>
    </p:spTree>
    <p:extLst>
      <p:ext uri="{BB962C8B-B14F-4D97-AF65-F5344CB8AC3E}">
        <p14:creationId xmlns:p14="http://schemas.microsoft.com/office/powerpoint/2010/main" val="21534289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Recover radiance map (</a:t>
            </a:r>
            <a:r>
              <a:rPr lang="en-US" dirty="0" err="1"/>
              <a:t>Debevec</a:t>
            </a:r>
            <a:r>
              <a:rPr lang="en-US" dirty="0"/>
              <a:t>. 1997)</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57800" y="1821956"/>
                <a:ext cx="3429000" cy="4502644"/>
              </a:xfrm>
            </p:spPr>
            <p:txBody>
              <a:bodyPr>
                <a:normAutofit fontScale="92500" lnSpcReduction="10000"/>
              </a:bodyPr>
              <a:lstStyle/>
              <a:p>
                <a:r>
                  <a:rPr lang="en-US" dirty="0" smtClean="0"/>
                  <a:t>The radiance map can be written as:</a:t>
                </a:r>
              </a:p>
              <a:p>
                <a:endParaRPr lang="en-US" dirty="0"/>
              </a:p>
              <a:p>
                <a:endParaRPr lang="en-US" dirty="0" smtClean="0"/>
              </a:p>
              <a:p>
                <a:endParaRPr lang="en-US" dirty="0"/>
              </a:p>
              <a:p>
                <a:r>
                  <a:rPr lang="en-US" dirty="0" smtClean="0"/>
                  <a:t>Where </a:t>
                </a:r>
                <a14:m>
                  <m:oMath xmlns:m="http://schemas.openxmlformats.org/officeDocument/2006/math">
                    <m:sSub>
                      <m:sSubPr>
                        <m:ctrlPr>
                          <a:rPr lang="en-US" i="1" dirty="0">
                            <a:solidFill>
                              <a:schemeClr val="accent1">
                                <a:lumMod val="60000"/>
                                <a:lumOff val="40000"/>
                              </a:schemeClr>
                            </a:solidFill>
                            <a:latin typeface="Cambria Math"/>
                          </a:rPr>
                        </m:ctrlPr>
                      </m:sSubPr>
                      <m:e>
                        <m:r>
                          <a:rPr lang="en-US" i="1" dirty="0">
                            <a:solidFill>
                              <a:schemeClr val="accent1">
                                <a:lumMod val="60000"/>
                                <a:lumOff val="40000"/>
                              </a:schemeClr>
                            </a:solidFill>
                            <a:latin typeface="Cambria Math"/>
                          </a:rPr>
                          <m:t> </m:t>
                        </m:r>
                        <m:r>
                          <a:rPr lang="en-US" i="1" dirty="0">
                            <a:solidFill>
                              <a:schemeClr val="accent1">
                                <a:lumMod val="60000"/>
                                <a:lumOff val="40000"/>
                              </a:schemeClr>
                            </a:solidFill>
                            <a:latin typeface="Cambria Math"/>
                          </a:rPr>
                          <m:t>𝐸</m:t>
                        </m:r>
                      </m:e>
                      <m:sub>
                        <m:r>
                          <a:rPr lang="en-US" i="1" dirty="0">
                            <a:solidFill>
                              <a:schemeClr val="accent1">
                                <a:lumMod val="60000"/>
                                <a:lumOff val="40000"/>
                              </a:schemeClr>
                            </a:solidFill>
                            <a:latin typeface="Cambria Math"/>
                          </a:rPr>
                          <m:t>𝑖</m:t>
                        </m:r>
                      </m:sub>
                    </m:sSub>
                  </m:oMath>
                </a14:m>
                <a:r>
                  <a:rPr lang="en-US" dirty="0" smtClean="0"/>
                  <a:t> is the radiance at position </a:t>
                </a:r>
                <a:r>
                  <a:rPr lang="en-US" dirty="0" err="1" smtClean="0"/>
                  <a:t>i</a:t>
                </a:r>
                <a:r>
                  <a:rPr lang="en-US" dirty="0" smtClean="0"/>
                  <a:t>. </a:t>
                </a:r>
              </a:p>
              <a:p>
                <a:r>
                  <a:rPr lang="en-US" dirty="0" smtClean="0"/>
                  <a:t>Define </a:t>
                </a:r>
                <a14:m>
                  <m:oMath xmlns:m="http://schemas.openxmlformats.org/officeDocument/2006/math">
                    <m:sSub>
                      <m:sSubPr>
                        <m:ctrlPr>
                          <a:rPr lang="en-US" i="1" dirty="0">
                            <a:solidFill>
                              <a:schemeClr val="accent1">
                                <a:lumMod val="60000"/>
                                <a:lumOff val="40000"/>
                              </a:schemeClr>
                            </a:solidFill>
                            <a:latin typeface="Cambria Math"/>
                          </a:rPr>
                        </m:ctrlPr>
                      </m:sSubPr>
                      <m:e>
                        <m:r>
                          <a:rPr lang="en-US" i="1" dirty="0">
                            <a:solidFill>
                              <a:schemeClr val="accent1">
                                <a:lumMod val="60000"/>
                                <a:lumOff val="40000"/>
                              </a:schemeClr>
                            </a:solidFill>
                            <a:latin typeface="Cambria Math"/>
                          </a:rPr>
                          <m:t> </m:t>
                        </m:r>
                        <m:r>
                          <a:rPr lang="en-US" i="1" dirty="0">
                            <a:solidFill>
                              <a:schemeClr val="accent1">
                                <a:lumMod val="60000"/>
                                <a:lumOff val="40000"/>
                              </a:schemeClr>
                            </a:solidFill>
                            <a:latin typeface="Cambria Math"/>
                          </a:rPr>
                          <m:t>𝐸</m:t>
                        </m:r>
                      </m:e>
                      <m:sub>
                        <m:r>
                          <a:rPr lang="en-US" i="1" dirty="0">
                            <a:solidFill>
                              <a:schemeClr val="accent1">
                                <a:lumMod val="60000"/>
                                <a:lumOff val="40000"/>
                              </a:schemeClr>
                            </a:solidFill>
                            <a:latin typeface="Cambria Math"/>
                          </a:rPr>
                          <m:t>𝑖</m:t>
                        </m:r>
                      </m:sub>
                    </m:sSub>
                  </m:oMath>
                </a14:m>
                <a:r>
                  <a:rPr lang="en-US" dirty="0"/>
                  <a:t> </a:t>
                </a:r>
                <a14:m>
                  <m:oMath xmlns:m="http://schemas.openxmlformats.org/officeDocument/2006/math">
                    <m:r>
                      <a:rPr lang="en-US" i="1">
                        <a:solidFill>
                          <a:srgbClr val="00B050"/>
                        </a:solidFill>
                        <a:latin typeface="Cambria Math"/>
                        <a:ea typeface="Cambria Math"/>
                      </a:rPr>
                      <m:t>∆</m:t>
                    </m:r>
                    <m:sSub>
                      <m:sSubPr>
                        <m:ctrlPr>
                          <a:rPr lang="en-US" i="1">
                            <a:solidFill>
                              <a:srgbClr val="00B050"/>
                            </a:solidFill>
                            <a:latin typeface="Cambria Math"/>
                            <a:ea typeface="Cambria Math"/>
                          </a:rPr>
                        </m:ctrlPr>
                      </m:sSubPr>
                      <m:e>
                        <m:r>
                          <a:rPr lang="en-US" i="1">
                            <a:solidFill>
                              <a:srgbClr val="00B050"/>
                            </a:solidFill>
                            <a:latin typeface="Cambria Math"/>
                            <a:ea typeface="Cambria Math"/>
                          </a:rPr>
                          <m:t>𝑡</m:t>
                        </m:r>
                      </m:e>
                      <m:sub>
                        <m:r>
                          <a:rPr lang="en-US" i="1">
                            <a:solidFill>
                              <a:srgbClr val="00B050"/>
                            </a:solidFill>
                            <a:latin typeface="Cambria Math"/>
                            <a:ea typeface="Cambria Math"/>
                          </a:rPr>
                          <m:t>𝑗</m:t>
                        </m:r>
                      </m:sub>
                    </m:sSub>
                  </m:oMath>
                </a14:m>
                <a:r>
                  <a:rPr lang="en-US" dirty="0" smtClean="0"/>
                  <a:t>  as the exposure.</a:t>
                </a:r>
              </a:p>
              <a:p>
                <a:endParaRPr lang="en-US" dirty="0" smtClean="0"/>
              </a:p>
              <a:p>
                <a:r>
                  <a:rPr lang="en-US" dirty="0" smtClean="0">
                    <a:solidFill>
                      <a:srgbClr val="00B050"/>
                    </a:solidFill>
                  </a:rPr>
                  <a:t>Known:</a:t>
                </a:r>
                <a:r>
                  <a:rPr lang="en-US" dirty="0" smtClean="0"/>
                  <a:t> </a:t>
                </a:r>
                <a14:m>
                  <m:oMath xmlns:m="http://schemas.openxmlformats.org/officeDocument/2006/math">
                    <m:r>
                      <a:rPr lang="en-US" i="1">
                        <a:solidFill>
                          <a:srgbClr val="00B050"/>
                        </a:solidFill>
                        <a:latin typeface="Cambria Math"/>
                        <a:ea typeface="Cambria Math"/>
                      </a:rPr>
                      <m:t>∆</m:t>
                    </m:r>
                    <m:sSub>
                      <m:sSubPr>
                        <m:ctrlPr>
                          <a:rPr lang="en-US" i="1">
                            <a:solidFill>
                              <a:srgbClr val="00B050"/>
                            </a:solidFill>
                            <a:latin typeface="Cambria Math"/>
                            <a:ea typeface="Cambria Math"/>
                          </a:rPr>
                        </m:ctrlPr>
                      </m:sSubPr>
                      <m:e>
                        <m:r>
                          <a:rPr lang="en-US" i="1">
                            <a:solidFill>
                              <a:srgbClr val="00B050"/>
                            </a:solidFill>
                            <a:latin typeface="Cambria Math"/>
                            <a:ea typeface="Cambria Math"/>
                          </a:rPr>
                          <m:t>𝑡</m:t>
                        </m:r>
                      </m:e>
                      <m:sub>
                        <m:r>
                          <a:rPr lang="en-US" i="1">
                            <a:solidFill>
                              <a:srgbClr val="00B050"/>
                            </a:solidFill>
                            <a:latin typeface="Cambria Math"/>
                            <a:ea typeface="Cambria Math"/>
                          </a:rPr>
                          <m:t>𝑗</m:t>
                        </m:r>
                      </m:sub>
                    </m:sSub>
                  </m:oMath>
                </a14:m>
                <a:r>
                  <a:rPr lang="en-US" dirty="0" smtClean="0"/>
                  <a:t> , </a:t>
                </a:r>
                <a14:m>
                  <m:oMath xmlns:m="http://schemas.openxmlformats.org/officeDocument/2006/math">
                    <m:sSub>
                      <m:sSubPr>
                        <m:ctrlPr>
                          <a:rPr lang="en-US" i="1">
                            <a:solidFill>
                              <a:srgbClr val="00B050"/>
                            </a:solidFill>
                            <a:latin typeface="Cambria Math"/>
                          </a:rPr>
                        </m:ctrlPr>
                      </m:sSubPr>
                      <m:e>
                        <m:r>
                          <a:rPr lang="en-US" i="1">
                            <a:solidFill>
                              <a:srgbClr val="00B050"/>
                            </a:solidFill>
                            <a:latin typeface="Cambria Math"/>
                          </a:rPr>
                          <m:t>𝑍</m:t>
                        </m:r>
                      </m:e>
                      <m:sub>
                        <m:r>
                          <a:rPr lang="en-US" i="1">
                            <a:solidFill>
                              <a:srgbClr val="00B050"/>
                            </a:solidFill>
                            <a:latin typeface="Cambria Math"/>
                          </a:rPr>
                          <m:t>𝑖𝑗</m:t>
                        </m:r>
                      </m:sub>
                    </m:sSub>
                  </m:oMath>
                </a14:m>
                <a:endParaRPr lang="en-US" dirty="0" smtClean="0"/>
              </a:p>
              <a:p>
                <a:r>
                  <a:rPr lang="en-US" dirty="0" smtClean="0">
                    <a:solidFill>
                      <a:srgbClr val="FF0000"/>
                    </a:solidFill>
                  </a:rPr>
                  <a:t>Unknown: </a:t>
                </a:r>
                <a14:m>
                  <m:oMath xmlns:m="http://schemas.openxmlformats.org/officeDocument/2006/math">
                    <m:sSub>
                      <m:sSubPr>
                        <m:ctrlPr>
                          <a:rPr lang="en-US" i="1" dirty="0">
                            <a:solidFill>
                              <a:schemeClr val="accent1">
                                <a:lumMod val="60000"/>
                                <a:lumOff val="40000"/>
                              </a:schemeClr>
                            </a:solidFill>
                            <a:latin typeface="Cambria Math"/>
                          </a:rPr>
                        </m:ctrlPr>
                      </m:sSubPr>
                      <m:e>
                        <m:r>
                          <a:rPr lang="en-US" i="1" dirty="0">
                            <a:solidFill>
                              <a:schemeClr val="accent1">
                                <a:lumMod val="60000"/>
                                <a:lumOff val="40000"/>
                              </a:schemeClr>
                            </a:solidFill>
                            <a:latin typeface="Cambria Math"/>
                          </a:rPr>
                          <m:t> </m:t>
                        </m:r>
                        <m:r>
                          <a:rPr lang="en-US" i="1" dirty="0">
                            <a:solidFill>
                              <a:schemeClr val="accent1">
                                <a:lumMod val="60000"/>
                                <a:lumOff val="40000"/>
                              </a:schemeClr>
                            </a:solidFill>
                            <a:latin typeface="Cambria Math"/>
                          </a:rPr>
                          <m:t>𝐸</m:t>
                        </m:r>
                      </m:e>
                      <m:sub>
                        <m:r>
                          <a:rPr lang="en-US" i="1" dirty="0">
                            <a:solidFill>
                              <a:schemeClr val="accent1">
                                <a:lumMod val="60000"/>
                                <a:lumOff val="40000"/>
                              </a:schemeClr>
                            </a:solidFill>
                            <a:latin typeface="Cambria Math"/>
                          </a:rPr>
                          <m:t>𝑖</m:t>
                        </m:r>
                      </m:sub>
                    </m:sSub>
                  </m:oMath>
                </a14:m>
                <a:r>
                  <a:rPr lang="en-US" dirty="0" smtClean="0">
                    <a:solidFill>
                      <a:srgbClr val="FF0000"/>
                    </a:solidFill>
                  </a:rPr>
                  <a:t>, </a:t>
                </a:r>
                <a:r>
                  <a:rPr lang="en-US" b="1" dirty="0">
                    <a:solidFill>
                      <a:schemeClr val="accent1">
                        <a:lumMod val="60000"/>
                        <a:lumOff val="40000"/>
                      </a:schemeClr>
                    </a:solidFill>
                  </a:rPr>
                  <a:t>f</a:t>
                </a:r>
                <a:endParaRPr lang="en-US" dirty="0">
                  <a:solidFill>
                    <a:srgbClr val="FF0000"/>
                  </a:solidFill>
                </a:endParaRPr>
              </a:p>
              <a:p>
                <a:endParaRPr lang="en-US" dirty="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57800" y="1821956"/>
                <a:ext cx="3429000" cy="4502644"/>
              </a:xfrm>
              <a:blipFill rotWithShape="1">
                <a:blip r:embed="rId3"/>
                <a:stretch>
                  <a:fillRect l="-1246" t="-16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E6F296A-32B6-44F5-9851-EECB03E6F432}" type="slidenum">
              <a:rPr lang="en-US" smtClean="0"/>
              <a:t>35</a:t>
            </a:fld>
            <a:endParaRPr lang="en-US"/>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25" y="2324098"/>
            <a:ext cx="2019804" cy="1500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978195"/>
            <a:ext cx="2358318" cy="16700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7749" y="3675060"/>
            <a:ext cx="2347035" cy="1568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Flowchart: Connector 11"/>
          <p:cNvSpPr/>
          <p:nvPr/>
        </p:nvSpPr>
        <p:spPr>
          <a:xfrm>
            <a:off x="2145066" y="2676394"/>
            <a:ext cx="76200" cy="76200"/>
          </a:xfrm>
          <a:prstGeom prst="flowChartConnector">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2514600" y="3276600"/>
            <a:ext cx="76200" cy="76200"/>
          </a:xfrm>
          <a:prstGeom prst="flowChartConnector">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3048000" y="3962400"/>
            <a:ext cx="76200" cy="76200"/>
          </a:xfrm>
          <a:prstGeom prst="flowChartConnector">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2482233" y="1976501"/>
            <a:ext cx="70467" cy="130009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497401" y="1828800"/>
            <a:ext cx="1526671" cy="369332"/>
          </a:xfrm>
          <a:prstGeom prst="rect">
            <a:avLst/>
          </a:prstGeom>
          <a:noFill/>
        </p:spPr>
        <p:txBody>
          <a:bodyPr wrap="square" rtlCol="0">
            <a:spAutoFit/>
          </a:bodyPr>
          <a:lstStyle/>
          <a:p>
            <a:r>
              <a:rPr lang="en-US" dirty="0" smtClean="0">
                <a:solidFill>
                  <a:schemeClr val="accent1"/>
                </a:solidFill>
              </a:rPr>
              <a:t>At Position </a:t>
            </a:r>
            <a:r>
              <a:rPr lang="en-US" dirty="0" err="1" smtClean="0">
                <a:solidFill>
                  <a:srgbClr val="FF0000"/>
                </a:solidFill>
              </a:rPr>
              <a:t>i</a:t>
            </a:r>
            <a:endParaRPr lang="en-US" dirty="0">
              <a:solidFill>
                <a:srgbClr val="FF0000"/>
              </a:solidFill>
            </a:endParaRPr>
          </a:p>
        </p:txBody>
      </p:sp>
      <p:cxnSp>
        <p:nvCxnSpPr>
          <p:cNvPr id="19" name="Straight Arrow Connector 18"/>
          <p:cNvCxnSpPr>
            <a:stCxn id="17" idx="1"/>
          </p:cNvCxnSpPr>
          <p:nvPr/>
        </p:nvCxnSpPr>
        <p:spPr>
          <a:xfrm>
            <a:off x="2497401" y="2013466"/>
            <a:ext cx="588699" cy="194893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221266" y="1969890"/>
            <a:ext cx="267317" cy="70650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221266" y="2714494"/>
            <a:ext cx="11735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2590800" y="3314700"/>
            <a:ext cx="11735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124200" y="3990975"/>
            <a:ext cx="11735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086100" y="2383262"/>
                <a:ext cx="12834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1</m:t>
                          </m:r>
                        </m:sub>
                      </m:sSub>
                      <m:r>
                        <a:rPr lang="en-US" b="0" i="1" smtClean="0">
                          <a:latin typeface="Cambria Math"/>
                          <a:ea typeface="Cambria Math"/>
                        </a:rPr>
                        <m:t>=0.1</m:t>
                      </m:r>
                      <m:r>
                        <a:rPr lang="en-US" b="0" i="1" smtClean="0">
                          <a:latin typeface="Cambria Math"/>
                          <a:ea typeface="Cambria Math"/>
                        </a:rPr>
                        <m:t>𝑠</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3086100" y="2383262"/>
                <a:ext cx="1283493"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505200" y="3003057"/>
                <a:ext cx="14170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2</m:t>
                          </m:r>
                        </m:sub>
                      </m:sSub>
                      <m:r>
                        <a:rPr lang="en-US" b="0" i="1" smtClean="0">
                          <a:latin typeface="Cambria Math"/>
                          <a:ea typeface="Cambria Math"/>
                        </a:rPr>
                        <m:t>=0.01</m:t>
                      </m:r>
                      <m:r>
                        <a:rPr lang="en-US" b="0" i="1" smtClean="0">
                          <a:latin typeface="Cambria Math"/>
                          <a:ea typeface="Cambria Math"/>
                        </a:rPr>
                        <m:t>𝑠</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3505200" y="3003057"/>
                <a:ext cx="1417055"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3589190" y="3652361"/>
                <a:ext cx="15452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3</m:t>
                          </m:r>
                        </m:sub>
                      </m:sSub>
                      <m:r>
                        <a:rPr lang="en-US" b="0" i="1" smtClean="0">
                          <a:latin typeface="Cambria Math"/>
                          <a:ea typeface="Cambria Math"/>
                        </a:rPr>
                        <m:t>=0.001</m:t>
                      </m:r>
                      <m:r>
                        <a:rPr lang="en-US" b="0" i="1" smtClean="0">
                          <a:latin typeface="Cambria Math"/>
                          <a:ea typeface="Cambria Math"/>
                        </a:rPr>
                        <m:t>𝑠</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3589190" y="3652361"/>
                <a:ext cx="1545295" cy="369332"/>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791199" y="2813985"/>
                <a:ext cx="2410403" cy="557910"/>
              </a:xfrm>
              <a:prstGeom prst="rect">
                <a:avLst/>
              </a:prstGeom>
              <a:noFill/>
            </p:spPr>
            <p:txBody>
              <a:bodyPr wrap="none" rtlCol="0">
                <a:spAutoFit/>
              </a:bodyPr>
              <a:lstStyle/>
              <a:p>
                <a14:m>
                  <m:oMath xmlns:m="http://schemas.openxmlformats.org/officeDocument/2006/math">
                    <m:sSub>
                      <m:sSubPr>
                        <m:ctrlPr>
                          <a:rPr lang="en-US" sz="2800" b="0" i="1" smtClean="0">
                            <a:solidFill>
                              <a:srgbClr val="00B050"/>
                            </a:solidFill>
                            <a:latin typeface="Cambria Math"/>
                          </a:rPr>
                        </m:ctrlPr>
                      </m:sSubPr>
                      <m:e>
                        <m:r>
                          <a:rPr lang="en-US" sz="2800" i="1">
                            <a:solidFill>
                              <a:srgbClr val="00B050"/>
                            </a:solidFill>
                            <a:latin typeface="Cambria Math"/>
                          </a:rPr>
                          <m:t>𝑍</m:t>
                        </m:r>
                      </m:e>
                      <m:sub>
                        <m:r>
                          <a:rPr lang="en-US" sz="2800" b="0" i="1" smtClean="0">
                            <a:solidFill>
                              <a:srgbClr val="00B050"/>
                            </a:solidFill>
                            <a:latin typeface="Cambria Math"/>
                          </a:rPr>
                          <m:t>𝑖𝑗</m:t>
                        </m:r>
                      </m:sub>
                    </m:sSub>
                  </m:oMath>
                </a14:m>
                <a:r>
                  <a:rPr lang="en-US" sz="2800" dirty="0" smtClean="0"/>
                  <a:t>=</a:t>
                </a:r>
                <a:r>
                  <a:rPr lang="en-US" sz="2800" b="1" dirty="0" smtClean="0">
                    <a:solidFill>
                      <a:schemeClr val="accent1">
                        <a:lumMod val="60000"/>
                        <a:lumOff val="40000"/>
                      </a:schemeClr>
                    </a:solidFill>
                  </a:rPr>
                  <a:t>f</a:t>
                </a:r>
                <a:r>
                  <a:rPr lang="en-US" sz="2800" dirty="0" smtClean="0"/>
                  <a:t>(</a:t>
                </a:r>
                <a14:m>
                  <m:oMath xmlns:m="http://schemas.openxmlformats.org/officeDocument/2006/math">
                    <m:sSub>
                      <m:sSubPr>
                        <m:ctrlPr>
                          <a:rPr lang="en-US" sz="2800" i="1" dirty="0" smtClean="0">
                            <a:solidFill>
                              <a:schemeClr val="accent1">
                                <a:lumMod val="60000"/>
                                <a:lumOff val="40000"/>
                              </a:schemeClr>
                            </a:solidFill>
                            <a:latin typeface="Cambria Math"/>
                          </a:rPr>
                        </m:ctrlPr>
                      </m:sSubPr>
                      <m:e>
                        <m:r>
                          <a:rPr lang="en-US" sz="2800" b="0" i="1" dirty="0" smtClean="0">
                            <a:solidFill>
                              <a:schemeClr val="accent1">
                                <a:lumMod val="60000"/>
                                <a:lumOff val="40000"/>
                              </a:schemeClr>
                            </a:solidFill>
                            <a:latin typeface="Cambria Math"/>
                          </a:rPr>
                          <m:t> </m:t>
                        </m:r>
                        <m:r>
                          <a:rPr lang="en-US" sz="2800" b="0" i="1" dirty="0" smtClean="0">
                            <a:solidFill>
                              <a:schemeClr val="accent1">
                                <a:lumMod val="60000"/>
                                <a:lumOff val="40000"/>
                              </a:schemeClr>
                            </a:solidFill>
                            <a:latin typeface="Cambria Math"/>
                          </a:rPr>
                          <m:t>𝐸</m:t>
                        </m:r>
                      </m:e>
                      <m:sub>
                        <m:r>
                          <a:rPr lang="en-US" sz="2800" b="0" i="1" dirty="0" smtClean="0">
                            <a:solidFill>
                              <a:schemeClr val="accent1">
                                <a:lumMod val="60000"/>
                                <a:lumOff val="40000"/>
                              </a:schemeClr>
                            </a:solidFill>
                            <a:latin typeface="Cambria Math"/>
                          </a:rPr>
                          <m:t>𝑖</m:t>
                        </m:r>
                      </m:sub>
                    </m:sSub>
                  </m:oMath>
                </a14:m>
                <a:r>
                  <a:rPr lang="en-US" sz="2800" dirty="0" smtClean="0"/>
                  <a:t> </a:t>
                </a:r>
                <a14:m>
                  <m:oMath xmlns:m="http://schemas.openxmlformats.org/officeDocument/2006/math">
                    <m:r>
                      <a:rPr lang="en-US" sz="2800" i="1" smtClean="0">
                        <a:latin typeface="Cambria Math"/>
                        <a:ea typeface="Cambria Math"/>
                      </a:rPr>
                      <m:t>∙</m:t>
                    </m:r>
                    <m:r>
                      <a:rPr lang="en-US" sz="2800" b="0" i="1" smtClean="0">
                        <a:latin typeface="Cambria Math"/>
                        <a:ea typeface="Cambria Math"/>
                      </a:rPr>
                      <m:t> </m:t>
                    </m:r>
                    <m:r>
                      <a:rPr lang="en-US" sz="2800" b="0" i="1" smtClean="0">
                        <a:solidFill>
                          <a:srgbClr val="00B050"/>
                        </a:solidFill>
                        <a:latin typeface="Cambria Math"/>
                        <a:ea typeface="Cambria Math"/>
                      </a:rPr>
                      <m:t>∆</m:t>
                    </m:r>
                    <m:sSub>
                      <m:sSubPr>
                        <m:ctrlPr>
                          <a:rPr lang="en-US" sz="2800" b="0" i="1" smtClean="0">
                            <a:solidFill>
                              <a:srgbClr val="00B050"/>
                            </a:solidFill>
                            <a:latin typeface="Cambria Math"/>
                            <a:ea typeface="Cambria Math"/>
                          </a:rPr>
                        </m:ctrlPr>
                      </m:sSubPr>
                      <m:e>
                        <m:r>
                          <a:rPr lang="en-US" sz="2800" b="0" i="1" smtClean="0">
                            <a:solidFill>
                              <a:srgbClr val="00B050"/>
                            </a:solidFill>
                            <a:latin typeface="Cambria Math"/>
                            <a:ea typeface="Cambria Math"/>
                          </a:rPr>
                          <m:t>𝑡</m:t>
                        </m:r>
                      </m:e>
                      <m:sub>
                        <m:r>
                          <a:rPr lang="en-US" sz="2800" b="0" i="1" smtClean="0">
                            <a:solidFill>
                              <a:srgbClr val="00B050"/>
                            </a:solidFill>
                            <a:latin typeface="Cambria Math"/>
                            <a:ea typeface="Cambria Math"/>
                          </a:rPr>
                          <m:t>𝑗</m:t>
                        </m:r>
                      </m:sub>
                    </m:sSub>
                  </m:oMath>
                </a14:m>
                <a:r>
                  <a:rPr lang="en-US" sz="2800" dirty="0" smtClean="0"/>
                  <a:t>)</a:t>
                </a:r>
                <a:endParaRPr lang="en-US" sz="2800" dirty="0"/>
              </a:p>
            </p:txBody>
          </p:sp>
        </mc:Choice>
        <mc:Fallback xmlns="">
          <p:sp>
            <p:nvSpPr>
              <p:cNvPr id="32" name="TextBox 31"/>
              <p:cNvSpPr txBox="1">
                <a:spLocks noRot="1" noChangeAspect="1" noMove="1" noResize="1" noEditPoints="1" noAdjustHandles="1" noChangeArrowheads="1" noChangeShapeType="1" noTextEdit="1"/>
              </p:cNvSpPr>
              <p:nvPr/>
            </p:nvSpPr>
            <p:spPr>
              <a:xfrm>
                <a:off x="5791199" y="2813985"/>
                <a:ext cx="2410403" cy="557910"/>
              </a:xfrm>
              <a:prstGeom prst="rect">
                <a:avLst/>
              </a:prstGeom>
              <a:blipFill rotWithShape="1">
                <a:blip r:embed="rId10"/>
                <a:stretch>
                  <a:fillRect t="-9890" r="-1013" b="-25275"/>
                </a:stretch>
              </a:blipFill>
            </p:spPr>
            <p:txBody>
              <a:bodyPr/>
              <a:lstStyle/>
              <a:p>
                <a:r>
                  <a:rPr lang="en-US">
                    <a:noFill/>
                  </a:rPr>
                  <a:t> </a:t>
                </a:r>
              </a:p>
            </p:txBody>
          </p:sp>
        </mc:Fallback>
      </mc:AlternateContent>
      <p:sp>
        <p:nvSpPr>
          <p:cNvPr id="22" name="TextBox 21"/>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37444929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Recover radiance map (</a:t>
            </a:r>
            <a:r>
              <a:rPr lang="en-US" dirty="0" err="1"/>
              <a:t>Debevec</a:t>
            </a:r>
            <a:r>
              <a:rPr lang="en-US" dirty="0"/>
              <a:t>. 1997)</a:t>
            </a:r>
          </a:p>
        </p:txBody>
      </p:sp>
      <p:sp>
        <p:nvSpPr>
          <p:cNvPr id="3" name="Content Placeholder 2"/>
          <p:cNvSpPr>
            <a:spLocks noGrp="1"/>
          </p:cNvSpPr>
          <p:nvPr>
            <p:ph idx="1"/>
          </p:nvPr>
        </p:nvSpPr>
        <p:spPr>
          <a:xfrm>
            <a:off x="457200" y="4876800"/>
            <a:ext cx="8229600" cy="1600200"/>
          </a:xfrm>
        </p:spPr>
        <p:txBody>
          <a:bodyPr/>
          <a:lstStyle/>
          <a:p>
            <a:r>
              <a:rPr lang="en-US" dirty="0" smtClean="0"/>
              <a:t>Note: recovering </a:t>
            </a:r>
            <a:r>
              <a:rPr lang="en-US" dirty="0" smtClean="0">
                <a:solidFill>
                  <a:srgbClr val="FF0000"/>
                </a:solidFill>
              </a:rPr>
              <a:t>g </a:t>
            </a:r>
            <a:r>
              <a:rPr lang="en-US" dirty="0" smtClean="0"/>
              <a:t>only requires recovering </a:t>
            </a:r>
            <a:r>
              <a:rPr lang="en-US" dirty="0" smtClean="0">
                <a:solidFill>
                  <a:srgbClr val="FF0000"/>
                </a:solidFill>
              </a:rPr>
              <a:t>finite</a:t>
            </a:r>
            <a:r>
              <a:rPr lang="en-US" dirty="0" smtClean="0"/>
              <a:t> number of values.( Since the domain of Z is from 0-255)</a:t>
            </a: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36</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495300" y="1625600"/>
                <a:ext cx="2410403" cy="557910"/>
              </a:xfrm>
              <a:prstGeom prst="rect">
                <a:avLst/>
              </a:prstGeom>
              <a:noFill/>
            </p:spPr>
            <p:txBody>
              <a:bodyPr wrap="none" rtlCol="0">
                <a:spAutoFit/>
              </a:bodyPr>
              <a:lstStyle/>
              <a:p>
                <a14:m>
                  <m:oMath xmlns:m="http://schemas.openxmlformats.org/officeDocument/2006/math">
                    <m:sSub>
                      <m:sSubPr>
                        <m:ctrlPr>
                          <a:rPr lang="en-US" sz="2800" b="0" i="1" smtClean="0">
                            <a:solidFill>
                              <a:srgbClr val="00B050"/>
                            </a:solidFill>
                            <a:latin typeface="Cambria Math"/>
                          </a:rPr>
                        </m:ctrlPr>
                      </m:sSubPr>
                      <m:e>
                        <m:r>
                          <a:rPr lang="en-US" sz="2800" i="1">
                            <a:solidFill>
                              <a:srgbClr val="00B050"/>
                            </a:solidFill>
                            <a:latin typeface="Cambria Math"/>
                          </a:rPr>
                          <m:t>𝑍</m:t>
                        </m:r>
                      </m:e>
                      <m:sub>
                        <m:r>
                          <a:rPr lang="en-US" sz="2800" b="0" i="1" smtClean="0">
                            <a:solidFill>
                              <a:srgbClr val="00B050"/>
                            </a:solidFill>
                            <a:latin typeface="Cambria Math"/>
                          </a:rPr>
                          <m:t>𝑖𝑗</m:t>
                        </m:r>
                      </m:sub>
                    </m:sSub>
                  </m:oMath>
                </a14:m>
                <a:r>
                  <a:rPr lang="en-US" sz="2800" dirty="0" smtClean="0"/>
                  <a:t>=</a:t>
                </a:r>
                <a:r>
                  <a:rPr lang="en-US" sz="2800" b="1" dirty="0" smtClean="0">
                    <a:solidFill>
                      <a:schemeClr val="accent1">
                        <a:lumMod val="60000"/>
                        <a:lumOff val="40000"/>
                      </a:schemeClr>
                    </a:solidFill>
                  </a:rPr>
                  <a:t>f</a:t>
                </a:r>
                <a:r>
                  <a:rPr lang="en-US" sz="2800" dirty="0" smtClean="0"/>
                  <a:t>(</a:t>
                </a:r>
                <a14:m>
                  <m:oMath xmlns:m="http://schemas.openxmlformats.org/officeDocument/2006/math">
                    <m:sSub>
                      <m:sSubPr>
                        <m:ctrlPr>
                          <a:rPr lang="en-US" sz="2800" i="1" dirty="0" smtClean="0">
                            <a:solidFill>
                              <a:schemeClr val="accent1">
                                <a:lumMod val="60000"/>
                                <a:lumOff val="40000"/>
                              </a:schemeClr>
                            </a:solidFill>
                            <a:latin typeface="Cambria Math"/>
                          </a:rPr>
                        </m:ctrlPr>
                      </m:sSubPr>
                      <m:e>
                        <m:r>
                          <a:rPr lang="en-US" sz="2800" b="0" i="1" dirty="0" smtClean="0">
                            <a:solidFill>
                              <a:schemeClr val="accent1">
                                <a:lumMod val="60000"/>
                                <a:lumOff val="40000"/>
                              </a:schemeClr>
                            </a:solidFill>
                            <a:latin typeface="Cambria Math"/>
                          </a:rPr>
                          <m:t> </m:t>
                        </m:r>
                        <m:r>
                          <a:rPr lang="en-US" sz="2800" b="0" i="1" dirty="0" smtClean="0">
                            <a:solidFill>
                              <a:schemeClr val="accent1">
                                <a:lumMod val="60000"/>
                                <a:lumOff val="40000"/>
                              </a:schemeClr>
                            </a:solidFill>
                            <a:latin typeface="Cambria Math"/>
                          </a:rPr>
                          <m:t>𝐸</m:t>
                        </m:r>
                      </m:e>
                      <m:sub>
                        <m:r>
                          <a:rPr lang="en-US" sz="2800" b="0" i="1" dirty="0" smtClean="0">
                            <a:solidFill>
                              <a:schemeClr val="accent1">
                                <a:lumMod val="60000"/>
                                <a:lumOff val="40000"/>
                              </a:schemeClr>
                            </a:solidFill>
                            <a:latin typeface="Cambria Math"/>
                          </a:rPr>
                          <m:t>𝑖</m:t>
                        </m:r>
                      </m:sub>
                    </m:sSub>
                  </m:oMath>
                </a14:m>
                <a:r>
                  <a:rPr lang="en-US" sz="2800" dirty="0" smtClean="0"/>
                  <a:t> </a:t>
                </a:r>
                <a14:m>
                  <m:oMath xmlns:m="http://schemas.openxmlformats.org/officeDocument/2006/math">
                    <m:r>
                      <a:rPr lang="en-US" sz="2800" i="1" smtClean="0">
                        <a:latin typeface="Cambria Math"/>
                        <a:ea typeface="Cambria Math"/>
                      </a:rPr>
                      <m:t>∙</m:t>
                    </m:r>
                    <m:r>
                      <a:rPr lang="en-US" sz="2800" b="0" i="1" smtClean="0">
                        <a:latin typeface="Cambria Math"/>
                        <a:ea typeface="Cambria Math"/>
                      </a:rPr>
                      <m:t> </m:t>
                    </m:r>
                    <m:r>
                      <a:rPr lang="en-US" sz="2800" b="0" i="1" smtClean="0">
                        <a:solidFill>
                          <a:srgbClr val="00B050"/>
                        </a:solidFill>
                        <a:latin typeface="Cambria Math"/>
                        <a:ea typeface="Cambria Math"/>
                      </a:rPr>
                      <m:t>∆</m:t>
                    </m:r>
                    <m:sSub>
                      <m:sSubPr>
                        <m:ctrlPr>
                          <a:rPr lang="en-US" sz="2800" b="0" i="1" smtClean="0">
                            <a:solidFill>
                              <a:srgbClr val="00B050"/>
                            </a:solidFill>
                            <a:latin typeface="Cambria Math"/>
                            <a:ea typeface="Cambria Math"/>
                          </a:rPr>
                        </m:ctrlPr>
                      </m:sSubPr>
                      <m:e>
                        <m:r>
                          <a:rPr lang="en-US" sz="2800" b="0" i="1" smtClean="0">
                            <a:solidFill>
                              <a:srgbClr val="00B050"/>
                            </a:solidFill>
                            <a:latin typeface="Cambria Math"/>
                            <a:ea typeface="Cambria Math"/>
                          </a:rPr>
                          <m:t>𝑡</m:t>
                        </m:r>
                      </m:e>
                      <m:sub>
                        <m:r>
                          <a:rPr lang="en-US" sz="2800" b="0" i="1" smtClean="0">
                            <a:solidFill>
                              <a:srgbClr val="00B050"/>
                            </a:solidFill>
                            <a:latin typeface="Cambria Math"/>
                            <a:ea typeface="Cambria Math"/>
                          </a:rPr>
                          <m:t>𝑗</m:t>
                        </m:r>
                      </m:sub>
                    </m:sSub>
                  </m:oMath>
                </a14:m>
                <a:r>
                  <a:rPr lang="en-US" sz="2800" dirty="0" smtClean="0"/>
                  <a:t>)</a:t>
                </a:r>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495300" y="1625600"/>
                <a:ext cx="2410403" cy="557910"/>
              </a:xfrm>
              <a:prstGeom prst="rect">
                <a:avLst/>
              </a:prstGeom>
              <a:blipFill rotWithShape="1">
                <a:blip r:embed="rId3"/>
                <a:stretch>
                  <a:fillRect t="-9890" r="-1010" b="-252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95300" y="2362200"/>
                <a:ext cx="2997552" cy="557910"/>
              </a:xfrm>
              <a:prstGeom prst="rect">
                <a:avLst/>
              </a:prstGeom>
              <a:noFill/>
            </p:spPr>
            <p:txBody>
              <a:bodyPr wrap="none" rtlCol="0">
                <a:spAutoFit/>
              </a:bodyPr>
              <a:lstStyle/>
              <a:p>
                <a14:m>
                  <m:oMath xmlns:m="http://schemas.openxmlformats.org/officeDocument/2006/math">
                    <m:sSup>
                      <m:sSupPr>
                        <m:ctrlPr>
                          <a:rPr lang="en-US" sz="2800" b="1" i="1" dirty="0" smtClean="0">
                            <a:solidFill>
                              <a:schemeClr val="accent1">
                                <a:lumMod val="60000"/>
                                <a:lumOff val="40000"/>
                              </a:schemeClr>
                            </a:solidFill>
                            <a:latin typeface="Cambria Math"/>
                          </a:rPr>
                        </m:ctrlPr>
                      </m:sSupPr>
                      <m:e>
                        <m:r>
                          <a:rPr lang="en-US" sz="2800" b="1" i="1" dirty="0" smtClean="0">
                            <a:solidFill>
                              <a:schemeClr val="accent1">
                                <a:lumMod val="60000"/>
                                <a:lumOff val="40000"/>
                              </a:schemeClr>
                            </a:solidFill>
                            <a:latin typeface="Cambria Math"/>
                          </a:rPr>
                          <m:t>𝒇</m:t>
                        </m:r>
                      </m:e>
                      <m:sup>
                        <m:r>
                          <a:rPr lang="en-US" sz="2800" b="1" i="1" dirty="0" smtClean="0">
                            <a:solidFill>
                              <a:schemeClr val="accent1">
                                <a:lumMod val="60000"/>
                                <a:lumOff val="40000"/>
                              </a:schemeClr>
                            </a:solidFill>
                            <a:latin typeface="Cambria Math"/>
                          </a:rPr>
                          <m:t>−</m:t>
                        </m:r>
                        <m:r>
                          <a:rPr lang="en-US" sz="2800" b="1" i="1" dirty="0" smtClean="0">
                            <a:solidFill>
                              <a:schemeClr val="accent1">
                                <a:lumMod val="60000"/>
                                <a:lumOff val="40000"/>
                              </a:schemeClr>
                            </a:solidFill>
                            <a:latin typeface="Cambria Math"/>
                          </a:rPr>
                          <m:t>𝟏</m:t>
                        </m:r>
                      </m:sup>
                    </m:sSup>
                  </m:oMath>
                </a14:m>
                <a:r>
                  <a:rPr lang="en-US" sz="2800" dirty="0" smtClean="0"/>
                  <a:t>(</a:t>
                </a:r>
                <a14:m>
                  <m:oMath xmlns:m="http://schemas.openxmlformats.org/officeDocument/2006/math">
                    <m:sSub>
                      <m:sSubPr>
                        <m:ctrlPr>
                          <a:rPr lang="en-US" sz="2800" i="1">
                            <a:solidFill>
                              <a:srgbClr val="00B050"/>
                            </a:solidFill>
                            <a:latin typeface="Cambria Math"/>
                          </a:rPr>
                        </m:ctrlPr>
                      </m:sSubPr>
                      <m:e>
                        <m:r>
                          <a:rPr lang="en-US" sz="2800" i="1">
                            <a:solidFill>
                              <a:srgbClr val="00B050"/>
                            </a:solidFill>
                            <a:latin typeface="Cambria Math"/>
                          </a:rPr>
                          <m:t>𝑍</m:t>
                        </m:r>
                      </m:e>
                      <m:sub>
                        <m:r>
                          <a:rPr lang="en-US" sz="2800" i="1">
                            <a:solidFill>
                              <a:srgbClr val="00B050"/>
                            </a:solidFill>
                            <a:latin typeface="Cambria Math"/>
                          </a:rPr>
                          <m:t>𝑖𝑗</m:t>
                        </m:r>
                      </m:sub>
                    </m:sSub>
                  </m:oMath>
                </a14:m>
                <a:r>
                  <a:rPr lang="en-US" sz="2800" dirty="0" smtClean="0"/>
                  <a:t>)=(</a:t>
                </a:r>
                <a14:m>
                  <m:oMath xmlns:m="http://schemas.openxmlformats.org/officeDocument/2006/math">
                    <m:sSub>
                      <m:sSubPr>
                        <m:ctrlPr>
                          <a:rPr lang="en-US" sz="2800" i="1" dirty="0" smtClean="0">
                            <a:solidFill>
                              <a:schemeClr val="accent1">
                                <a:lumMod val="60000"/>
                                <a:lumOff val="40000"/>
                              </a:schemeClr>
                            </a:solidFill>
                            <a:latin typeface="Cambria Math"/>
                          </a:rPr>
                        </m:ctrlPr>
                      </m:sSubPr>
                      <m:e>
                        <m:r>
                          <a:rPr lang="en-US" sz="2800" b="0" i="1" dirty="0" smtClean="0">
                            <a:solidFill>
                              <a:schemeClr val="accent1">
                                <a:lumMod val="60000"/>
                                <a:lumOff val="40000"/>
                              </a:schemeClr>
                            </a:solidFill>
                            <a:latin typeface="Cambria Math"/>
                          </a:rPr>
                          <m:t> </m:t>
                        </m:r>
                        <m:r>
                          <a:rPr lang="en-US" sz="2800" b="0" i="1" dirty="0" smtClean="0">
                            <a:solidFill>
                              <a:schemeClr val="accent1">
                                <a:lumMod val="60000"/>
                                <a:lumOff val="40000"/>
                              </a:schemeClr>
                            </a:solidFill>
                            <a:latin typeface="Cambria Math"/>
                          </a:rPr>
                          <m:t>𝐸</m:t>
                        </m:r>
                      </m:e>
                      <m:sub>
                        <m:r>
                          <a:rPr lang="en-US" sz="2800" b="0" i="1" dirty="0" smtClean="0">
                            <a:solidFill>
                              <a:schemeClr val="accent1">
                                <a:lumMod val="60000"/>
                                <a:lumOff val="40000"/>
                              </a:schemeClr>
                            </a:solidFill>
                            <a:latin typeface="Cambria Math"/>
                          </a:rPr>
                          <m:t>𝑖</m:t>
                        </m:r>
                      </m:sub>
                    </m:sSub>
                  </m:oMath>
                </a14:m>
                <a:r>
                  <a:rPr lang="en-US" sz="2800" dirty="0" smtClean="0"/>
                  <a:t> </a:t>
                </a:r>
                <a14:m>
                  <m:oMath xmlns:m="http://schemas.openxmlformats.org/officeDocument/2006/math">
                    <m:r>
                      <a:rPr lang="en-US" sz="2800" i="1" smtClean="0">
                        <a:latin typeface="Cambria Math"/>
                        <a:ea typeface="Cambria Math"/>
                      </a:rPr>
                      <m:t>∙</m:t>
                    </m:r>
                    <m:r>
                      <a:rPr lang="en-US" sz="2800" b="0" i="1" smtClean="0">
                        <a:latin typeface="Cambria Math"/>
                        <a:ea typeface="Cambria Math"/>
                      </a:rPr>
                      <m:t> </m:t>
                    </m:r>
                    <m:r>
                      <a:rPr lang="en-US" sz="2800" b="0" i="1" smtClean="0">
                        <a:solidFill>
                          <a:srgbClr val="00B050"/>
                        </a:solidFill>
                        <a:latin typeface="Cambria Math"/>
                        <a:ea typeface="Cambria Math"/>
                      </a:rPr>
                      <m:t>∆</m:t>
                    </m:r>
                    <m:sSub>
                      <m:sSubPr>
                        <m:ctrlPr>
                          <a:rPr lang="en-US" sz="2800" b="0" i="1" smtClean="0">
                            <a:solidFill>
                              <a:srgbClr val="00B050"/>
                            </a:solidFill>
                            <a:latin typeface="Cambria Math"/>
                            <a:ea typeface="Cambria Math"/>
                          </a:rPr>
                        </m:ctrlPr>
                      </m:sSubPr>
                      <m:e>
                        <m:r>
                          <a:rPr lang="en-US" sz="2800" b="0" i="1" smtClean="0">
                            <a:solidFill>
                              <a:srgbClr val="00B050"/>
                            </a:solidFill>
                            <a:latin typeface="Cambria Math"/>
                            <a:ea typeface="Cambria Math"/>
                          </a:rPr>
                          <m:t>𝑡</m:t>
                        </m:r>
                      </m:e>
                      <m:sub>
                        <m:r>
                          <a:rPr lang="en-US" sz="2800" b="0" i="1" smtClean="0">
                            <a:solidFill>
                              <a:srgbClr val="00B050"/>
                            </a:solidFill>
                            <a:latin typeface="Cambria Math"/>
                            <a:ea typeface="Cambria Math"/>
                          </a:rPr>
                          <m:t>𝑗</m:t>
                        </m:r>
                      </m:sub>
                    </m:sSub>
                  </m:oMath>
                </a14:m>
                <a:r>
                  <a:rPr lang="en-US" sz="2800" dirty="0" smtClean="0"/>
                  <a:t>)</a:t>
                </a:r>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495300" y="2362200"/>
                <a:ext cx="2997552" cy="557910"/>
              </a:xfrm>
              <a:prstGeom prst="rect">
                <a:avLst/>
              </a:prstGeom>
              <a:blipFill rotWithShape="1">
                <a:blip r:embed="rId4"/>
                <a:stretch>
                  <a:fillRect t="-8791" r="-3455" b="-25275"/>
                </a:stretch>
              </a:blipFill>
            </p:spPr>
            <p:txBody>
              <a:bodyPr/>
              <a:lstStyle/>
              <a:p>
                <a:r>
                  <a:rPr lang="en-US">
                    <a:noFill/>
                  </a:rPr>
                  <a:t> </a:t>
                </a:r>
              </a:p>
            </p:txBody>
          </p:sp>
        </mc:Fallback>
      </mc:AlternateContent>
      <p:sp>
        <p:nvSpPr>
          <p:cNvPr id="7" name="TextBox 6"/>
          <p:cNvSpPr txBox="1"/>
          <p:nvPr/>
        </p:nvSpPr>
        <p:spPr>
          <a:xfrm>
            <a:off x="2819400" y="1719889"/>
            <a:ext cx="1851212" cy="369332"/>
          </a:xfrm>
          <a:prstGeom prst="rect">
            <a:avLst/>
          </a:prstGeom>
          <a:noFill/>
        </p:spPr>
        <p:txBody>
          <a:bodyPr wrap="none" rtlCol="0">
            <a:spAutoFit/>
          </a:bodyPr>
          <a:lstStyle/>
          <a:p>
            <a:r>
              <a:rPr lang="en-US" dirty="0"/>
              <a:t>c</a:t>
            </a:r>
            <a:r>
              <a:rPr lang="en-US" dirty="0" smtClean="0"/>
              <a:t>an be rewrite as:</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495300" y="3200400"/>
                <a:ext cx="3954672" cy="557910"/>
              </a:xfrm>
              <a:prstGeom prst="rect">
                <a:avLst/>
              </a:prstGeom>
              <a:noFill/>
            </p:spPr>
            <p:txBody>
              <a:bodyPr wrap="none" rtlCol="0">
                <a:spAutoFit/>
              </a:bodyPr>
              <a:lstStyle/>
              <a:p>
                <a14:m>
                  <m:oMath xmlns:m="http://schemas.openxmlformats.org/officeDocument/2006/math">
                    <m:sSup>
                      <m:sSupPr>
                        <m:ctrlPr>
                          <a:rPr lang="en-US" sz="2800" b="1" i="1" dirty="0" smtClean="0">
                            <a:solidFill>
                              <a:schemeClr val="accent1">
                                <a:lumMod val="60000"/>
                                <a:lumOff val="40000"/>
                              </a:schemeClr>
                            </a:solidFill>
                            <a:latin typeface="Cambria Math"/>
                          </a:rPr>
                        </m:ctrlPr>
                      </m:sSupPr>
                      <m:e>
                        <m:r>
                          <a:rPr lang="en-US" sz="2800" b="1" i="1" dirty="0" smtClean="0">
                            <a:solidFill>
                              <a:schemeClr val="accent1">
                                <a:lumMod val="60000"/>
                                <a:lumOff val="40000"/>
                              </a:schemeClr>
                            </a:solidFill>
                            <a:latin typeface="Cambria Math"/>
                          </a:rPr>
                          <m:t>𝒍𝒏𝒇</m:t>
                        </m:r>
                      </m:e>
                      <m:sup>
                        <m:r>
                          <a:rPr lang="en-US" sz="2800" b="1" i="1" dirty="0" smtClean="0">
                            <a:solidFill>
                              <a:schemeClr val="accent1">
                                <a:lumMod val="60000"/>
                                <a:lumOff val="40000"/>
                              </a:schemeClr>
                            </a:solidFill>
                            <a:latin typeface="Cambria Math"/>
                          </a:rPr>
                          <m:t>−</m:t>
                        </m:r>
                        <m:r>
                          <a:rPr lang="en-US" sz="2800" b="1" i="1" dirty="0" smtClean="0">
                            <a:solidFill>
                              <a:schemeClr val="accent1">
                                <a:lumMod val="60000"/>
                                <a:lumOff val="40000"/>
                              </a:schemeClr>
                            </a:solidFill>
                            <a:latin typeface="Cambria Math"/>
                          </a:rPr>
                          <m:t>𝟏</m:t>
                        </m:r>
                      </m:sup>
                    </m:sSup>
                  </m:oMath>
                </a14:m>
                <a:r>
                  <a:rPr lang="en-US" sz="2800" dirty="0" smtClean="0"/>
                  <a:t>(</a:t>
                </a:r>
                <a14:m>
                  <m:oMath xmlns:m="http://schemas.openxmlformats.org/officeDocument/2006/math">
                    <m:sSub>
                      <m:sSubPr>
                        <m:ctrlPr>
                          <a:rPr lang="en-US" sz="2800" i="1">
                            <a:solidFill>
                              <a:srgbClr val="00B050"/>
                            </a:solidFill>
                            <a:latin typeface="Cambria Math"/>
                          </a:rPr>
                        </m:ctrlPr>
                      </m:sSubPr>
                      <m:e>
                        <m:r>
                          <a:rPr lang="en-US" sz="2800" i="1">
                            <a:solidFill>
                              <a:srgbClr val="00B050"/>
                            </a:solidFill>
                            <a:latin typeface="Cambria Math"/>
                          </a:rPr>
                          <m:t>𝑍</m:t>
                        </m:r>
                      </m:e>
                      <m:sub>
                        <m:r>
                          <a:rPr lang="en-US" sz="2800" i="1">
                            <a:solidFill>
                              <a:srgbClr val="00B050"/>
                            </a:solidFill>
                            <a:latin typeface="Cambria Math"/>
                          </a:rPr>
                          <m:t>𝑖𝑗</m:t>
                        </m:r>
                      </m:sub>
                    </m:sSub>
                  </m:oMath>
                </a14:m>
                <a:r>
                  <a:rPr lang="en-US" sz="2800" dirty="0" smtClean="0"/>
                  <a:t>) = </a:t>
                </a:r>
                <a14:m>
                  <m:oMath xmlns:m="http://schemas.openxmlformats.org/officeDocument/2006/math">
                    <m:r>
                      <m:rPr>
                        <m:sty m:val="p"/>
                      </m:rPr>
                      <a:rPr lang="en-US" sz="2800" b="0" i="0" dirty="0" smtClean="0">
                        <a:solidFill>
                          <a:schemeClr val="tx1"/>
                        </a:solidFill>
                        <a:latin typeface="Cambria Math"/>
                      </a:rPr>
                      <m:t>ln</m:t>
                    </m:r>
                    <m:sSub>
                      <m:sSubPr>
                        <m:ctrlPr>
                          <a:rPr lang="en-US" sz="2800" i="1" dirty="0" smtClean="0">
                            <a:solidFill>
                              <a:schemeClr val="accent1">
                                <a:lumMod val="60000"/>
                                <a:lumOff val="40000"/>
                              </a:schemeClr>
                            </a:solidFill>
                            <a:latin typeface="Cambria Math"/>
                          </a:rPr>
                        </m:ctrlPr>
                      </m:sSubPr>
                      <m:e>
                        <m:r>
                          <a:rPr lang="en-US" sz="2800" b="0" i="1" dirty="0" smtClean="0">
                            <a:solidFill>
                              <a:schemeClr val="accent1">
                                <a:lumMod val="60000"/>
                                <a:lumOff val="40000"/>
                              </a:schemeClr>
                            </a:solidFill>
                            <a:latin typeface="Cambria Math"/>
                          </a:rPr>
                          <m:t>𝐸</m:t>
                        </m:r>
                      </m:e>
                      <m:sub>
                        <m:r>
                          <a:rPr lang="en-US" sz="2800" b="0" i="1" dirty="0" smtClean="0">
                            <a:solidFill>
                              <a:schemeClr val="accent1">
                                <a:lumMod val="60000"/>
                                <a:lumOff val="40000"/>
                              </a:schemeClr>
                            </a:solidFill>
                            <a:latin typeface="Cambria Math"/>
                          </a:rPr>
                          <m:t>𝑖</m:t>
                        </m:r>
                      </m:sub>
                    </m:sSub>
                  </m:oMath>
                </a14:m>
                <a:r>
                  <a:rPr lang="en-US" sz="2800" dirty="0" smtClean="0"/>
                  <a:t> </a:t>
                </a:r>
                <a14:m>
                  <m:oMath xmlns:m="http://schemas.openxmlformats.org/officeDocument/2006/math">
                    <m:r>
                      <a:rPr lang="en-US" sz="2800" i="1">
                        <a:latin typeface="Cambria Math"/>
                        <a:ea typeface="Cambria Math"/>
                      </a:rPr>
                      <m:t>+</m:t>
                    </m:r>
                    <m:r>
                      <a:rPr lang="en-US" sz="2800" b="0" i="1" smtClean="0">
                        <a:latin typeface="Cambria Math"/>
                        <a:ea typeface="Cambria Math"/>
                      </a:rPr>
                      <m:t> </m:t>
                    </m:r>
                    <m:r>
                      <a:rPr lang="en-US" sz="2800" b="0" i="1" smtClean="0">
                        <a:latin typeface="Cambria Math"/>
                        <a:ea typeface="Cambria Math"/>
                      </a:rPr>
                      <m:t>𝑙𝑛</m:t>
                    </m:r>
                    <m:r>
                      <a:rPr lang="en-US" sz="2800" b="0" i="1" smtClean="0">
                        <a:solidFill>
                          <a:srgbClr val="00B050"/>
                        </a:solidFill>
                        <a:latin typeface="Cambria Math"/>
                        <a:ea typeface="Cambria Math"/>
                      </a:rPr>
                      <m:t>∆</m:t>
                    </m:r>
                    <m:sSub>
                      <m:sSubPr>
                        <m:ctrlPr>
                          <a:rPr lang="en-US" sz="2800" b="0" i="1" smtClean="0">
                            <a:solidFill>
                              <a:srgbClr val="00B050"/>
                            </a:solidFill>
                            <a:latin typeface="Cambria Math"/>
                            <a:ea typeface="Cambria Math"/>
                          </a:rPr>
                        </m:ctrlPr>
                      </m:sSubPr>
                      <m:e>
                        <m:r>
                          <a:rPr lang="en-US" sz="2800" b="0" i="1" smtClean="0">
                            <a:solidFill>
                              <a:srgbClr val="00B050"/>
                            </a:solidFill>
                            <a:latin typeface="Cambria Math"/>
                            <a:ea typeface="Cambria Math"/>
                          </a:rPr>
                          <m:t>𝑡</m:t>
                        </m:r>
                      </m:e>
                      <m:sub>
                        <m:r>
                          <a:rPr lang="en-US" sz="2800" b="0" i="1" smtClean="0">
                            <a:solidFill>
                              <a:srgbClr val="00B050"/>
                            </a:solidFill>
                            <a:latin typeface="Cambria Math"/>
                            <a:ea typeface="Cambria Math"/>
                          </a:rPr>
                          <m:t>𝑗</m:t>
                        </m:r>
                      </m:sub>
                    </m:sSub>
                  </m:oMath>
                </a14:m>
                <a:endParaRPr 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495300" y="3200400"/>
                <a:ext cx="3954672" cy="557910"/>
              </a:xfrm>
              <a:prstGeom prst="rect">
                <a:avLst/>
              </a:prstGeom>
              <a:blipFill rotWithShape="1">
                <a:blip r:embed="rId5"/>
                <a:stretch>
                  <a:fillRect t="-8696" b="-25000"/>
                </a:stretch>
              </a:blipFill>
            </p:spPr>
            <p:txBody>
              <a:bodyPr/>
              <a:lstStyle/>
              <a:p>
                <a:r>
                  <a:rPr lang="en-US">
                    <a:noFill/>
                  </a:rPr>
                  <a:t> </a:t>
                </a:r>
              </a:p>
            </p:txBody>
          </p:sp>
        </mc:Fallback>
      </mc:AlternateContent>
      <p:sp>
        <p:nvSpPr>
          <p:cNvPr id="9" name="TextBox 8"/>
          <p:cNvSpPr txBox="1"/>
          <p:nvPr/>
        </p:nvSpPr>
        <p:spPr>
          <a:xfrm>
            <a:off x="3492852" y="2550778"/>
            <a:ext cx="5128648" cy="369332"/>
          </a:xfrm>
          <a:prstGeom prst="rect">
            <a:avLst/>
          </a:prstGeom>
          <a:noFill/>
        </p:spPr>
        <p:txBody>
          <a:bodyPr wrap="none" rtlCol="0">
            <a:spAutoFit/>
          </a:bodyPr>
          <a:lstStyle/>
          <a:p>
            <a:r>
              <a:rPr lang="en-US" dirty="0" smtClean="0"/>
              <a:t>, taking the natural logarithm of both sides, we have:</a:t>
            </a: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495300" y="4114800"/>
                <a:ext cx="3268139" cy="557910"/>
              </a:xfrm>
              <a:prstGeom prst="rect">
                <a:avLst/>
              </a:prstGeom>
              <a:noFill/>
            </p:spPr>
            <p:txBody>
              <a:bodyPr wrap="none" rtlCol="0">
                <a:spAutoFit/>
              </a:bodyPr>
              <a:lstStyle/>
              <a:p>
                <a14:m>
                  <m:oMath xmlns:m="http://schemas.openxmlformats.org/officeDocument/2006/math">
                    <m:r>
                      <a:rPr lang="en-US" sz="2800" b="1" i="1" dirty="0" smtClean="0">
                        <a:solidFill>
                          <a:schemeClr val="accent1">
                            <a:lumMod val="60000"/>
                            <a:lumOff val="40000"/>
                          </a:schemeClr>
                        </a:solidFill>
                        <a:latin typeface="Cambria Math"/>
                      </a:rPr>
                      <m:t>𝒈</m:t>
                    </m:r>
                  </m:oMath>
                </a14:m>
                <a:r>
                  <a:rPr lang="en-US" sz="2800" dirty="0" smtClean="0"/>
                  <a:t>(</a:t>
                </a:r>
                <a14:m>
                  <m:oMath xmlns:m="http://schemas.openxmlformats.org/officeDocument/2006/math">
                    <m:sSub>
                      <m:sSubPr>
                        <m:ctrlPr>
                          <a:rPr lang="en-US" sz="2800" i="1">
                            <a:solidFill>
                              <a:srgbClr val="00B050"/>
                            </a:solidFill>
                            <a:latin typeface="Cambria Math"/>
                          </a:rPr>
                        </m:ctrlPr>
                      </m:sSubPr>
                      <m:e>
                        <m:r>
                          <a:rPr lang="en-US" sz="2800" i="1">
                            <a:solidFill>
                              <a:srgbClr val="00B050"/>
                            </a:solidFill>
                            <a:latin typeface="Cambria Math"/>
                          </a:rPr>
                          <m:t>𝑍</m:t>
                        </m:r>
                      </m:e>
                      <m:sub>
                        <m:r>
                          <a:rPr lang="en-US" sz="2800" i="1">
                            <a:solidFill>
                              <a:srgbClr val="00B050"/>
                            </a:solidFill>
                            <a:latin typeface="Cambria Math"/>
                          </a:rPr>
                          <m:t>𝑖𝑗</m:t>
                        </m:r>
                      </m:sub>
                    </m:sSub>
                  </m:oMath>
                </a14:m>
                <a:r>
                  <a:rPr lang="en-US" sz="2800" dirty="0" smtClean="0"/>
                  <a:t>) = </a:t>
                </a:r>
                <a14:m>
                  <m:oMath xmlns:m="http://schemas.openxmlformats.org/officeDocument/2006/math">
                    <m:r>
                      <m:rPr>
                        <m:sty m:val="p"/>
                      </m:rPr>
                      <a:rPr lang="en-US" sz="2800" b="0" i="0" dirty="0" smtClean="0">
                        <a:solidFill>
                          <a:schemeClr val="tx1"/>
                        </a:solidFill>
                        <a:latin typeface="Cambria Math"/>
                      </a:rPr>
                      <m:t>ln</m:t>
                    </m:r>
                    <m:sSub>
                      <m:sSubPr>
                        <m:ctrlPr>
                          <a:rPr lang="en-US" sz="2800" i="1" dirty="0" smtClean="0">
                            <a:solidFill>
                              <a:schemeClr val="accent1">
                                <a:lumMod val="60000"/>
                                <a:lumOff val="40000"/>
                              </a:schemeClr>
                            </a:solidFill>
                            <a:latin typeface="Cambria Math"/>
                          </a:rPr>
                        </m:ctrlPr>
                      </m:sSubPr>
                      <m:e>
                        <m:r>
                          <a:rPr lang="en-US" sz="2800" b="0" i="1" dirty="0" smtClean="0">
                            <a:solidFill>
                              <a:schemeClr val="accent1">
                                <a:lumMod val="60000"/>
                                <a:lumOff val="40000"/>
                              </a:schemeClr>
                            </a:solidFill>
                            <a:latin typeface="Cambria Math"/>
                          </a:rPr>
                          <m:t>𝐸</m:t>
                        </m:r>
                      </m:e>
                      <m:sub>
                        <m:r>
                          <a:rPr lang="en-US" sz="2800" b="0" i="1" dirty="0" smtClean="0">
                            <a:solidFill>
                              <a:schemeClr val="accent1">
                                <a:lumMod val="60000"/>
                                <a:lumOff val="40000"/>
                              </a:schemeClr>
                            </a:solidFill>
                            <a:latin typeface="Cambria Math"/>
                          </a:rPr>
                          <m:t>𝑖</m:t>
                        </m:r>
                      </m:sub>
                    </m:sSub>
                  </m:oMath>
                </a14:m>
                <a:r>
                  <a:rPr lang="en-US" sz="2800" dirty="0" smtClean="0"/>
                  <a:t> </a:t>
                </a:r>
                <a14:m>
                  <m:oMath xmlns:m="http://schemas.openxmlformats.org/officeDocument/2006/math">
                    <m:r>
                      <a:rPr lang="en-US" sz="2800" i="1">
                        <a:latin typeface="Cambria Math"/>
                        <a:ea typeface="Cambria Math"/>
                      </a:rPr>
                      <m:t>+</m:t>
                    </m:r>
                    <m:r>
                      <a:rPr lang="en-US" sz="2800" b="0" i="1" smtClean="0">
                        <a:latin typeface="Cambria Math"/>
                        <a:ea typeface="Cambria Math"/>
                      </a:rPr>
                      <m:t> </m:t>
                    </m:r>
                    <m:r>
                      <a:rPr lang="en-US" sz="2800" b="0" i="1" smtClean="0">
                        <a:latin typeface="Cambria Math"/>
                        <a:ea typeface="Cambria Math"/>
                      </a:rPr>
                      <m:t>𝑙𝑛</m:t>
                    </m:r>
                    <m:r>
                      <a:rPr lang="en-US" sz="2800" b="0" i="1" smtClean="0">
                        <a:solidFill>
                          <a:srgbClr val="00B050"/>
                        </a:solidFill>
                        <a:latin typeface="Cambria Math"/>
                        <a:ea typeface="Cambria Math"/>
                      </a:rPr>
                      <m:t>∆</m:t>
                    </m:r>
                    <m:sSub>
                      <m:sSubPr>
                        <m:ctrlPr>
                          <a:rPr lang="en-US" sz="2800" b="0" i="1" smtClean="0">
                            <a:solidFill>
                              <a:srgbClr val="00B050"/>
                            </a:solidFill>
                            <a:latin typeface="Cambria Math"/>
                            <a:ea typeface="Cambria Math"/>
                          </a:rPr>
                        </m:ctrlPr>
                      </m:sSubPr>
                      <m:e>
                        <m:r>
                          <a:rPr lang="en-US" sz="2800" b="0" i="1" smtClean="0">
                            <a:solidFill>
                              <a:srgbClr val="00B050"/>
                            </a:solidFill>
                            <a:latin typeface="Cambria Math"/>
                            <a:ea typeface="Cambria Math"/>
                          </a:rPr>
                          <m:t>𝑡</m:t>
                        </m:r>
                      </m:e>
                      <m:sub>
                        <m:r>
                          <a:rPr lang="en-US" sz="2800" b="0" i="1" smtClean="0">
                            <a:solidFill>
                              <a:srgbClr val="00B050"/>
                            </a:solidFill>
                            <a:latin typeface="Cambria Math"/>
                            <a:ea typeface="Cambria Math"/>
                          </a:rPr>
                          <m:t>𝑗</m:t>
                        </m:r>
                      </m:sub>
                    </m:sSub>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495300" y="4114800"/>
                <a:ext cx="3268139" cy="557910"/>
              </a:xfrm>
              <a:prstGeom prst="rect">
                <a:avLst/>
              </a:prstGeom>
              <a:blipFill rotWithShape="1">
                <a:blip r:embed="rId6"/>
                <a:stretch>
                  <a:fillRect t="-9783" b="-23913"/>
                </a:stretch>
              </a:blipFill>
            </p:spPr>
            <p:txBody>
              <a:bodyPr/>
              <a:lstStyle/>
              <a:p>
                <a:r>
                  <a:rPr lang="en-US">
                    <a:noFill/>
                  </a:rPr>
                  <a:t> </a:t>
                </a:r>
              </a:p>
            </p:txBody>
          </p:sp>
        </mc:Fallback>
      </mc:AlternateContent>
      <p:sp>
        <p:nvSpPr>
          <p:cNvPr id="11" name="TextBox 10"/>
          <p:cNvSpPr txBox="1"/>
          <p:nvPr/>
        </p:nvSpPr>
        <p:spPr>
          <a:xfrm>
            <a:off x="4449972" y="3294689"/>
            <a:ext cx="3017942" cy="369332"/>
          </a:xfrm>
          <a:prstGeom prst="rect">
            <a:avLst/>
          </a:prstGeom>
          <a:noFill/>
        </p:spPr>
        <p:txBody>
          <a:bodyPr wrap="none" rtlCol="0">
            <a:spAutoFit/>
          </a:bodyPr>
          <a:lstStyle/>
          <a:p>
            <a:r>
              <a:rPr lang="en-US" dirty="0" smtClean="0"/>
              <a:t>, to simplify notation, let </a:t>
            </a:r>
            <a:r>
              <a:rPr lang="en-US" b="1" dirty="0" smtClean="0"/>
              <a:t>g=f</a:t>
            </a:r>
            <a:r>
              <a:rPr lang="en-US" b="1" baseline="30000" dirty="0" smtClean="0"/>
              <a:t>-1</a:t>
            </a:r>
            <a:endParaRPr lang="en-US" b="1" baseline="30000" dirty="0"/>
          </a:p>
        </p:txBody>
      </p:sp>
      <p:sp>
        <p:nvSpPr>
          <p:cNvPr id="12" name="TextBox 11"/>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23026953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Recover radiance map (</a:t>
            </a:r>
            <a:r>
              <a:rPr lang="en-US" dirty="0" err="1"/>
              <a:t>Debevec</a:t>
            </a:r>
            <a:r>
              <a:rPr lang="en-US" dirty="0"/>
              <a:t>. 1997)</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15900" y="1955800"/>
                <a:ext cx="8915400" cy="2921000"/>
              </a:xfrm>
            </p:spPr>
            <p:txBody>
              <a:bodyPr/>
              <a:lstStyle/>
              <a:p>
                <a:r>
                  <a:rPr lang="en-US" dirty="0" smtClean="0"/>
                  <a:t>Objective function:</a:t>
                </a:r>
              </a:p>
              <a:p>
                <a:pPr marL="0" indent="0">
                  <a:buNone/>
                </a:pPr>
                <a:endParaRPr lang="en-US" dirty="0" smtClean="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a:rPr>
                          </m:ctrlPr>
                        </m:accPr>
                        <m:e>
                          <m:r>
                            <a:rPr lang="en-US" b="0" i="1" smtClean="0">
                              <a:solidFill>
                                <a:srgbClr val="FF0000"/>
                              </a:solidFill>
                              <a:latin typeface="Cambria Math"/>
                            </a:rPr>
                            <m:t>𝐸𝑖</m:t>
                          </m:r>
                        </m:e>
                      </m:acc>
                      <m:r>
                        <a:rPr lang="en-US" b="0" i="1" smtClean="0">
                          <a:solidFill>
                            <a:srgbClr val="FF0000"/>
                          </a:solidFill>
                          <a:latin typeface="Cambria Math"/>
                        </a:rPr>
                        <m:t>,</m:t>
                      </m:r>
                      <m:acc>
                        <m:accPr>
                          <m:chr m:val="̂"/>
                          <m:ctrlPr>
                            <a:rPr lang="en-US" i="1">
                              <a:solidFill>
                                <a:srgbClr val="FF0000"/>
                              </a:solidFill>
                              <a:latin typeface="Cambria Math"/>
                            </a:rPr>
                          </m:ctrlPr>
                        </m:accPr>
                        <m:e>
                          <m:r>
                            <a:rPr lang="en-US" b="1" i="1" smtClean="0">
                              <a:solidFill>
                                <a:srgbClr val="FF0000"/>
                              </a:solidFill>
                              <a:latin typeface="Cambria Math"/>
                            </a:rPr>
                            <m:t>𝒈</m:t>
                          </m:r>
                          <m:r>
                            <a:rPr lang="en-US" b="1" i="1" smtClean="0">
                              <a:solidFill>
                                <a:srgbClr val="FF0000"/>
                              </a:solidFill>
                              <a:latin typeface="Cambria Math"/>
                            </a:rPr>
                            <m:t>(</m:t>
                          </m:r>
                          <m:r>
                            <a:rPr lang="en-US" b="1" i="1" smtClean="0">
                              <a:solidFill>
                                <a:srgbClr val="FF0000"/>
                              </a:solidFill>
                              <a:latin typeface="Cambria Math"/>
                            </a:rPr>
                            <m:t>𝒛</m:t>
                          </m:r>
                          <m:r>
                            <a:rPr lang="en-US" b="1" i="1" smtClean="0">
                              <a:solidFill>
                                <a:srgbClr val="FF0000"/>
                              </a:solidFill>
                              <a:latin typeface="Cambria Math"/>
                            </a:rPr>
                            <m:t>)</m:t>
                          </m:r>
                        </m:e>
                      </m:acc>
                      <m:r>
                        <a:rPr lang="en-US" i="1">
                          <a:solidFill>
                            <a:srgbClr val="FF0000"/>
                          </a:solidFill>
                          <a:latin typeface="Cambria Math"/>
                        </a:rPr>
                        <m:t>=</m:t>
                      </m:r>
                      <m:func>
                        <m:funcPr>
                          <m:ctrlPr>
                            <a:rPr lang="en-US" i="1" smtClean="0">
                              <a:latin typeface="Cambria Math"/>
                            </a:rPr>
                          </m:ctrlPr>
                        </m:funcPr>
                        <m:fName>
                          <m:limLow>
                            <m:limLowPr>
                              <m:ctrlPr>
                                <a:rPr lang="en-US" i="1" smtClean="0">
                                  <a:latin typeface="Cambria Math"/>
                                </a:rPr>
                              </m:ctrlPr>
                            </m:limLowPr>
                            <m:e>
                              <m:r>
                                <a:rPr lang="en-US" b="1" i="1" smtClean="0">
                                  <a:latin typeface="Cambria Math"/>
                                </a:rPr>
                                <m:t>𝒎𝒊𝒏</m:t>
                              </m:r>
                            </m:e>
                            <m:lim>
                              <m:r>
                                <a:rPr lang="en-US" b="0" i="1" smtClean="0">
                                  <a:solidFill>
                                    <a:srgbClr val="FF0000"/>
                                  </a:solidFill>
                                  <a:latin typeface="Cambria Math"/>
                                </a:rPr>
                                <m:t>𝐸𝑖</m:t>
                              </m:r>
                              <m:r>
                                <a:rPr lang="en-US" b="0" i="1" smtClean="0">
                                  <a:solidFill>
                                    <a:srgbClr val="FF0000"/>
                                  </a:solidFill>
                                  <a:latin typeface="Cambria Math"/>
                                </a:rPr>
                                <m:t>, </m:t>
                              </m:r>
                              <m:r>
                                <a:rPr lang="en-US" b="0" i="1" smtClean="0">
                                  <a:solidFill>
                                    <a:srgbClr val="FF0000"/>
                                  </a:solidFill>
                                  <a:latin typeface="Cambria Math"/>
                                </a:rPr>
                                <m:t>𝑔</m:t>
                              </m:r>
                              <m:r>
                                <a:rPr lang="en-US" b="0" i="1" smtClean="0">
                                  <a:solidFill>
                                    <a:srgbClr val="FF0000"/>
                                  </a:solidFill>
                                  <a:latin typeface="Cambria Math"/>
                                </a:rPr>
                                <m:t>(</m:t>
                              </m:r>
                              <m:r>
                                <a:rPr lang="en-US" b="0" i="1" smtClean="0">
                                  <a:solidFill>
                                    <a:srgbClr val="FF0000"/>
                                  </a:solidFill>
                                  <a:latin typeface="Cambria Math"/>
                                </a:rPr>
                                <m:t>𝑍</m:t>
                              </m:r>
                              <m:r>
                                <a:rPr lang="en-US" b="0" i="1" smtClean="0">
                                  <a:solidFill>
                                    <a:srgbClr val="FF0000"/>
                                  </a:solidFill>
                                  <a:latin typeface="Cambria Math"/>
                                </a:rPr>
                                <m:t>)</m:t>
                              </m:r>
                            </m:lim>
                          </m:limLow>
                        </m:fName>
                        <m:e>
                          <m:nary>
                            <m:naryPr>
                              <m:chr m:val="∑"/>
                              <m:ctrlPr>
                                <a:rPr lang="en-US" i="1">
                                  <a:latin typeface="Cambria Math"/>
                                </a:rPr>
                              </m:ctrlPr>
                            </m:naryPr>
                            <m:sub>
                              <m:r>
                                <m:rPr>
                                  <m:brk m:alnAt="23"/>
                                </m:rPr>
                                <a:rPr lang="en-US" i="1">
                                  <a:latin typeface="Cambria Math"/>
                                </a:rPr>
                                <m:t>𝑖</m:t>
                              </m:r>
                              <m:r>
                                <a:rPr lang="en-US" i="1">
                                  <a:latin typeface="Cambria Math"/>
                                </a:rPr>
                                <m:t>=1</m:t>
                              </m:r>
                            </m:sub>
                            <m:sup>
                              <m:r>
                                <a:rPr lang="en-US" i="1">
                                  <a:latin typeface="Cambria Math"/>
                                </a:rPr>
                                <m:t>𝑁</m:t>
                              </m:r>
                            </m:sup>
                            <m:e>
                              <m:nary>
                                <m:naryPr>
                                  <m:chr m:val="∑"/>
                                  <m:ctrlPr>
                                    <a:rPr lang="en-US" i="1">
                                      <a:latin typeface="Cambria Math"/>
                                    </a:rPr>
                                  </m:ctrlPr>
                                </m:naryPr>
                                <m:sub>
                                  <m:r>
                                    <m:rPr>
                                      <m:brk m:alnAt="23"/>
                                    </m:rPr>
                                    <a:rPr lang="en-US" i="1">
                                      <a:latin typeface="Cambria Math"/>
                                    </a:rPr>
                                    <m:t>𝑗</m:t>
                                  </m:r>
                                  <m:r>
                                    <a:rPr lang="en-US" i="1">
                                      <a:latin typeface="Cambria Math"/>
                                    </a:rPr>
                                    <m:t>=1</m:t>
                                  </m:r>
                                </m:sub>
                                <m:sup>
                                  <m:r>
                                    <a:rPr lang="en-US" i="1">
                                      <a:latin typeface="Cambria Math"/>
                                    </a:rPr>
                                    <m:t>𝑃</m:t>
                                  </m:r>
                                </m:sup>
                                <m:e>
                                  <m:sSup>
                                    <m:sSupPr>
                                      <m:ctrlPr>
                                        <a:rPr lang="en-US" i="1">
                                          <a:latin typeface="Cambria Math"/>
                                        </a:rPr>
                                      </m:ctrlPr>
                                    </m:sSupPr>
                                    <m:e>
                                      <m:r>
                                        <a:rPr lang="en-US" i="1">
                                          <a:latin typeface="Cambria Math"/>
                                        </a:rPr>
                                        <m:t>[</m:t>
                                      </m:r>
                                      <m:r>
                                        <a:rPr lang="en-US" b="1" i="1">
                                          <a:solidFill>
                                            <a:srgbClr val="FF0000"/>
                                          </a:solidFill>
                                          <a:latin typeface="Cambria Math"/>
                                        </a:rPr>
                                        <m:t>𝒈</m:t>
                                      </m:r>
                                      <m:d>
                                        <m:dPr>
                                          <m:ctrlPr>
                                            <a:rPr lang="en-US" i="1">
                                              <a:latin typeface="Cambria Math"/>
                                            </a:rPr>
                                          </m:ctrlPr>
                                        </m:dPr>
                                        <m:e>
                                          <m:sSub>
                                            <m:sSubPr>
                                              <m:ctrlPr>
                                                <a:rPr lang="en-US" i="1">
                                                  <a:solidFill>
                                                    <a:srgbClr val="00B050"/>
                                                  </a:solidFill>
                                                  <a:latin typeface="Cambria Math"/>
                                                </a:rPr>
                                              </m:ctrlPr>
                                            </m:sSubPr>
                                            <m:e>
                                              <m:r>
                                                <a:rPr lang="en-US" i="1">
                                                  <a:solidFill>
                                                    <a:srgbClr val="00B050"/>
                                                  </a:solidFill>
                                                  <a:latin typeface="Cambria Math"/>
                                                </a:rPr>
                                                <m:t>𝑍</m:t>
                                              </m:r>
                                            </m:e>
                                            <m:sub>
                                              <m:r>
                                                <a:rPr lang="en-US" i="1">
                                                  <a:solidFill>
                                                    <a:srgbClr val="00B050"/>
                                                  </a:solidFill>
                                                  <a:latin typeface="Cambria Math"/>
                                                </a:rPr>
                                                <m:t>𝑖𝑗</m:t>
                                              </m:r>
                                            </m:sub>
                                          </m:sSub>
                                        </m:e>
                                      </m:d>
                                      <m:r>
                                        <a:rPr lang="en-US" i="1">
                                          <a:latin typeface="Cambria Math"/>
                                        </a:rPr>
                                        <m:t>−</m:t>
                                      </m:r>
                                      <m:r>
                                        <a:rPr lang="en-US" i="1">
                                          <a:latin typeface="Cambria Math"/>
                                        </a:rPr>
                                        <m:t>𝑙𝑛</m:t>
                                      </m:r>
                                      <m:sSub>
                                        <m:sSubPr>
                                          <m:ctrlPr>
                                            <a:rPr lang="en-US" i="1">
                                              <a:solidFill>
                                                <a:srgbClr val="FF0000"/>
                                              </a:solidFill>
                                              <a:latin typeface="Cambria Math"/>
                                            </a:rPr>
                                          </m:ctrlPr>
                                        </m:sSubPr>
                                        <m:e>
                                          <m:r>
                                            <a:rPr lang="en-US" i="1">
                                              <a:solidFill>
                                                <a:srgbClr val="FF0000"/>
                                              </a:solidFill>
                                              <a:latin typeface="Cambria Math"/>
                                            </a:rPr>
                                            <m:t>𝐸</m:t>
                                          </m:r>
                                        </m:e>
                                        <m:sub>
                                          <m:r>
                                            <a:rPr lang="en-US" i="1">
                                              <a:solidFill>
                                                <a:srgbClr val="FF0000"/>
                                              </a:solidFill>
                                              <a:latin typeface="Cambria Math"/>
                                            </a:rPr>
                                            <m:t>𝑖</m:t>
                                          </m:r>
                                        </m:sub>
                                      </m:sSub>
                                      <m:r>
                                        <a:rPr lang="en-US" i="1">
                                          <a:latin typeface="Cambria Math"/>
                                        </a:rPr>
                                        <m:t>−</m:t>
                                      </m:r>
                                      <m:func>
                                        <m:funcPr>
                                          <m:ctrlPr>
                                            <a:rPr lang="en-US" i="1">
                                              <a:latin typeface="Cambria Math"/>
                                            </a:rPr>
                                          </m:ctrlPr>
                                        </m:funcPr>
                                        <m:fName>
                                          <m:r>
                                            <m:rPr>
                                              <m:sty m:val="p"/>
                                            </m:rPr>
                                            <a:rPr lang="en-US">
                                              <a:latin typeface="Cambria Math"/>
                                            </a:rPr>
                                            <m:t>ln</m:t>
                                          </m:r>
                                        </m:fName>
                                        <m:e>
                                          <m:sSub>
                                            <m:sSubPr>
                                              <m:ctrlPr>
                                                <a:rPr lang="en-US" i="1">
                                                  <a:solidFill>
                                                    <a:srgbClr val="00B050"/>
                                                  </a:solidFill>
                                                  <a:latin typeface="Cambria Math"/>
                                                </a:rPr>
                                              </m:ctrlPr>
                                            </m:sSubPr>
                                            <m:e>
                                              <m:r>
                                                <a:rPr lang="en-US" i="1">
                                                  <a:solidFill>
                                                    <a:srgbClr val="00B050"/>
                                                  </a:solidFill>
                                                  <a:latin typeface="Cambria Math"/>
                                                  <a:ea typeface="Cambria Math"/>
                                                </a:rPr>
                                                <m:t>∆</m:t>
                                              </m:r>
                                              <m:r>
                                                <a:rPr lang="en-US" i="1">
                                                  <a:solidFill>
                                                    <a:srgbClr val="00B050"/>
                                                  </a:solidFill>
                                                  <a:latin typeface="Cambria Math"/>
                                                  <a:ea typeface="Cambria Math"/>
                                                </a:rPr>
                                                <m:t>𝑡</m:t>
                                              </m:r>
                                            </m:e>
                                            <m:sub>
                                              <m:r>
                                                <a:rPr lang="en-US" i="1">
                                                  <a:solidFill>
                                                    <a:srgbClr val="00B050"/>
                                                  </a:solidFill>
                                                  <a:latin typeface="Cambria Math"/>
                                                </a:rPr>
                                                <m:t>𝑗</m:t>
                                              </m:r>
                                            </m:sub>
                                          </m:sSub>
                                        </m:e>
                                      </m:func>
                                      <m:r>
                                        <a:rPr lang="en-US" i="1">
                                          <a:latin typeface="Cambria Math"/>
                                        </a:rPr>
                                        <m:t>]</m:t>
                                      </m:r>
                                    </m:e>
                                    <m:sup>
                                      <m:r>
                                        <a:rPr lang="en-US" i="1">
                                          <a:latin typeface="Cambria Math"/>
                                        </a:rPr>
                                        <m:t>2</m:t>
                                      </m:r>
                                    </m:sup>
                                  </m:sSup>
                                </m:e>
                              </m:nary>
                            </m:e>
                          </m:nary>
                          <m:r>
                            <a:rPr lang="en-US" i="1">
                              <a:latin typeface="Cambria Math"/>
                            </a:rPr>
                            <m:t>+</m:t>
                          </m:r>
                          <m:r>
                            <a:rPr lang="en-US" i="1" smtClean="0">
                              <a:latin typeface="Cambria Math"/>
                              <a:ea typeface="Cambria Math"/>
                            </a:rPr>
                            <m:t>𝜆</m:t>
                          </m:r>
                          <m:nary>
                            <m:naryPr>
                              <m:chr m:val="∑"/>
                              <m:ctrlPr>
                                <a:rPr lang="en-US" i="1" smtClean="0">
                                  <a:latin typeface="Cambria Math"/>
                                  <a:ea typeface="Cambria Math"/>
                                </a:rPr>
                              </m:ctrlPr>
                            </m:naryPr>
                            <m:sub>
                              <m:r>
                                <m:rPr>
                                  <m:brk m:alnAt="23"/>
                                </m:rPr>
                                <a:rPr lang="en-US" b="0" i="1" smtClean="0">
                                  <a:latin typeface="Cambria Math"/>
                                  <a:ea typeface="Cambria Math"/>
                                </a:rPr>
                                <m:t>𝑧</m:t>
                              </m:r>
                              <m:r>
                                <a:rPr lang="en-US" b="0" i="1" smtClean="0">
                                  <a:latin typeface="Cambria Math"/>
                                  <a:ea typeface="Cambria Math"/>
                                </a:rPr>
                                <m:t>=0</m:t>
                              </m:r>
                            </m:sub>
                            <m:sup>
                              <m:r>
                                <a:rPr lang="en-US" b="0" i="1" smtClean="0">
                                  <a:latin typeface="Cambria Math"/>
                                  <a:ea typeface="Cambria Math"/>
                                </a:rPr>
                                <m:t>255</m:t>
                              </m:r>
                            </m:sup>
                            <m:e>
                              <m:r>
                                <a:rPr lang="en-US" b="0" i="1" smtClean="0">
                                  <a:solidFill>
                                    <a:schemeClr val="accent1">
                                      <a:lumMod val="60000"/>
                                      <a:lumOff val="40000"/>
                                    </a:schemeClr>
                                  </a:solidFill>
                                  <a:latin typeface="Cambria Math"/>
                                  <a:ea typeface="Cambria Math"/>
                                </a:rPr>
                                <m:t>𝑔</m:t>
                              </m:r>
                              <m:r>
                                <a:rPr lang="en-US" b="0" i="1" smtClean="0">
                                  <a:solidFill>
                                    <a:schemeClr val="accent1">
                                      <a:lumMod val="60000"/>
                                      <a:lumOff val="40000"/>
                                    </a:schemeClr>
                                  </a:solidFill>
                                  <a:latin typeface="Cambria Math"/>
                                  <a:ea typeface="Cambria Math"/>
                                </a:rPr>
                                <m:t>′′(</m:t>
                              </m:r>
                              <m:r>
                                <a:rPr lang="en-US" b="0" i="1" smtClean="0">
                                  <a:solidFill>
                                    <a:schemeClr val="accent1">
                                      <a:lumMod val="60000"/>
                                      <a:lumOff val="40000"/>
                                    </a:schemeClr>
                                  </a:solidFill>
                                  <a:latin typeface="Cambria Math"/>
                                  <a:ea typeface="Cambria Math"/>
                                </a:rPr>
                                <m:t>𝑧</m:t>
                              </m:r>
                              <m:r>
                                <a:rPr lang="en-US" b="0" i="1" smtClean="0">
                                  <a:solidFill>
                                    <a:schemeClr val="accent1">
                                      <a:lumMod val="60000"/>
                                      <a:lumOff val="40000"/>
                                    </a:schemeClr>
                                  </a:solidFill>
                                  <a:latin typeface="Cambria Math"/>
                                  <a:ea typeface="Cambria Math"/>
                                </a:rPr>
                                <m:t>)</m:t>
                              </m:r>
                            </m:e>
                          </m:nary>
                          <m:r>
                            <a:rPr lang="en-US" i="1">
                              <a:latin typeface="Cambria Math"/>
                            </a:rPr>
                            <m:t> </m:t>
                          </m:r>
                          <m:r>
                            <m:rPr>
                              <m:nor/>
                            </m:rPr>
                            <a:rPr lang="en-US" dirty="0"/>
                            <m:t> </m:t>
                          </m:r>
                        </m:e>
                      </m:func>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5900" y="1955800"/>
                <a:ext cx="8915400" cy="2921000"/>
              </a:xfrm>
              <a:blipFill rotWithShape="1">
                <a:blip r:embed="rId3"/>
                <a:stretch>
                  <a:fillRect l="-615" t="-167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E6F296A-32B6-44F5-9851-EECB03E6F432}" type="slidenum">
              <a:rPr lang="en-US" smtClean="0"/>
              <a:t>37</a:t>
            </a:fld>
            <a:endParaRPr lang="en-US"/>
          </a:p>
        </p:txBody>
      </p:sp>
      <p:sp>
        <p:nvSpPr>
          <p:cNvPr id="5" name="TextBox 4"/>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39977894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Recover radiance map (</a:t>
            </a:r>
            <a:r>
              <a:rPr lang="en-US" dirty="0" err="1"/>
              <a:t>Debevec</a:t>
            </a:r>
            <a:r>
              <a:rPr lang="en-US" dirty="0"/>
              <a:t>. 1997)</a:t>
            </a:r>
          </a:p>
        </p:txBody>
      </p:sp>
      <p:sp>
        <p:nvSpPr>
          <p:cNvPr id="3" name="Content Placeholder 2"/>
          <p:cNvSpPr>
            <a:spLocks noGrp="1"/>
          </p:cNvSpPr>
          <p:nvPr>
            <p:ph idx="1"/>
          </p:nvPr>
        </p:nvSpPr>
        <p:spPr/>
        <p:txBody>
          <a:bodyPr/>
          <a:lstStyle/>
          <a:p>
            <a:r>
              <a:rPr lang="en-US" b="1" dirty="0" smtClean="0"/>
              <a:t>Refine objective function:</a:t>
            </a:r>
          </a:p>
          <a:p>
            <a:endParaRPr lang="en-US" dirty="0"/>
          </a:p>
          <a:p>
            <a:r>
              <a:rPr lang="en-US" dirty="0" smtClean="0"/>
              <a:t>1. scalar function:</a:t>
            </a:r>
          </a:p>
          <a:p>
            <a:endParaRPr lang="en-US" dirty="0"/>
          </a:p>
          <a:p>
            <a:r>
              <a:rPr lang="en-US" dirty="0" smtClean="0"/>
              <a:t>2. anticipating the basic shape of the response function:</a:t>
            </a:r>
          </a:p>
          <a:p>
            <a:pPr marL="0" indent="0">
              <a:buNone/>
            </a:pPr>
            <a:r>
              <a:rPr lang="en-US" dirty="0" smtClean="0"/>
              <a:t>        </a:t>
            </a:r>
          </a:p>
          <a:p>
            <a:pPr marL="0" indent="0">
              <a:buNone/>
            </a:pPr>
            <a:endParaRPr lang="en-US" dirty="0"/>
          </a:p>
          <a:p>
            <a:pPr marL="0" indent="0">
              <a:buNone/>
            </a:pP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38</a:t>
            </a:fld>
            <a:endParaRPr lang="en-US"/>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362200"/>
            <a:ext cx="2065283"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810000"/>
            <a:ext cx="4752975"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4584700"/>
            <a:ext cx="5143500"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7160" y="4465813"/>
            <a:ext cx="1853565" cy="13730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60776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Recover radiance map (</a:t>
            </a:r>
            <a:r>
              <a:rPr lang="en-US" dirty="0" err="1"/>
              <a:t>Debevec</a:t>
            </a:r>
            <a:r>
              <a:rPr lang="en-US" dirty="0"/>
              <a:t>. 1997)</a:t>
            </a:r>
          </a:p>
        </p:txBody>
      </p:sp>
      <p:sp>
        <p:nvSpPr>
          <p:cNvPr id="3" name="Content Placeholder 2"/>
          <p:cNvSpPr>
            <a:spLocks noGrp="1"/>
          </p:cNvSpPr>
          <p:nvPr>
            <p:ph idx="1"/>
          </p:nvPr>
        </p:nvSpPr>
        <p:spPr>
          <a:xfrm>
            <a:off x="457200" y="1600200"/>
            <a:ext cx="8229600" cy="2743200"/>
          </a:xfrm>
        </p:spPr>
        <p:txBody>
          <a:bodyPr/>
          <a:lstStyle/>
          <a:p>
            <a:r>
              <a:rPr lang="en-US" b="1" dirty="0"/>
              <a:t>Refine objective function:</a:t>
            </a:r>
          </a:p>
          <a:p>
            <a:r>
              <a:rPr lang="en-US" dirty="0" smtClean="0"/>
              <a:t>3. How </a:t>
            </a:r>
            <a:r>
              <a:rPr lang="en-US" dirty="0" smtClean="0"/>
              <a:t>many </a:t>
            </a:r>
            <a:r>
              <a:rPr lang="en-US" dirty="0" smtClean="0"/>
              <a:t>samples(pixels) do we need to calculate:</a:t>
            </a: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39</a:t>
            </a:fld>
            <a:endParaRPr lang="en-US"/>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215900" y="2438400"/>
                <a:ext cx="8915400" cy="19050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endParaRPr lang="en-US" dirty="0" smtClean="0"/>
              </a:p>
              <a:p>
                <a:pPr marL="0" indent="0">
                  <a:buFont typeface="Arial" pitchFamily="34" charset="0"/>
                  <a:buNone/>
                </a:pPr>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a:rPr>
                          </m:ctrlPr>
                        </m:accPr>
                        <m:e>
                          <m:r>
                            <a:rPr lang="en-US" i="1" smtClean="0">
                              <a:solidFill>
                                <a:srgbClr val="FF0000"/>
                              </a:solidFill>
                              <a:latin typeface="Cambria Math"/>
                            </a:rPr>
                            <m:t>𝐸𝑖</m:t>
                          </m:r>
                        </m:e>
                      </m:acc>
                      <m:r>
                        <a:rPr lang="en-US" i="1" smtClean="0">
                          <a:solidFill>
                            <a:srgbClr val="FF0000"/>
                          </a:solidFill>
                          <a:latin typeface="Cambria Math"/>
                        </a:rPr>
                        <m:t>,</m:t>
                      </m:r>
                      <m:acc>
                        <m:accPr>
                          <m:chr m:val="̂"/>
                          <m:ctrlPr>
                            <a:rPr lang="en-US" i="1">
                              <a:solidFill>
                                <a:srgbClr val="FF0000"/>
                              </a:solidFill>
                              <a:latin typeface="Cambria Math"/>
                            </a:rPr>
                          </m:ctrlPr>
                        </m:accPr>
                        <m:e>
                          <m:r>
                            <a:rPr lang="en-US" b="1" i="1" smtClean="0">
                              <a:solidFill>
                                <a:srgbClr val="FF0000"/>
                              </a:solidFill>
                              <a:latin typeface="Cambria Math"/>
                            </a:rPr>
                            <m:t>𝒈</m:t>
                          </m:r>
                          <m:r>
                            <a:rPr lang="en-US" b="1" i="1" smtClean="0">
                              <a:solidFill>
                                <a:srgbClr val="FF0000"/>
                              </a:solidFill>
                              <a:latin typeface="Cambria Math"/>
                            </a:rPr>
                            <m:t>(</m:t>
                          </m:r>
                          <m:r>
                            <a:rPr lang="en-US" b="1" i="1" smtClean="0">
                              <a:solidFill>
                                <a:srgbClr val="FF0000"/>
                              </a:solidFill>
                              <a:latin typeface="Cambria Math"/>
                            </a:rPr>
                            <m:t>𝒛</m:t>
                          </m:r>
                          <m:r>
                            <a:rPr lang="en-US" b="1" i="1" smtClean="0">
                              <a:solidFill>
                                <a:srgbClr val="FF0000"/>
                              </a:solidFill>
                              <a:latin typeface="Cambria Math"/>
                            </a:rPr>
                            <m:t>)</m:t>
                          </m:r>
                        </m:e>
                      </m:acc>
                      <m:r>
                        <a:rPr lang="en-US" i="1">
                          <a:solidFill>
                            <a:srgbClr val="FF0000"/>
                          </a:solidFill>
                          <a:latin typeface="Cambria Math"/>
                        </a:rPr>
                        <m:t>=</m:t>
                      </m:r>
                      <m:func>
                        <m:funcPr>
                          <m:ctrlPr>
                            <a:rPr lang="en-US" i="1" smtClean="0">
                              <a:latin typeface="Cambria Math"/>
                            </a:rPr>
                          </m:ctrlPr>
                        </m:funcPr>
                        <m:fName>
                          <m:limLow>
                            <m:limLowPr>
                              <m:ctrlPr>
                                <a:rPr lang="en-US" i="1" smtClean="0">
                                  <a:latin typeface="Cambria Math"/>
                                </a:rPr>
                              </m:ctrlPr>
                            </m:limLowPr>
                            <m:e>
                              <m:r>
                                <a:rPr lang="en-US" b="1" i="1" smtClean="0">
                                  <a:latin typeface="Cambria Math"/>
                                </a:rPr>
                                <m:t>𝒎𝒊𝒏</m:t>
                              </m:r>
                            </m:e>
                            <m:lim>
                              <m:r>
                                <a:rPr lang="en-US" i="1" smtClean="0">
                                  <a:solidFill>
                                    <a:srgbClr val="FF0000"/>
                                  </a:solidFill>
                                  <a:latin typeface="Cambria Math"/>
                                </a:rPr>
                                <m:t>𝐸𝑖</m:t>
                              </m:r>
                              <m:r>
                                <a:rPr lang="en-US" i="1" smtClean="0">
                                  <a:solidFill>
                                    <a:srgbClr val="FF0000"/>
                                  </a:solidFill>
                                  <a:latin typeface="Cambria Math"/>
                                </a:rPr>
                                <m:t>, </m:t>
                              </m:r>
                              <m:r>
                                <a:rPr lang="en-US" i="1" smtClean="0">
                                  <a:solidFill>
                                    <a:srgbClr val="FF0000"/>
                                  </a:solidFill>
                                  <a:latin typeface="Cambria Math"/>
                                </a:rPr>
                                <m:t>𝑔</m:t>
                              </m:r>
                              <m:r>
                                <a:rPr lang="en-US" i="1" smtClean="0">
                                  <a:solidFill>
                                    <a:srgbClr val="FF0000"/>
                                  </a:solidFill>
                                  <a:latin typeface="Cambria Math"/>
                                </a:rPr>
                                <m:t>(</m:t>
                              </m:r>
                              <m:r>
                                <a:rPr lang="en-US" i="1" smtClean="0">
                                  <a:solidFill>
                                    <a:srgbClr val="FF0000"/>
                                  </a:solidFill>
                                  <a:latin typeface="Cambria Math"/>
                                </a:rPr>
                                <m:t>𝑍</m:t>
                              </m:r>
                              <m:r>
                                <a:rPr lang="en-US" i="1" smtClean="0">
                                  <a:solidFill>
                                    <a:srgbClr val="FF0000"/>
                                  </a:solidFill>
                                  <a:latin typeface="Cambria Math"/>
                                </a:rPr>
                                <m:t>)</m:t>
                              </m:r>
                            </m:lim>
                          </m:limLow>
                        </m:fName>
                        <m:e>
                          <m:nary>
                            <m:naryPr>
                              <m:chr m:val="∑"/>
                              <m:ctrlPr>
                                <a:rPr lang="en-US" i="1">
                                  <a:latin typeface="Cambria Math"/>
                                </a:rPr>
                              </m:ctrlPr>
                            </m:naryPr>
                            <m:sub>
                              <m:r>
                                <m:rPr>
                                  <m:brk m:alnAt="23"/>
                                </m:rPr>
                                <a:rPr lang="en-US" i="1">
                                  <a:latin typeface="Cambria Math"/>
                                </a:rPr>
                                <m:t>𝑖</m:t>
                              </m:r>
                              <m:r>
                                <a:rPr lang="en-US" i="1">
                                  <a:latin typeface="Cambria Math"/>
                                </a:rPr>
                                <m:t>=1</m:t>
                              </m:r>
                            </m:sub>
                            <m:sup>
                              <m:r>
                                <a:rPr lang="en-US" i="1">
                                  <a:latin typeface="Cambria Math"/>
                                </a:rPr>
                                <m:t>𝑁</m:t>
                              </m:r>
                            </m:sup>
                            <m:e>
                              <m:nary>
                                <m:naryPr>
                                  <m:chr m:val="∑"/>
                                  <m:ctrlPr>
                                    <a:rPr lang="en-US" i="1">
                                      <a:latin typeface="Cambria Math"/>
                                    </a:rPr>
                                  </m:ctrlPr>
                                </m:naryPr>
                                <m:sub>
                                  <m:r>
                                    <m:rPr>
                                      <m:brk m:alnAt="23"/>
                                    </m:rPr>
                                    <a:rPr lang="en-US" i="1">
                                      <a:latin typeface="Cambria Math"/>
                                    </a:rPr>
                                    <m:t>𝑗</m:t>
                                  </m:r>
                                  <m:r>
                                    <a:rPr lang="en-US" i="1">
                                      <a:latin typeface="Cambria Math"/>
                                    </a:rPr>
                                    <m:t>=1</m:t>
                                  </m:r>
                                </m:sub>
                                <m:sup>
                                  <m:r>
                                    <a:rPr lang="en-US" i="1">
                                      <a:latin typeface="Cambria Math"/>
                                    </a:rPr>
                                    <m:t>𝑃</m:t>
                                  </m:r>
                                </m:sup>
                                <m:e>
                                  <m:sSup>
                                    <m:sSupPr>
                                      <m:ctrlPr>
                                        <a:rPr lang="en-US" i="1">
                                          <a:latin typeface="Cambria Math"/>
                                        </a:rPr>
                                      </m:ctrlPr>
                                    </m:sSupPr>
                                    <m:e>
                                      <m:r>
                                        <a:rPr lang="en-US" i="1">
                                          <a:latin typeface="Cambria Math"/>
                                        </a:rPr>
                                        <m:t>[</m:t>
                                      </m:r>
                                      <m:r>
                                        <a:rPr lang="en-US" b="1" i="1">
                                          <a:solidFill>
                                            <a:srgbClr val="FF0000"/>
                                          </a:solidFill>
                                          <a:latin typeface="Cambria Math"/>
                                        </a:rPr>
                                        <m:t>𝒈</m:t>
                                      </m:r>
                                      <m:d>
                                        <m:dPr>
                                          <m:ctrlPr>
                                            <a:rPr lang="en-US" i="1">
                                              <a:latin typeface="Cambria Math"/>
                                            </a:rPr>
                                          </m:ctrlPr>
                                        </m:dPr>
                                        <m:e>
                                          <m:sSub>
                                            <m:sSubPr>
                                              <m:ctrlPr>
                                                <a:rPr lang="en-US" i="1">
                                                  <a:solidFill>
                                                    <a:srgbClr val="00B050"/>
                                                  </a:solidFill>
                                                  <a:latin typeface="Cambria Math"/>
                                                </a:rPr>
                                              </m:ctrlPr>
                                            </m:sSubPr>
                                            <m:e>
                                              <m:r>
                                                <a:rPr lang="en-US" i="1">
                                                  <a:solidFill>
                                                    <a:srgbClr val="00B050"/>
                                                  </a:solidFill>
                                                  <a:latin typeface="Cambria Math"/>
                                                </a:rPr>
                                                <m:t>𝑍</m:t>
                                              </m:r>
                                            </m:e>
                                            <m:sub>
                                              <m:r>
                                                <a:rPr lang="en-US" i="1">
                                                  <a:solidFill>
                                                    <a:srgbClr val="00B050"/>
                                                  </a:solidFill>
                                                  <a:latin typeface="Cambria Math"/>
                                                </a:rPr>
                                                <m:t>𝑖𝑗</m:t>
                                              </m:r>
                                            </m:sub>
                                          </m:sSub>
                                        </m:e>
                                      </m:d>
                                      <m:r>
                                        <a:rPr lang="en-US" i="1">
                                          <a:latin typeface="Cambria Math"/>
                                        </a:rPr>
                                        <m:t>−</m:t>
                                      </m:r>
                                      <m:r>
                                        <a:rPr lang="en-US" i="1">
                                          <a:latin typeface="Cambria Math"/>
                                        </a:rPr>
                                        <m:t>𝑙𝑛</m:t>
                                      </m:r>
                                      <m:sSub>
                                        <m:sSubPr>
                                          <m:ctrlPr>
                                            <a:rPr lang="en-US" i="1">
                                              <a:solidFill>
                                                <a:srgbClr val="FF0000"/>
                                              </a:solidFill>
                                              <a:latin typeface="Cambria Math"/>
                                            </a:rPr>
                                          </m:ctrlPr>
                                        </m:sSubPr>
                                        <m:e>
                                          <m:r>
                                            <a:rPr lang="en-US" i="1">
                                              <a:solidFill>
                                                <a:srgbClr val="FF0000"/>
                                              </a:solidFill>
                                              <a:latin typeface="Cambria Math"/>
                                            </a:rPr>
                                            <m:t>𝐸</m:t>
                                          </m:r>
                                        </m:e>
                                        <m:sub>
                                          <m:r>
                                            <a:rPr lang="en-US" i="1">
                                              <a:solidFill>
                                                <a:srgbClr val="FF0000"/>
                                              </a:solidFill>
                                              <a:latin typeface="Cambria Math"/>
                                            </a:rPr>
                                            <m:t>𝑖</m:t>
                                          </m:r>
                                        </m:sub>
                                      </m:sSub>
                                      <m:r>
                                        <a:rPr lang="en-US" i="1">
                                          <a:latin typeface="Cambria Math"/>
                                        </a:rPr>
                                        <m:t>−</m:t>
                                      </m:r>
                                      <m:func>
                                        <m:funcPr>
                                          <m:ctrlPr>
                                            <a:rPr lang="en-US" i="1">
                                              <a:latin typeface="Cambria Math"/>
                                            </a:rPr>
                                          </m:ctrlPr>
                                        </m:funcPr>
                                        <m:fName>
                                          <m:r>
                                            <m:rPr>
                                              <m:sty m:val="p"/>
                                            </m:rPr>
                                            <a:rPr lang="en-US">
                                              <a:latin typeface="Cambria Math"/>
                                            </a:rPr>
                                            <m:t>ln</m:t>
                                          </m:r>
                                        </m:fName>
                                        <m:e>
                                          <m:sSub>
                                            <m:sSubPr>
                                              <m:ctrlPr>
                                                <a:rPr lang="en-US" i="1">
                                                  <a:solidFill>
                                                    <a:srgbClr val="00B050"/>
                                                  </a:solidFill>
                                                  <a:latin typeface="Cambria Math"/>
                                                </a:rPr>
                                              </m:ctrlPr>
                                            </m:sSubPr>
                                            <m:e>
                                              <m:r>
                                                <a:rPr lang="en-US" i="1">
                                                  <a:solidFill>
                                                    <a:srgbClr val="00B050"/>
                                                  </a:solidFill>
                                                  <a:latin typeface="Cambria Math"/>
                                                  <a:ea typeface="Cambria Math"/>
                                                </a:rPr>
                                                <m:t>∆</m:t>
                                              </m:r>
                                              <m:r>
                                                <a:rPr lang="en-US" i="1">
                                                  <a:solidFill>
                                                    <a:srgbClr val="00B050"/>
                                                  </a:solidFill>
                                                  <a:latin typeface="Cambria Math"/>
                                                  <a:ea typeface="Cambria Math"/>
                                                </a:rPr>
                                                <m:t>𝑡</m:t>
                                              </m:r>
                                            </m:e>
                                            <m:sub>
                                              <m:r>
                                                <a:rPr lang="en-US" i="1">
                                                  <a:solidFill>
                                                    <a:srgbClr val="00B050"/>
                                                  </a:solidFill>
                                                  <a:latin typeface="Cambria Math"/>
                                                </a:rPr>
                                                <m:t>𝑗</m:t>
                                              </m:r>
                                            </m:sub>
                                          </m:sSub>
                                        </m:e>
                                      </m:func>
                                      <m:r>
                                        <a:rPr lang="en-US" i="1">
                                          <a:latin typeface="Cambria Math"/>
                                        </a:rPr>
                                        <m:t>]</m:t>
                                      </m:r>
                                    </m:e>
                                    <m:sup>
                                      <m:r>
                                        <a:rPr lang="en-US" i="1">
                                          <a:latin typeface="Cambria Math"/>
                                        </a:rPr>
                                        <m:t>2</m:t>
                                      </m:r>
                                    </m:sup>
                                  </m:sSup>
                                </m:e>
                              </m:nary>
                            </m:e>
                          </m:nary>
                          <m:r>
                            <a:rPr lang="en-US" i="1">
                              <a:latin typeface="Cambria Math"/>
                            </a:rPr>
                            <m:t>+</m:t>
                          </m:r>
                          <m:r>
                            <a:rPr lang="en-US" i="1" smtClean="0">
                              <a:latin typeface="Cambria Math"/>
                              <a:ea typeface="Cambria Math"/>
                            </a:rPr>
                            <m:t>𝜆</m:t>
                          </m:r>
                          <m:nary>
                            <m:naryPr>
                              <m:chr m:val="∑"/>
                              <m:ctrlPr>
                                <a:rPr lang="en-US" i="1" smtClean="0">
                                  <a:latin typeface="Cambria Math"/>
                                  <a:ea typeface="Cambria Math"/>
                                </a:rPr>
                              </m:ctrlPr>
                            </m:naryPr>
                            <m:sub>
                              <m:r>
                                <m:rPr>
                                  <m:brk m:alnAt="23"/>
                                </m:rPr>
                                <a:rPr lang="en-US" i="1" smtClean="0">
                                  <a:latin typeface="Cambria Math"/>
                                  <a:ea typeface="Cambria Math"/>
                                </a:rPr>
                                <m:t>𝑧</m:t>
                              </m:r>
                              <m:r>
                                <a:rPr lang="en-US" i="1" smtClean="0">
                                  <a:latin typeface="Cambria Math"/>
                                  <a:ea typeface="Cambria Math"/>
                                </a:rPr>
                                <m:t>=0</m:t>
                              </m:r>
                            </m:sub>
                            <m:sup>
                              <m:r>
                                <a:rPr lang="en-US" i="1" smtClean="0">
                                  <a:latin typeface="Cambria Math"/>
                                  <a:ea typeface="Cambria Math"/>
                                </a:rPr>
                                <m:t>255</m:t>
                              </m:r>
                            </m:sup>
                            <m:e>
                              <m:r>
                                <a:rPr lang="en-US" i="1" smtClean="0">
                                  <a:solidFill>
                                    <a:schemeClr val="accent1">
                                      <a:lumMod val="60000"/>
                                      <a:lumOff val="40000"/>
                                    </a:schemeClr>
                                  </a:solidFill>
                                  <a:latin typeface="Cambria Math"/>
                                  <a:ea typeface="Cambria Math"/>
                                </a:rPr>
                                <m:t>𝑔</m:t>
                              </m:r>
                              <m:r>
                                <a:rPr lang="en-US" i="1" smtClean="0">
                                  <a:solidFill>
                                    <a:schemeClr val="accent1">
                                      <a:lumMod val="60000"/>
                                      <a:lumOff val="40000"/>
                                    </a:schemeClr>
                                  </a:solidFill>
                                  <a:latin typeface="Cambria Math"/>
                                  <a:ea typeface="Cambria Math"/>
                                </a:rPr>
                                <m:t>′′(</m:t>
                              </m:r>
                              <m:r>
                                <a:rPr lang="en-US" i="1" smtClean="0">
                                  <a:solidFill>
                                    <a:schemeClr val="accent1">
                                      <a:lumMod val="60000"/>
                                      <a:lumOff val="40000"/>
                                    </a:schemeClr>
                                  </a:solidFill>
                                  <a:latin typeface="Cambria Math"/>
                                  <a:ea typeface="Cambria Math"/>
                                </a:rPr>
                                <m:t>𝑧</m:t>
                              </m:r>
                              <m:r>
                                <a:rPr lang="en-US" i="1" smtClean="0">
                                  <a:solidFill>
                                    <a:schemeClr val="accent1">
                                      <a:lumMod val="60000"/>
                                      <a:lumOff val="40000"/>
                                    </a:schemeClr>
                                  </a:solidFill>
                                  <a:latin typeface="Cambria Math"/>
                                  <a:ea typeface="Cambria Math"/>
                                </a:rPr>
                                <m:t>)</m:t>
                              </m:r>
                            </m:e>
                          </m:nary>
                          <m:r>
                            <a:rPr lang="en-US" i="1">
                              <a:latin typeface="Cambria Math"/>
                            </a:rPr>
                            <m:t> </m:t>
                          </m:r>
                          <m:r>
                            <m:rPr>
                              <m:nor/>
                            </m:rPr>
                            <a:rPr lang="en-US" dirty="0"/>
                            <m:t> </m:t>
                          </m:r>
                        </m:e>
                      </m:func>
                    </m:oMath>
                  </m:oMathPara>
                </a14:m>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215900" y="2438400"/>
                <a:ext cx="8915400" cy="1905000"/>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
        <p:nvSpPr>
          <p:cNvPr id="6" name="TextBox 5"/>
          <p:cNvSpPr txBox="1"/>
          <p:nvPr/>
        </p:nvSpPr>
        <p:spPr>
          <a:xfrm>
            <a:off x="761999" y="4495800"/>
            <a:ext cx="3995966" cy="369332"/>
          </a:xfrm>
          <a:prstGeom prst="rect">
            <a:avLst/>
          </a:prstGeom>
          <a:noFill/>
        </p:spPr>
        <p:txBody>
          <a:bodyPr wrap="none" rtlCol="0">
            <a:spAutoFit/>
          </a:bodyPr>
          <a:lstStyle/>
          <a:p>
            <a:r>
              <a:rPr lang="en-US" dirty="0" smtClean="0"/>
              <a:t>1.Make sure (# of </a:t>
            </a:r>
            <a:r>
              <a:rPr lang="en-US" dirty="0" err="1" smtClean="0"/>
              <a:t>Ei</a:t>
            </a:r>
            <a:r>
              <a:rPr lang="en-US" dirty="0" smtClean="0"/>
              <a:t>)*(# of Pictures)&gt;256</a:t>
            </a:r>
            <a:endParaRPr lang="en-US" dirty="0"/>
          </a:p>
        </p:txBody>
      </p:sp>
      <p:sp>
        <p:nvSpPr>
          <p:cNvPr id="9" name="TextBox 8"/>
          <p:cNvSpPr txBox="1"/>
          <p:nvPr/>
        </p:nvSpPr>
        <p:spPr>
          <a:xfrm>
            <a:off x="761999" y="4887694"/>
            <a:ext cx="6429376" cy="646331"/>
          </a:xfrm>
          <a:prstGeom prst="rect">
            <a:avLst/>
          </a:prstGeom>
          <a:noFill/>
        </p:spPr>
        <p:txBody>
          <a:bodyPr wrap="square" rtlCol="0">
            <a:spAutoFit/>
          </a:bodyPr>
          <a:lstStyle/>
          <a:p>
            <a:r>
              <a:rPr lang="en-US" dirty="0" smtClean="0"/>
              <a:t>2.The pixel locations should be chosen so that they have a reasonably even distribution of pixel values.</a:t>
            </a:r>
            <a:endParaRPr lang="en-US" dirty="0"/>
          </a:p>
        </p:txBody>
      </p:sp>
    </p:spTree>
    <p:extLst>
      <p:ext uri="{BB962C8B-B14F-4D97-AF65-F5344CB8AC3E}">
        <p14:creationId xmlns:p14="http://schemas.microsoft.com/office/powerpoint/2010/main" val="29349118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sensing pipeline</a:t>
            </a:r>
            <a:endParaRPr lang="en-US" dirty="0"/>
          </a:p>
        </p:txBody>
      </p:sp>
      <p:sp>
        <p:nvSpPr>
          <p:cNvPr id="4" name="TextBox 3"/>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47800"/>
            <a:ext cx="7620000"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5E6F296A-32B6-44F5-9851-EECB03E6F432}" type="slidenum">
              <a:rPr lang="en-US" smtClean="0"/>
              <a:t>4</a:t>
            </a:fld>
            <a:endParaRPr lang="en-US"/>
          </a:p>
        </p:txBody>
      </p:sp>
      <p:sp>
        <p:nvSpPr>
          <p:cNvPr id="6" name="Content Placeholder 5"/>
          <p:cNvSpPr>
            <a:spLocks noGrp="1"/>
          </p:cNvSpPr>
          <p:nvPr>
            <p:ph idx="1"/>
          </p:nvPr>
        </p:nvSpPr>
        <p:spPr/>
        <p:txBody>
          <a:bodyPr/>
          <a:lstStyle/>
          <a:p>
            <a:endParaRPr lang="en-US"/>
          </a:p>
        </p:txBody>
      </p:sp>
      <p:sp>
        <p:nvSpPr>
          <p:cNvPr id="3" name="Oval 2"/>
          <p:cNvSpPr/>
          <p:nvPr/>
        </p:nvSpPr>
        <p:spPr>
          <a:xfrm>
            <a:off x="457200" y="1447800"/>
            <a:ext cx="1600200" cy="1219200"/>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867400" y="4800600"/>
            <a:ext cx="1600200" cy="1219200"/>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5122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Recover radiance map (</a:t>
            </a:r>
            <a:r>
              <a:rPr lang="en-US" dirty="0" err="1"/>
              <a:t>Debevec</a:t>
            </a:r>
            <a:r>
              <a:rPr lang="en-US" dirty="0"/>
              <a:t>. 1997)</a:t>
            </a:r>
          </a:p>
        </p:txBody>
      </p:sp>
      <p:sp>
        <p:nvSpPr>
          <p:cNvPr id="3" name="Content Placeholder 2"/>
          <p:cNvSpPr>
            <a:spLocks noGrp="1"/>
          </p:cNvSpPr>
          <p:nvPr>
            <p:ph idx="1"/>
          </p:nvPr>
        </p:nvSpPr>
        <p:spPr>
          <a:xfrm>
            <a:off x="533400" y="1415207"/>
            <a:ext cx="8229600" cy="4876800"/>
          </a:xfrm>
        </p:spPr>
        <p:txBody>
          <a:bodyPr/>
          <a:lstStyle/>
          <a:p>
            <a:r>
              <a:rPr lang="en-US" dirty="0" err="1" smtClean="0"/>
              <a:t>Matix</a:t>
            </a:r>
            <a:r>
              <a:rPr lang="en-US" dirty="0" smtClean="0"/>
              <a:t> representation</a:t>
            </a: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40</a:t>
            </a:fld>
            <a:endParaRPr lang="en-US"/>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006600"/>
            <a:ext cx="6062662" cy="4615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5358399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0"/>
            <a:ext cx="1828800" cy="990600"/>
          </a:xfrm>
        </p:spPr>
        <p:txBody>
          <a:bodyPr>
            <a:normAutofit fontScale="90000"/>
          </a:bodyPr>
          <a:lstStyle/>
          <a:p>
            <a:r>
              <a:rPr lang="en-US" dirty="0" smtClean="0"/>
              <a:t>MATLAB CODE</a:t>
            </a: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41</a:t>
            </a:fld>
            <a:endParaRPr lang="en-US"/>
          </a:p>
        </p:txBody>
      </p:sp>
      <p:sp>
        <p:nvSpPr>
          <p:cNvPr id="5" name="Rectangle 3"/>
          <p:cNvSpPr>
            <a:spLocks noChangeArrowheads="1"/>
          </p:cNvSpPr>
          <p:nvPr/>
        </p:nvSpPr>
        <p:spPr bwMode="auto">
          <a:xfrm>
            <a:off x="1828800" y="457200"/>
            <a:ext cx="7620000" cy="6122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altLang="en-US" sz="1400" b="1" dirty="0">
                <a:latin typeface="Courier New" pitchFamily="49" charset="0"/>
              </a:rPr>
              <a:t>function [</a:t>
            </a:r>
            <a:r>
              <a:rPr lang="en-US" altLang="en-US" sz="1400" b="1" dirty="0" err="1">
                <a:latin typeface="Courier New" pitchFamily="49" charset="0"/>
              </a:rPr>
              <a:t>g,lE</a:t>
            </a:r>
            <a:r>
              <a:rPr lang="en-US" altLang="en-US" sz="1400" b="1" dirty="0">
                <a:latin typeface="Courier New" pitchFamily="49" charset="0"/>
              </a:rPr>
              <a:t>]=</a:t>
            </a:r>
            <a:r>
              <a:rPr lang="en-US" altLang="en-US" sz="1400" b="1" dirty="0" err="1">
                <a:latin typeface="Courier New" pitchFamily="49" charset="0"/>
              </a:rPr>
              <a:t>gsolve</a:t>
            </a:r>
            <a:r>
              <a:rPr lang="en-US" altLang="en-US" sz="1400" b="1" dirty="0">
                <a:latin typeface="Courier New" pitchFamily="49" charset="0"/>
              </a:rPr>
              <a:t>(</a:t>
            </a:r>
            <a:r>
              <a:rPr lang="en-US" altLang="en-US" sz="1400" b="1" dirty="0" err="1">
                <a:latin typeface="Courier New" pitchFamily="49" charset="0"/>
              </a:rPr>
              <a:t>Z,B,l,w</a:t>
            </a:r>
            <a:r>
              <a:rPr lang="en-US" altLang="en-US" sz="1400" b="1" dirty="0">
                <a:latin typeface="Courier New" pitchFamily="49" charset="0"/>
              </a:rPr>
              <a:t>)</a:t>
            </a:r>
          </a:p>
          <a:p>
            <a:endParaRPr lang="en-US" altLang="en-US" sz="1400" dirty="0">
              <a:latin typeface="Courier New" pitchFamily="49" charset="0"/>
            </a:endParaRPr>
          </a:p>
          <a:p>
            <a:r>
              <a:rPr lang="en-US" altLang="en-US" sz="1400" dirty="0">
                <a:latin typeface="Courier New" pitchFamily="49" charset="0"/>
              </a:rPr>
              <a:t>n = 256;</a:t>
            </a:r>
          </a:p>
          <a:p>
            <a:r>
              <a:rPr lang="en-US" altLang="en-US" sz="1400" dirty="0">
                <a:latin typeface="Courier New" pitchFamily="49" charset="0"/>
              </a:rPr>
              <a:t>A = zeros(size(Z,1)*size(Z,2)+n+1,n+size(Z,1));</a:t>
            </a:r>
          </a:p>
          <a:p>
            <a:r>
              <a:rPr lang="en-US" altLang="en-US" sz="1400" dirty="0">
                <a:latin typeface="Courier New" pitchFamily="49" charset="0"/>
              </a:rPr>
              <a:t>b = zeros(size(A,1),1);</a:t>
            </a:r>
          </a:p>
          <a:p>
            <a:endParaRPr lang="en-US" altLang="en-US" sz="1400" dirty="0">
              <a:latin typeface="Courier New" pitchFamily="49" charset="0"/>
            </a:endParaRPr>
          </a:p>
          <a:p>
            <a:r>
              <a:rPr lang="en-US" altLang="en-US" sz="1400" dirty="0">
                <a:latin typeface="Courier New" pitchFamily="49" charset="0"/>
              </a:rPr>
              <a:t>k = 1;                </a:t>
            </a:r>
            <a:r>
              <a:rPr lang="en-US" altLang="en-US" sz="1400" dirty="0">
                <a:solidFill>
                  <a:srgbClr val="00B050"/>
                </a:solidFill>
                <a:latin typeface="Courier New" pitchFamily="49" charset="0"/>
              </a:rPr>
              <a:t>%% Include the data-fitting equations</a:t>
            </a:r>
          </a:p>
          <a:p>
            <a:r>
              <a:rPr lang="en-US" altLang="en-US" sz="1400" dirty="0">
                <a:latin typeface="Courier New" pitchFamily="49" charset="0"/>
              </a:rPr>
              <a:t>for </a:t>
            </a:r>
            <a:r>
              <a:rPr lang="en-US" altLang="en-US" sz="1400" dirty="0" err="1">
                <a:latin typeface="Courier New" pitchFamily="49" charset="0"/>
              </a:rPr>
              <a:t>i</a:t>
            </a:r>
            <a:r>
              <a:rPr lang="en-US" altLang="en-US" sz="1400" dirty="0">
                <a:latin typeface="Courier New" pitchFamily="49" charset="0"/>
              </a:rPr>
              <a:t>=1:size(Z,1)</a:t>
            </a:r>
          </a:p>
          <a:p>
            <a:r>
              <a:rPr lang="en-US" altLang="en-US" sz="1400" dirty="0">
                <a:latin typeface="Courier New" pitchFamily="49" charset="0"/>
              </a:rPr>
              <a:t>  for j=1:size(Z,2)</a:t>
            </a:r>
          </a:p>
          <a:p>
            <a:r>
              <a:rPr lang="en-US" altLang="en-US" sz="1400" dirty="0">
                <a:latin typeface="Courier New" pitchFamily="49" charset="0"/>
              </a:rPr>
              <a:t>    </a:t>
            </a:r>
            <a:r>
              <a:rPr lang="en-US" altLang="en-US" sz="1400" dirty="0" err="1">
                <a:latin typeface="Courier New" pitchFamily="49" charset="0"/>
              </a:rPr>
              <a:t>wij</a:t>
            </a:r>
            <a:r>
              <a:rPr lang="en-US" altLang="en-US" sz="1400" dirty="0">
                <a:latin typeface="Courier New" pitchFamily="49" charset="0"/>
              </a:rPr>
              <a:t> = w(Z(</a:t>
            </a:r>
            <a:r>
              <a:rPr lang="en-US" altLang="en-US" sz="1400" dirty="0" err="1">
                <a:latin typeface="Courier New" pitchFamily="49" charset="0"/>
              </a:rPr>
              <a:t>i,j</a:t>
            </a:r>
            <a:r>
              <a:rPr lang="en-US" altLang="en-US" sz="1400" dirty="0">
                <a:latin typeface="Courier New" pitchFamily="49" charset="0"/>
              </a:rPr>
              <a:t>)+1);</a:t>
            </a:r>
          </a:p>
          <a:p>
            <a:r>
              <a:rPr lang="en-US" altLang="en-US" sz="1400" dirty="0">
                <a:latin typeface="Courier New" pitchFamily="49" charset="0"/>
              </a:rPr>
              <a:t>    A(</a:t>
            </a:r>
            <a:r>
              <a:rPr lang="en-US" altLang="en-US" sz="1400" dirty="0" err="1">
                <a:latin typeface="Courier New" pitchFamily="49" charset="0"/>
              </a:rPr>
              <a:t>k,Z</a:t>
            </a:r>
            <a:r>
              <a:rPr lang="en-US" altLang="en-US" sz="1400" dirty="0">
                <a:latin typeface="Courier New" pitchFamily="49" charset="0"/>
              </a:rPr>
              <a:t>(</a:t>
            </a:r>
            <a:r>
              <a:rPr lang="en-US" altLang="en-US" sz="1400" dirty="0" err="1">
                <a:latin typeface="Courier New" pitchFamily="49" charset="0"/>
              </a:rPr>
              <a:t>i,j</a:t>
            </a:r>
            <a:r>
              <a:rPr lang="en-US" altLang="en-US" sz="1400" dirty="0">
                <a:latin typeface="Courier New" pitchFamily="49" charset="0"/>
              </a:rPr>
              <a:t>)+1) = </a:t>
            </a:r>
            <a:r>
              <a:rPr lang="en-US" altLang="en-US" sz="1400" dirty="0" err="1">
                <a:latin typeface="Courier New" pitchFamily="49" charset="0"/>
              </a:rPr>
              <a:t>wij</a:t>
            </a:r>
            <a:r>
              <a:rPr lang="en-US" altLang="en-US" sz="1400" dirty="0">
                <a:latin typeface="Courier New" pitchFamily="49" charset="0"/>
              </a:rPr>
              <a:t>; A(</a:t>
            </a:r>
            <a:r>
              <a:rPr lang="en-US" altLang="en-US" sz="1400" dirty="0" err="1">
                <a:latin typeface="Courier New" pitchFamily="49" charset="0"/>
              </a:rPr>
              <a:t>k,n+i</a:t>
            </a:r>
            <a:r>
              <a:rPr lang="en-US" altLang="en-US" sz="1400" dirty="0">
                <a:latin typeface="Courier New" pitchFamily="49" charset="0"/>
              </a:rPr>
              <a:t>) = -</a:t>
            </a:r>
            <a:r>
              <a:rPr lang="en-US" altLang="en-US" sz="1400" dirty="0" err="1">
                <a:latin typeface="Courier New" pitchFamily="49" charset="0"/>
              </a:rPr>
              <a:t>wij</a:t>
            </a:r>
            <a:r>
              <a:rPr lang="en-US" altLang="en-US" sz="1400" dirty="0">
                <a:latin typeface="Courier New" pitchFamily="49" charset="0"/>
              </a:rPr>
              <a:t>; b(k,1) = </a:t>
            </a:r>
            <a:r>
              <a:rPr lang="en-US" altLang="en-US" sz="1400" dirty="0" err="1">
                <a:latin typeface="Courier New" pitchFamily="49" charset="0"/>
              </a:rPr>
              <a:t>wij</a:t>
            </a:r>
            <a:r>
              <a:rPr lang="en-US" altLang="en-US" sz="1400" dirty="0">
                <a:latin typeface="Courier New" pitchFamily="49" charset="0"/>
              </a:rPr>
              <a:t> * B(</a:t>
            </a:r>
            <a:r>
              <a:rPr lang="en-US" altLang="en-US" sz="1400" dirty="0" err="1">
                <a:latin typeface="Courier New" pitchFamily="49" charset="0"/>
              </a:rPr>
              <a:t>i,j</a:t>
            </a:r>
            <a:r>
              <a:rPr lang="en-US" altLang="en-US" sz="1400" dirty="0">
                <a:latin typeface="Courier New" pitchFamily="49" charset="0"/>
              </a:rPr>
              <a:t>);</a:t>
            </a:r>
          </a:p>
          <a:p>
            <a:r>
              <a:rPr lang="en-US" altLang="en-US" sz="1400" dirty="0">
                <a:latin typeface="Courier New" pitchFamily="49" charset="0"/>
              </a:rPr>
              <a:t>    k=k+1;</a:t>
            </a:r>
          </a:p>
          <a:p>
            <a:r>
              <a:rPr lang="en-US" altLang="en-US" sz="1400" dirty="0">
                <a:latin typeface="Courier New" pitchFamily="49" charset="0"/>
              </a:rPr>
              <a:t>  end</a:t>
            </a:r>
          </a:p>
          <a:p>
            <a:r>
              <a:rPr lang="en-US" altLang="en-US" sz="1400" dirty="0">
                <a:latin typeface="Courier New" pitchFamily="49" charset="0"/>
              </a:rPr>
              <a:t>end</a:t>
            </a:r>
          </a:p>
          <a:p>
            <a:endParaRPr lang="en-US" altLang="en-US" sz="1400" dirty="0">
              <a:latin typeface="Courier New" pitchFamily="49" charset="0"/>
            </a:endParaRPr>
          </a:p>
          <a:p>
            <a:r>
              <a:rPr lang="en-US" altLang="en-US" sz="1400" dirty="0">
                <a:latin typeface="Courier New" pitchFamily="49" charset="0"/>
              </a:rPr>
              <a:t>A(k,129) = 1;    </a:t>
            </a:r>
            <a:r>
              <a:rPr lang="en-US" altLang="en-US" sz="1400" dirty="0" smtClean="0">
                <a:solidFill>
                  <a:srgbClr val="00B050"/>
                </a:solidFill>
                <a:latin typeface="Courier New" pitchFamily="49" charset="0"/>
              </a:rPr>
              <a:t>%% </a:t>
            </a:r>
            <a:r>
              <a:rPr lang="en-US" altLang="en-US" sz="1400" dirty="0">
                <a:solidFill>
                  <a:srgbClr val="00B050"/>
                </a:solidFill>
                <a:latin typeface="Courier New" pitchFamily="49" charset="0"/>
              </a:rPr>
              <a:t>Fix the curve by setting its middle value to 0</a:t>
            </a:r>
          </a:p>
          <a:p>
            <a:r>
              <a:rPr lang="en-US" altLang="en-US" sz="1400" dirty="0">
                <a:latin typeface="Courier New" pitchFamily="49" charset="0"/>
              </a:rPr>
              <a:t>k=k+1;</a:t>
            </a:r>
          </a:p>
          <a:p>
            <a:endParaRPr lang="en-US" altLang="en-US" sz="1400" dirty="0">
              <a:latin typeface="Courier New" pitchFamily="49" charset="0"/>
            </a:endParaRPr>
          </a:p>
          <a:p>
            <a:r>
              <a:rPr lang="en-US" altLang="en-US" sz="1400" dirty="0">
                <a:latin typeface="Courier New" pitchFamily="49" charset="0"/>
              </a:rPr>
              <a:t>for </a:t>
            </a:r>
            <a:r>
              <a:rPr lang="en-US" altLang="en-US" sz="1400" dirty="0" err="1">
                <a:latin typeface="Courier New" pitchFamily="49" charset="0"/>
              </a:rPr>
              <a:t>i</a:t>
            </a:r>
            <a:r>
              <a:rPr lang="en-US" altLang="en-US" sz="1400" dirty="0">
                <a:latin typeface="Courier New" pitchFamily="49" charset="0"/>
              </a:rPr>
              <a:t>=1:n-2      </a:t>
            </a:r>
            <a:r>
              <a:rPr lang="en-US" altLang="en-US" sz="1400" dirty="0" smtClean="0">
                <a:solidFill>
                  <a:srgbClr val="00B050"/>
                </a:solidFill>
                <a:latin typeface="Courier New" pitchFamily="49" charset="0"/>
              </a:rPr>
              <a:t>%% </a:t>
            </a:r>
            <a:r>
              <a:rPr lang="en-US" altLang="en-US" sz="1400" dirty="0">
                <a:solidFill>
                  <a:srgbClr val="00B050"/>
                </a:solidFill>
                <a:latin typeface="Courier New" pitchFamily="49" charset="0"/>
              </a:rPr>
              <a:t>Include the smoothness equations</a:t>
            </a:r>
          </a:p>
          <a:p>
            <a:r>
              <a:rPr lang="en-US" altLang="en-US" sz="1400" dirty="0">
                <a:latin typeface="Courier New" pitchFamily="49" charset="0"/>
              </a:rPr>
              <a:t>  A(</a:t>
            </a:r>
            <a:r>
              <a:rPr lang="en-US" altLang="en-US" sz="1400" dirty="0" err="1">
                <a:latin typeface="Courier New" pitchFamily="49" charset="0"/>
              </a:rPr>
              <a:t>k,i</a:t>
            </a:r>
            <a:r>
              <a:rPr lang="en-US" altLang="en-US" sz="1400" dirty="0">
                <a:latin typeface="Courier New" pitchFamily="49" charset="0"/>
              </a:rPr>
              <a:t>)=l*w(i+1); A(k,i+1)=-2*l*w(i+1); A(k,i+2)=l*w(i+1);</a:t>
            </a:r>
          </a:p>
          <a:p>
            <a:r>
              <a:rPr lang="en-US" altLang="en-US" sz="1400" dirty="0">
                <a:latin typeface="Courier New" pitchFamily="49" charset="0"/>
              </a:rPr>
              <a:t>  k=k+1;</a:t>
            </a:r>
          </a:p>
          <a:p>
            <a:r>
              <a:rPr lang="en-US" altLang="en-US" sz="1400" dirty="0">
                <a:latin typeface="Courier New" pitchFamily="49" charset="0"/>
              </a:rPr>
              <a:t>end</a:t>
            </a:r>
          </a:p>
          <a:p>
            <a:endParaRPr lang="en-US" altLang="en-US" sz="1400" dirty="0">
              <a:latin typeface="Courier New" pitchFamily="49" charset="0"/>
            </a:endParaRPr>
          </a:p>
          <a:p>
            <a:r>
              <a:rPr lang="en-US" altLang="en-US" sz="1400" dirty="0">
                <a:latin typeface="Courier New" pitchFamily="49" charset="0"/>
              </a:rPr>
              <a:t>x = A\b;         </a:t>
            </a:r>
            <a:r>
              <a:rPr lang="en-US" altLang="en-US" sz="1400" dirty="0" smtClean="0">
                <a:solidFill>
                  <a:srgbClr val="00B050"/>
                </a:solidFill>
                <a:latin typeface="Courier New" pitchFamily="49" charset="0"/>
              </a:rPr>
              <a:t>%% </a:t>
            </a:r>
            <a:r>
              <a:rPr lang="en-US" altLang="en-US" sz="1400" dirty="0">
                <a:solidFill>
                  <a:srgbClr val="00B050"/>
                </a:solidFill>
                <a:latin typeface="Courier New" pitchFamily="49" charset="0"/>
              </a:rPr>
              <a:t>Solve the system using SVD</a:t>
            </a:r>
          </a:p>
          <a:p>
            <a:endParaRPr lang="en-US" altLang="en-US" sz="1400" dirty="0">
              <a:latin typeface="Courier New" pitchFamily="49" charset="0"/>
            </a:endParaRPr>
          </a:p>
          <a:p>
            <a:r>
              <a:rPr lang="en-US" altLang="en-US" sz="1400" dirty="0">
                <a:latin typeface="Courier New" pitchFamily="49" charset="0"/>
              </a:rPr>
              <a:t>g = x(1:n);</a:t>
            </a:r>
          </a:p>
          <a:p>
            <a:r>
              <a:rPr lang="en-US" altLang="en-US" sz="1400" dirty="0" err="1">
                <a:latin typeface="Courier New" pitchFamily="49" charset="0"/>
              </a:rPr>
              <a:t>lE</a:t>
            </a:r>
            <a:r>
              <a:rPr lang="en-US" altLang="en-US" sz="1400" dirty="0">
                <a:latin typeface="Courier New" pitchFamily="49" charset="0"/>
              </a:rPr>
              <a:t> = x(n+1:size(x,1));</a:t>
            </a:r>
          </a:p>
        </p:txBody>
      </p:sp>
      <p:sp>
        <p:nvSpPr>
          <p:cNvPr id="6" name="TextBox 5"/>
          <p:cNvSpPr txBox="1"/>
          <p:nvPr/>
        </p:nvSpPr>
        <p:spPr>
          <a:xfrm>
            <a:off x="304800" y="2209800"/>
            <a:ext cx="1032655" cy="369332"/>
          </a:xfrm>
          <a:prstGeom prst="rect">
            <a:avLst/>
          </a:prstGeom>
          <a:noFill/>
        </p:spPr>
        <p:txBody>
          <a:bodyPr wrap="none" rtlCol="0">
            <a:spAutoFit/>
          </a:bodyPr>
          <a:lstStyle/>
          <a:p>
            <a:r>
              <a:rPr lang="en-US" dirty="0" smtClean="0">
                <a:solidFill>
                  <a:srgbClr val="FF0000"/>
                </a:solidFill>
              </a:rPr>
              <a:t>20 lines !</a:t>
            </a:r>
            <a:endParaRPr lang="en-US" dirty="0">
              <a:solidFill>
                <a:srgbClr val="FF0000"/>
              </a:solidFill>
            </a:endParaRPr>
          </a:p>
        </p:txBody>
      </p:sp>
      <p:sp>
        <p:nvSpPr>
          <p:cNvPr id="7" name="TextBox 6"/>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36370658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Recover radiance map (</a:t>
            </a:r>
            <a:r>
              <a:rPr lang="en-US" dirty="0" err="1"/>
              <a:t>Debevec</a:t>
            </a:r>
            <a:r>
              <a:rPr lang="en-US" dirty="0"/>
              <a:t>. 1997)</a:t>
            </a:r>
          </a:p>
        </p:txBody>
      </p:sp>
      <p:sp>
        <p:nvSpPr>
          <p:cNvPr id="3" name="Content Placeholder 2"/>
          <p:cNvSpPr>
            <a:spLocks noGrp="1"/>
          </p:cNvSpPr>
          <p:nvPr>
            <p:ph idx="1"/>
          </p:nvPr>
        </p:nvSpPr>
        <p:spPr/>
        <p:txBody>
          <a:bodyPr/>
          <a:lstStyle/>
          <a:p>
            <a:r>
              <a:rPr lang="en-US" dirty="0" smtClean="0"/>
              <a:t>Constructing the HDR Radiance Map</a:t>
            </a:r>
          </a:p>
          <a:p>
            <a:endParaRPr lang="en-US" dirty="0"/>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42</a:t>
            </a:fld>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362200"/>
            <a:ext cx="6372225"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20207126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Rectangle 2"/>
          <p:cNvSpPr>
            <a:spLocks noChangeArrowheads="1"/>
          </p:cNvSpPr>
          <p:nvPr/>
        </p:nvSpPr>
        <p:spPr bwMode="auto">
          <a:xfrm>
            <a:off x="3124200" y="6248400"/>
            <a:ext cx="2895600" cy="45720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lstStyle/>
          <a:p>
            <a:endParaRPr lang="en-US"/>
          </a:p>
        </p:txBody>
      </p:sp>
      <p:sp>
        <p:nvSpPr>
          <p:cNvPr id="923651" name="Rectangle 3"/>
          <p:cNvSpPr>
            <a:spLocks noGrp="1" noChangeArrowheads="1"/>
          </p:cNvSpPr>
          <p:nvPr>
            <p:ph type="title"/>
          </p:nvPr>
        </p:nvSpPr>
        <p:spPr>
          <a:xfrm>
            <a:off x="685800" y="228600"/>
            <a:ext cx="7772400" cy="1143000"/>
          </a:xfrm>
          <a:noFill/>
          <a:ln/>
        </p:spPr>
        <p:txBody>
          <a:bodyPr/>
          <a:lstStyle/>
          <a:p>
            <a:r>
              <a:rPr lang="en-US" altLang="en-US"/>
              <a:t>Results: Color Film</a:t>
            </a:r>
          </a:p>
        </p:txBody>
      </p:sp>
      <p:sp>
        <p:nvSpPr>
          <p:cNvPr id="923652" name="Rectangle 4"/>
          <p:cNvSpPr>
            <a:spLocks noGrp="1" noChangeArrowheads="1"/>
          </p:cNvSpPr>
          <p:nvPr>
            <p:ph type="body" idx="1"/>
          </p:nvPr>
        </p:nvSpPr>
        <p:spPr>
          <a:xfrm>
            <a:off x="685800" y="1295400"/>
            <a:ext cx="7772400" cy="4114800"/>
          </a:xfrm>
          <a:noFill/>
          <a:ln/>
        </p:spPr>
        <p:txBody>
          <a:bodyPr/>
          <a:lstStyle/>
          <a:p>
            <a:r>
              <a:rPr lang="en-US" altLang="en-US"/>
              <a:t>Kodak Gold ASA 100, PhotoCD</a:t>
            </a:r>
          </a:p>
        </p:txBody>
      </p:sp>
      <p:pic>
        <p:nvPicPr>
          <p:cNvPr id="923653"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25" y="2044700"/>
            <a:ext cx="5192713" cy="418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1879027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5698"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313" y="1181100"/>
            <a:ext cx="574675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5699" name="Rectangle 3"/>
          <p:cNvSpPr>
            <a:spLocks noChangeArrowheads="1"/>
          </p:cNvSpPr>
          <p:nvPr/>
        </p:nvSpPr>
        <p:spPr bwMode="auto">
          <a:xfrm>
            <a:off x="3124200" y="6248400"/>
            <a:ext cx="2895600" cy="45720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lstStyle/>
          <a:p>
            <a:endParaRPr lang="en-US"/>
          </a:p>
        </p:txBody>
      </p:sp>
      <p:sp>
        <p:nvSpPr>
          <p:cNvPr id="925700" name="Rectangle 4"/>
          <p:cNvSpPr>
            <a:spLocks noGrp="1" noChangeArrowheads="1"/>
          </p:cNvSpPr>
          <p:nvPr>
            <p:ph type="title"/>
          </p:nvPr>
        </p:nvSpPr>
        <p:spPr>
          <a:xfrm>
            <a:off x="685800" y="152400"/>
            <a:ext cx="7772400" cy="1143000"/>
          </a:xfrm>
          <a:noFill/>
          <a:ln/>
        </p:spPr>
        <p:txBody>
          <a:bodyPr/>
          <a:lstStyle/>
          <a:p>
            <a:r>
              <a:rPr lang="en-US" altLang="en-US"/>
              <a:t>Recovered Response Curves</a:t>
            </a:r>
          </a:p>
        </p:txBody>
      </p:sp>
      <p:sp>
        <p:nvSpPr>
          <p:cNvPr id="925701" name="Rectangle 5"/>
          <p:cNvSpPr>
            <a:spLocks noChangeArrowheads="1"/>
          </p:cNvSpPr>
          <p:nvPr/>
        </p:nvSpPr>
        <p:spPr bwMode="auto">
          <a:xfrm>
            <a:off x="2324100" y="1920875"/>
            <a:ext cx="668338"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800">
                <a:solidFill>
                  <a:srgbClr val="FC0128"/>
                </a:solidFill>
                <a:latin typeface="Times New Roman" pitchFamily="18" charset="0"/>
              </a:rPr>
              <a:t>Red</a:t>
            </a:r>
          </a:p>
        </p:txBody>
      </p:sp>
      <p:sp>
        <p:nvSpPr>
          <p:cNvPr id="925702" name="Rectangle 6"/>
          <p:cNvSpPr>
            <a:spLocks noChangeArrowheads="1"/>
          </p:cNvSpPr>
          <p:nvPr/>
        </p:nvSpPr>
        <p:spPr bwMode="auto">
          <a:xfrm>
            <a:off x="5303838" y="1920875"/>
            <a:ext cx="93345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800">
                <a:solidFill>
                  <a:srgbClr val="00FF00"/>
                </a:solidFill>
                <a:latin typeface="Times New Roman" pitchFamily="18" charset="0"/>
              </a:rPr>
              <a:t>Green</a:t>
            </a:r>
          </a:p>
        </p:txBody>
      </p:sp>
      <p:sp>
        <p:nvSpPr>
          <p:cNvPr id="925703" name="Rectangle 7"/>
          <p:cNvSpPr>
            <a:spLocks noChangeArrowheads="1"/>
          </p:cNvSpPr>
          <p:nvPr/>
        </p:nvSpPr>
        <p:spPr bwMode="auto">
          <a:xfrm>
            <a:off x="5303838" y="4359275"/>
            <a:ext cx="811212"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800">
                <a:solidFill>
                  <a:srgbClr val="FFFFFF"/>
                </a:solidFill>
                <a:latin typeface="Times New Roman" pitchFamily="18" charset="0"/>
              </a:rPr>
              <a:t>RGB</a:t>
            </a:r>
          </a:p>
        </p:txBody>
      </p:sp>
      <p:sp>
        <p:nvSpPr>
          <p:cNvPr id="925704" name="Rectangle 8"/>
          <p:cNvSpPr>
            <a:spLocks noChangeArrowheads="1"/>
          </p:cNvSpPr>
          <p:nvPr/>
        </p:nvSpPr>
        <p:spPr bwMode="auto">
          <a:xfrm>
            <a:off x="2324100" y="4359275"/>
            <a:ext cx="75565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800">
                <a:solidFill>
                  <a:srgbClr val="114FFB"/>
                </a:solidFill>
                <a:latin typeface="Times New Roman" pitchFamily="18" charset="0"/>
              </a:rPr>
              <a:t>Blue</a:t>
            </a:r>
          </a:p>
        </p:txBody>
      </p:sp>
      <p:sp>
        <p:nvSpPr>
          <p:cNvPr id="9" name="TextBox 8"/>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3346160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Rectangle 2"/>
          <p:cNvSpPr>
            <a:spLocks noChangeArrowheads="1"/>
          </p:cNvSpPr>
          <p:nvPr/>
        </p:nvSpPr>
        <p:spPr bwMode="auto">
          <a:xfrm>
            <a:off x="2873375" y="3352800"/>
            <a:ext cx="1157288" cy="2971800"/>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9795" name="Rectangle 3"/>
          <p:cNvSpPr>
            <a:spLocks noChangeArrowheads="1"/>
          </p:cNvSpPr>
          <p:nvPr/>
        </p:nvSpPr>
        <p:spPr bwMode="auto">
          <a:xfrm>
            <a:off x="3124200" y="6248400"/>
            <a:ext cx="2895600" cy="45720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lstStyle/>
          <a:p>
            <a:endParaRPr lang="en-US"/>
          </a:p>
        </p:txBody>
      </p:sp>
      <p:sp>
        <p:nvSpPr>
          <p:cNvPr id="929796" name="Rectangle 4"/>
          <p:cNvSpPr>
            <a:spLocks noGrp="1" noChangeArrowheads="1"/>
          </p:cNvSpPr>
          <p:nvPr>
            <p:ph type="title"/>
          </p:nvPr>
        </p:nvSpPr>
        <p:spPr>
          <a:xfrm>
            <a:off x="685800" y="609600"/>
            <a:ext cx="2819400" cy="1981200"/>
          </a:xfrm>
          <a:noFill/>
          <a:ln/>
        </p:spPr>
        <p:txBody>
          <a:bodyPr>
            <a:normAutofit/>
          </a:bodyPr>
          <a:lstStyle/>
          <a:p>
            <a:r>
              <a:rPr lang="en-US" altLang="en-US" sz="2800" b="1" dirty="0"/>
              <a:t>The Radiance Map</a:t>
            </a:r>
          </a:p>
        </p:txBody>
      </p:sp>
      <p:sp>
        <p:nvSpPr>
          <p:cNvPr id="929797" name="Rectangle 5"/>
          <p:cNvSpPr>
            <a:spLocks noChangeArrowheads="1"/>
          </p:cNvSpPr>
          <p:nvPr/>
        </p:nvSpPr>
        <p:spPr bwMode="auto">
          <a:xfrm>
            <a:off x="4768850" y="609600"/>
            <a:ext cx="3392488" cy="5715000"/>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929798"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950" y="533400"/>
            <a:ext cx="3379788" cy="570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9799"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463" y="3314700"/>
            <a:ext cx="1150937" cy="293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2268985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Recovering HDR</a:t>
            </a:r>
            <a:endParaRPr lang="en-US" dirty="0"/>
          </a:p>
        </p:txBody>
      </p:sp>
      <p:sp>
        <p:nvSpPr>
          <p:cNvPr id="3" name="Content Placeholder 2"/>
          <p:cNvSpPr>
            <a:spLocks noGrp="1"/>
          </p:cNvSpPr>
          <p:nvPr>
            <p:ph idx="1"/>
          </p:nvPr>
        </p:nvSpPr>
        <p:spPr/>
        <p:txBody>
          <a:bodyPr/>
          <a:lstStyle/>
          <a:p>
            <a:r>
              <a:rPr lang="en-US" dirty="0" smtClean="0">
                <a:solidFill>
                  <a:schemeClr val="bg2">
                    <a:lumMod val="90000"/>
                  </a:schemeClr>
                </a:solidFill>
              </a:rPr>
              <a:t>1. Extract </a:t>
            </a:r>
            <a:r>
              <a:rPr lang="en-US" dirty="0">
                <a:solidFill>
                  <a:schemeClr val="bg2">
                    <a:lumMod val="90000"/>
                  </a:schemeClr>
                </a:solidFill>
              </a:rPr>
              <a:t>the radiance information from the photographs </a:t>
            </a:r>
            <a:endParaRPr lang="en-US" dirty="0" smtClean="0">
              <a:solidFill>
                <a:schemeClr val="bg2">
                  <a:lumMod val="90000"/>
                </a:schemeClr>
              </a:solidFill>
            </a:endParaRPr>
          </a:p>
          <a:p>
            <a:r>
              <a:rPr lang="en-US" dirty="0" smtClean="0"/>
              <a:t>2. </a:t>
            </a:r>
            <a:r>
              <a:rPr lang="en-US" dirty="0" smtClean="0">
                <a:solidFill>
                  <a:schemeClr val="accent1"/>
                </a:solidFill>
              </a:rPr>
              <a:t>Tone-map</a:t>
            </a:r>
            <a:r>
              <a:rPr lang="en-US" dirty="0" smtClean="0"/>
              <a:t> </a:t>
            </a:r>
            <a:r>
              <a:rPr lang="en-US" dirty="0"/>
              <a:t>it into a single low dynamic range image</a:t>
            </a:r>
          </a:p>
        </p:txBody>
      </p:sp>
      <p:sp>
        <p:nvSpPr>
          <p:cNvPr id="4" name="Slide Number Placeholder 3"/>
          <p:cNvSpPr>
            <a:spLocks noGrp="1"/>
          </p:cNvSpPr>
          <p:nvPr>
            <p:ph type="sldNum" sz="quarter" idx="12"/>
          </p:nvPr>
        </p:nvSpPr>
        <p:spPr/>
        <p:txBody>
          <a:bodyPr/>
          <a:lstStyle/>
          <a:p>
            <a:fld id="{5E6F296A-32B6-44F5-9851-EECB03E6F432}" type="slidenum">
              <a:rPr lang="en-US" smtClean="0"/>
              <a:t>46</a:t>
            </a:fld>
            <a:endParaRPr lang="en-US"/>
          </a:p>
        </p:txBody>
      </p:sp>
      <p:sp>
        <p:nvSpPr>
          <p:cNvPr id="5" name="TextBox 4"/>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32512223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47</a:t>
            </a:fld>
            <a:endParaRPr lang="en-US"/>
          </a:p>
        </p:txBody>
      </p:sp>
      <p:sp>
        <p:nvSpPr>
          <p:cNvPr id="5" name="Text Box 4"/>
          <p:cNvSpPr txBox="1">
            <a:spLocks noChangeArrowheads="1"/>
          </p:cNvSpPr>
          <p:nvPr/>
        </p:nvSpPr>
        <p:spPr bwMode="auto">
          <a:xfrm>
            <a:off x="985715" y="1507359"/>
            <a:ext cx="18473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endParaRPr lang="fr-FR" altLang="en-US" sz="1100">
              <a:latin typeface="Times New Roman" pitchFamily="18" charset="0"/>
            </a:endParaRPr>
          </a:p>
        </p:txBody>
      </p:sp>
      <p:sp>
        <p:nvSpPr>
          <p:cNvPr id="6" name="Text Box 5"/>
          <p:cNvSpPr txBox="1">
            <a:spLocks noChangeArrowheads="1"/>
          </p:cNvSpPr>
          <p:nvPr/>
        </p:nvSpPr>
        <p:spPr bwMode="auto">
          <a:xfrm>
            <a:off x="1306390" y="1678253"/>
            <a:ext cx="5437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dirty="0">
                <a:latin typeface="Times New Roman" pitchFamily="18" charset="0"/>
              </a:rPr>
              <a:t>10</a:t>
            </a:r>
            <a:r>
              <a:rPr lang="en-US" altLang="en-US" baseline="30000" dirty="0">
                <a:latin typeface="Times New Roman" pitchFamily="18" charset="0"/>
              </a:rPr>
              <a:t>-6</a:t>
            </a:r>
          </a:p>
        </p:txBody>
      </p:sp>
      <p:sp>
        <p:nvSpPr>
          <p:cNvPr id="7" name="Line 6"/>
          <p:cNvSpPr>
            <a:spLocks noChangeShapeType="1"/>
          </p:cNvSpPr>
          <p:nvPr/>
        </p:nvSpPr>
        <p:spPr bwMode="auto">
          <a:xfrm>
            <a:off x="15349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8" name="Line 7"/>
          <p:cNvSpPr>
            <a:spLocks noChangeShapeType="1"/>
          </p:cNvSpPr>
          <p:nvPr/>
        </p:nvSpPr>
        <p:spPr bwMode="auto">
          <a:xfrm>
            <a:off x="20683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9" name="Line 8"/>
          <p:cNvSpPr>
            <a:spLocks noChangeShapeType="1"/>
          </p:cNvSpPr>
          <p:nvPr/>
        </p:nvSpPr>
        <p:spPr bwMode="auto">
          <a:xfrm>
            <a:off x="2599384"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0" name="Line 9"/>
          <p:cNvSpPr>
            <a:spLocks noChangeShapeType="1"/>
          </p:cNvSpPr>
          <p:nvPr/>
        </p:nvSpPr>
        <p:spPr bwMode="auto">
          <a:xfrm>
            <a:off x="31351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1" name="Line 10"/>
          <p:cNvSpPr>
            <a:spLocks noChangeShapeType="1"/>
          </p:cNvSpPr>
          <p:nvPr/>
        </p:nvSpPr>
        <p:spPr bwMode="auto">
          <a:xfrm>
            <a:off x="36685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2" name="Line 11"/>
          <p:cNvSpPr>
            <a:spLocks noChangeShapeType="1"/>
          </p:cNvSpPr>
          <p:nvPr/>
        </p:nvSpPr>
        <p:spPr bwMode="auto">
          <a:xfrm>
            <a:off x="42019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3" name="Line 12"/>
          <p:cNvSpPr>
            <a:spLocks noChangeShapeType="1"/>
          </p:cNvSpPr>
          <p:nvPr/>
        </p:nvSpPr>
        <p:spPr bwMode="auto">
          <a:xfrm>
            <a:off x="47353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4" name="Line 13"/>
          <p:cNvSpPr>
            <a:spLocks noChangeShapeType="1"/>
          </p:cNvSpPr>
          <p:nvPr/>
        </p:nvSpPr>
        <p:spPr bwMode="auto">
          <a:xfrm>
            <a:off x="52687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5" name="Line 14"/>
          <p:cNvSpPr>
            <a:spLocks noChangeShapeType="1"/>
          </p:cNvSpPr>
          <p:nvPr/>
        </p:nvSpPr>
        <p:spPr bwMode="auto">
          <a:xfrm>
            <a:off x="58021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6" name="Line 15"/>
          <p:cNvSpPr>
            <a:spLocks noChangeShapeType="1"/>
          </p:cNvSpPr>
          <p:nvPr/>
        </p:nvSpPr>
        <p:spPr bwMode="auto">
          <a:xfrm>
            <a:off x="63355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7" name="Line 16"/>
          <p:cNvSpPr>
            <a:spLocks noChangeShapeType="1"/>
          </p:cNvSpPr>
          <p:nvPr/>
        </p:nvSpPr>
        <p:spPr bwMode="auto">
          <a:xfrm>
            <a:off x="68689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8" name="Line 17"/>
          <p:cNvSpPr>
            <a:spLocks noChangeShapeType="1"/>
          </p:cNvSpPr>
          <p:nvPr/>
        </p:nvSpPr>
        <p:spPr bwMode="auto">
          <a:xfrm>
            <a:off x="74023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9" name="Line 18"/>
          <p:cNvSpPr>
            <a:spLocks noChangeShapeType="1"/>
          </p:cNvSpPr>
          <p:nvPr/>
        </p:nvSpPr>
        <p:spPr bwMode="auto">
          <a:xfrm>
            <a:off x="79357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20" name="Text Box 19"/>
          <p:cNvSpPr txBox="1">
            <a:spLocks noChangeArrowheads="1"/>
          </p:cNvSpPr>
          <p:nvPr/>
        </p:nvSpPr>
        <p:spPr bwMode="auto">
          <a:xfrm>
            <a:off x="7638134" y="1709447"/>
            <a:ext cx="4924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dirty="0">
                <a:latin typeface="Times New Roman" pitchFamily="18" charset="0"/>
              </a:rPr>
              <a:t>10</a:t>
            </a:r>
            <a:r>
              <a:rPr lang="en-US" altLang="en-US" baseline="30000" dirty="0">
                <a:latin typeface="Times New Roman" pitchFamily="18" charset="0"/>
              </a:rPr>
              <a:t>6</a:t>
            </a:r>
          </a:p>
        </p:txBody>
      </p:sp>
      <p:sp>
        <p:nvSpPr>
          <p:cNvPr id="21" name="Line 20"/>
          <p:cNvSpPr>
            <a:spLocks noChangeShapeType="1"/>
          </p:cNvSpPr>
          <p:nvPr/>
        </p:nvSpPr>
        <p:spPr bwMode="auto">
          <a:xfrm>
            <a:off x="1306390" y="2456684"/>
            <a:ext cx="7467600" cy="0"/>
          </a:xfrm>
          <a:prstGeom prst="line">
            <a:avLst/>
          </a:prstGeom>
          <a:noFill/>
          <a:ln w="38100">
            <a:solidFill>
              <a:schemeClr val="accent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22" name="Text Box 21"/>
          <p:cNvSpPr txBox="1">
            <a:spLocks noChangeArrowheads="1"/>
          </p:cNvSpPr>
          <p:nvPr/>
        </p:nvSpPr>
        <p:spPr bwMode="auto">
          <a:xfrm>
            <a:off x="1306390" y="3092755"/>
            <a:ext cx="543739" cy="3693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a:latin typeface="Times New Roman" pitchFamily="18" charset="0"/>
              </a:rPr>
              <a:t>10</a:t>
            </a:r>
            <a:r>
              <a:rPr lang="en-US" altLang="en-US" baseline="30000">
                <a:latin typeface="Times New Roman" pitchFamily="18" charset="0"/>
              </a:rPr>
              <a:t>-6</a:t>
            </a:r>
          </a:p>
        </p:txBody>
      </p:sp>
      <p:sp>
        <p:nvSpPr>
          <p:cNvPr id="23" name="Line 22"/>
          <p:cNvSpPr>
            <a:spLocks noChangeShapeType="1"/>
          </p:cNvSpPr>
          <p:nvPr/>
        </p:nvSpPr>
        <p:spPr bwMode="auto">
          <a:xfrm>
            <a:off x="15349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24" name="Line 23"/>
          <p:cNvSpPr>
            <a:spLocks noChangeShapeType="1"/>
          </p:cNvSpPr>
          <p:nvPr/>
        </p:nvSpPr>
        <p:spPr bwMode="auto">
          <a:xfrm>
            <a:off x="20683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25" name="Line 24"/>
          <p:cNvSpPr>
            <a:spLocks noChangeShapeType="1"/>
          </p:cNvSpPr>
          <p:nvPr/>
        </p:nvSpPr>
        <p:spPr bwMode="auto">
          <a:xfrm>
            <a:off x="26017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26" name="Line 25"/>
          <p:cNvSpPr>
            <a:spLocks noChangeShapeType="1"/>
          </p:cNvSpPr>
          <p:nvPr/>
        </p:nvSpPr>
        <p:spPr bwMode="auto">
          <a:xfrm>
            <a:off x="31351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27" name="Line 26"/>
          <p:cNvSpPr>
            <a:spLocks noChangeShapeType="1"/>
          </p:cNvSpPr>
          <p:nvPr/>
        </p:nvSpPr>
        <p:spPr bwMode="auto">
          <a:xfrm>
            <a:off x="36685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28" name="Line 27"/>
          <p:cNvSpPr>
            <a:spLocks noChangeShapeType="1"/>
          </p:cNvSpPr>
          <p:nvPr/>
        </p:nvSpPr>
        <p:spPr bwMode="auto">
          <a:xfrm>
            <a:off x="42019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29" name="Line 28"/>
          <p:cNvSpPr>
            <a:spLocks noChangeShapeType="1"/>
          </p:cNvSpPr>
          <p:nvPr/>
        </p:nvSpPr>
        <p:spPr bwMode="auto">
          <a:xfrm>
            <a:off x="47353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30" name="Line 29"/>
          <p:cNvSpPr>
            <a:spLocks noChangeShapeType="1"/>
          </p:cNvSpPr>
          <p:nvPr/>
        </p:nvSpPr>
        <p:spPr bwMode="auto">
          <a:xfrm>
            <a:off x="52687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31" name="Line 30"/>
          <p:cNvSpPr>
            <a:spLocks noChangeShapeType="1"/>
          </p:cNvSpPr>
          <p:nvPr/>
        </p:nvSpPr>
        <p:spPr bwMode="auto">
          <a:xfrm>
            <a:off x="58021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32" name="Line 31"/>
          <p:cNvSpPr>
            <a:spLocks noChangeShapeType="1"/>
          </p:cNvSpPr>
          <p:nvPr/>
        </p:nvSpPr>
        <p:spPr bwMode="auto">
          <a:xfrm>
            <a:off x="63355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33" name="Line 32"/>
          <p:cNvSpPr>
            <a:spLocks noChangeShapeType="1"/>
          </p:cNvSpPr>
          <p:nvPr/>
        </p:nvSpPr>
        <p:spPr bwMode="auto">
          <a:xfrm>
            <a:off x="68689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34" name="Line 33"/>
          <p:cNvSpPr>
            <a:spLocks noChangeShapeType="1"/>
          </p:cNvSpPr>
          <p:nvPr/>
        </p:nvSpPr>
        <p:spPr bwMode="auto">
          <a:xfrm>
            <a:off x="74023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35" name="Line 34"/>
          <p:cNvSpPr>
            <a:spLocks noChangeShapeType="1"/>
          </p:cNvSpPr>
          <p:nvPr/>
        </p:nvSpPr>
        <p:spPr bwMode="auto">
          <a:xfrm>
            <a:off x="79357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36" name="Text Box 35"/>
          <p:cNvSpPr txBox="1">
            <a:spLocks noChangeArrowheads="1"/>
          </p:cNvSpPr>
          <p:nvPr/>
        </p:nvSpPr>
        <p:spPr bwMode="auto">
          <a:xfrm>
            <a:off x="7630990" y="3092755"/>
            <a:ext cx="492443" cy="3693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a:latin typeface="Times New Roman" pitchFamily="18" charset="0"/>
              </a:rPr>
              <a:t>10</a:t>
            </a:r>
            <a:r>
              <a:rPr lang="en-US" altLang="en-US" baseline="30000">
                <a:latin typeface="Times New Roman" pitchFamily="18" charset="0"/>
              </a:rPr>
              <a:t>6</a:t>
            </a:r>
          </a:p>
        </p:txBody>
      </p:sp>
      <p:sp>
        <p:nvSpPr>
          <p:cNvPr id="37" name="Line 36"/>
          <p:cNvSpPr>
            <a:spLocks noChangeShapeType="1"/>
          </p:cNvSpPr>
          <p:nvPr/>
        </p:nvSpPr>
        <p:spPr bwMode="auto">
          <a:xfrm>
            <a:off x="1306390" y="3858072"/>
            <a:ext cx="7467600" cy="0"/>
          </a:xfrm>
          <a:prstGeom prst="line">
            <a:avLst/>
          </a:prstGeom>
          <a:noFill/>
          <a:ln w="38100">
            <a:solidFill>
              <a:schemeClr val="accent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38" name="Rectangle 37"/>
          <p:cNvSpPr>
            <a:spLocks noChangeArrowheads="1"/>
          </p:cNvSpPr>
          <p:nvPr/>
        </p:nvSpPr>
        <p:spPr bwMode="auto">
          <a:xfrm>
            <a:off x="78480" y="2210590"/>
            <a:ext cx="114807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sz="1600" b="1" dirty="0">
                <a:latin typeface="Times New Roman" pitchFamily="18" charset="0"/>
              </a:rPr>
              <a:t>Real world</a:t>
            </a:r>
            <a:endParaRPr lang="fr-FR" altLang="en-US" sz="1600" b="1" dirty="0">
              <a:latin typeface="Times New Roman" pitchFamily="18" charset="0"/>
            </a:endParaRPr>
          </a:p>
        </p:txBody>
      </p:sp>
      <p:sp>
        <p:nvSpPr>
          <p:cNvPr id="39" name="Rectangle 38"/>
          <p:cNvSpPr>
            <a:spLocks noChangeArrowheads="1"/>
          </p:cNvSpPr>
          <p:nvPr/>
        </p:nvSpPr>
        <p:spPr bwMode="auto">
          <a:xfrm>
            <a:off x="403504" y="3557479"/>
            <a:ext cx="82054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sz="1600" b="1" dirty="0">
                <a:latin typeface="Times New Roman" pitchFamily="18" charset="0"/>
              </a:rPr>
              <a:t>Picture</a:t>
            </a:r>
            <a:endParaRPr lang="fr-FR" altLang="en-US" sz="1600" b="1" dirty="0">
              <a:latin typeface="Times New Roman" pitchFamily="18" charset="0"/>
            </a:endParaRPr>
          </a:p>
        </p:txBody>
      </p:sp>
      <p:sp>
        <p:nvSpPr>
          <p:cNvPr id="40" name="Text Box 39"/>
          <p:cNvSpPr txBox="1">
            <a:spLocks noChangeArrowheads="1"/>
          </p:cNvSpPr>
          <p:nvPr/>
        </p:nvSpPr>
        <p:spPr bwMode="auto">
          <a:xfrm>
            <a:off x="3287590" y="4176772"/>
            <a:ext cx="68961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baseline="30000" dirty="0">
                <a:latin typeface="Times New Roman" pitchFamily="18" charset="0"/>
              </a:rPr>
              <a:t>0 to 255</a:t>
            </a:r>
          </a:p>
        </p:txBody>
      </p:sp>
      <p:sp>
        <p:nvSpPr>
          <p:cNvPr id="43" name="Rectangle 42"/>
          <p:cNvSpPr>
            <a:spLocks noChangeArrowheads="1"/>
          </p:cNvSpPr>
          <p:nvPr/>
        </p:nvSpPr>
        <p:spPr bwMode="auto">
          <a:xfrm>
            <a:off x="3668590" y="2516378"/>
            <a:ext cx="2667000" cy="261610"/>
          </a:xfrm>
          <a:prstGeom prst="rect">
            <a:avLst/>
          </a:prstGeom>
          <a:solidFill>
            <a:srgbClr val="EAEAEA"/>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100"/>
          </a:p>
        </p:txBody>
      </p:sp>
      <p:sp>
        <p:nvSpPr>
          <p:cNvPr id="44" name="Rectangle 43"/>
          <p:cNvSpPr>
            <a:spLocks noChangeArrowheads="1"/>
          </p:cNvSpPr>
          <p:nvPr/>
        </p:nvSpPr>
        <p:spPr bwMode="auto">
          <a:xfrm>
            <a:off x="3135190" y="3841566"/>
            <a:ext cx="914400" cy="261610"/>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anchor="ctr">
            <a:spAutoFit/>
          </a:bodyPr>
          <a:lstStyle/>
          <a:p>
            <a:endParaRPr lang="en-US" sz="1100"/>
          </a:p>
        </p:txBody>
      </p:sp>
      <p:sp>
        <p:nvSpPr>
          <p:cNvPr id="45" name="Text Box 44"/>
          <p:cNvSpPr txBox="1">
            <a:spLocks noChangeArrowheads="1"/>
          </p:cNvSpPr>
          <p:nvPr/>
        </p:nvSpPr>
        <p:spPr bwMode="auto">
          <a:xfrm>
            <a:off x="3287590" y="1659759"/>
            <a:ext cx="21980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b="1" dirty="0">
                <a:latin typeface="Times New Roman" pitchFamily="18" charset="0"/>
              </a:rPr>
              <a:t>High dynamic range</a:t>
            </a:r>
            <a:endParaRPr lang="en-US" altLang="en-US" b="1" baseline="30000" dirty="0">
              <a:latin typeface="Times New Roman" pitchFamily="18" charset="0"/>
            </a:endParaRPr>
          </a:p>
        </p:txBody>
      </p:sp>
      <p:sp>
        <p:nvSpPr>
          <p:cNvPr id="46" name="Line 41"/>
          <p:cNvSpPr>
            <a:spLocks noChangeShapeType="1"/>
          </p:cNvSpPr>
          <p:nvPr/>
        </p:nvSpPr>
        <p:spPr bwMode="auto">
          <a:xfrm flipH="1">
            <a:off x="3135190" y="2815718"/>
            <a:ext cx="533400" cy="1025848"/>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sz="1100"/>
          </a:p>
        </p:txBody>
      </p:sp>
      <p:sp>
        <p:nvSpPr>
          <p:cNvPr id="47" name="Line 41"/>
          <p:cNvSpPr>
            <a:spLocks noChangeShapeType="1"/>
          </p:cNvSpPr>
          <p:nvPr/>
        </p:nvSpPr>
        <p:spPr bwMode="auto">
          <a:xfrm flipH="1">
            <a:off x="4049590" y="2815718"/>
            <a:ext cx="2286000" cy="928054"/>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sz="1100"/>
          </a:p>
        </p:txBody>
      </p:sp>
      <p:sp>
        <p:nvSpPr>
          <p:cNvPr id="48" name="TextBox 47"/>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
        <p:nvSpPr>
          <p:cNvPr id="49" name="Content Placeholder 2"/>
          <p:cNvSpPr txBox="1">
            <a:spLocks/>
          </p:cNvSpPr>
          <p:nvPr/>
        </p:nvSpPr>
        <p:spPr>
          <a:xfrm>
            <a:off x="985715" y="4800601"/>
            <a:ext cx="6891496" cy="12954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b="1" dirty="0" smtClean="0">
                <a:solidFill>
                  <a:srgbClr val="00B050"/>
                </a:solidFill>
              </a:rPr>
              <a:t>Given</a:t>
            </a:r>
            <a:r>
              <a:rPr lang="en-US" dirty="0" smtClean="0"/>
              <a:t> radiance map</a:t>
            </a:r>
          </a:p>
          <a:p>
            <a:r>
              <a:rPr lang="en-US" b="1" dirty="0">
                <a:solidFill>
                  <a:srgbClr val="FF0000"/>
                </a:solidFill>
              </a:rPr>
              <a:t>Goal</a:t>
            </a:r>
            <a:r>
              <a:rPr lang="en-US" dirty="0" smtClean="0"/>
              <a:t>: build a reasonable mapping function of radiance to pixel values</a:t>
            </a:r>
          </a:p>
        </p:txBody>
      </p:sp>
    </p:spTree>
    <p:extLst>
      <p:ext uri="{BB962C8B-B14F-4D97-AF65-F5344CB8AC3E}">
        <p14:creationId xmlns:p14="http://schemas.microsoft.com/office/powerpoint/2010/main" val="30748164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Tone mapping Methods</a:t>
            </a:r>
            <a:endParaRPr lang="en-US" dirty="0"/>
          </a:p>
        </p:txBody>
      </p:sp>
      <p:sp>
        <p:nvSpPr>
          <p:cNvPr id="3" name="Content Placeholder 2"/>
          <p:cNvSpPr>
            <a:spLocks noGrp="1"/>
          </p:cNvSpPr>
          <p:nvPr>
            <p:ph idx="1"/>
          </p:nvPr>
        </p:nvSpPr>
        <p:spPr>
          <a:xfrm>
            <a:off x="457200" y="1600200"/>
            <a:ext cx="4114800" cy="4876800"/>
          </a:xfrm>
        </p:spPr>
        <p:txBody>
          <a:bodyPr/>
          <a:lstStyle/>
          <a:p>
            <a:r>
              <a:rPr lang="en-US" b="1" dirty="0" smtClean="0">
                <a:solidFill>
                  <a:schemeClr val="accent1"/>
                </a:solidFill>
              </a:rPr>
              <a:t>Simple Gamma tone mapping</a:t>
            </a:r>
          </a:p>
          <a:p>
            <a:pPr marL="0" indent="0">
              <a:buNone/>
            </a:pPr>
            <a:r>
              <a:rPr lang="en-US" dirty="0" smtClean="0"/>
              <a:t>Gamma applied to each color channel independently</a:t>
            </a:r>
          </a:p>
        </p:txBody>
      </p:sp>
      <p:sp>
        <p:nvSpPr>
          <p:cNvPr id="4" name="Slide Number Placeholder 3"/>
          <p:cNvSpPr>
            <a:spLocks noGrp="1"/>
          </p:cNvSpPr>
          <p:nvPr>
            <p:ph type="sldNum" sz="quarter" idx="12"/>
          </p:nvPr>
        </p:nvSpPr>
        <p:spPr/>
        <p:txBody>
          <a:bodyPr/>
          <a:lstStyle/>
          <a:p>
            <a:fld id="{5E6F296A-32B6-44F5-9851-EECB03E6F432}" type="slidenum">
              <a:rPr lang="en-US" smtClean="0"/>
              <a:t>48</a:t>
            </a:fld>
            <a:endParaRPr lang="en-US"/>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447799"/>
            <a:ext cx="3200400" cy="2214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8400" y="3974123"/>
            <a:ext cx="3175000" cy="2198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896770" y="3604791"/>
            <a:ext cx="1312860" cy="369332"/>
          </a:xfrm>
          <a:prstGeom prst="rect">
            <a:avLst/>
          </a:prstGeom>
          <a:noFill/>
        </p:spPr>
        <p:txBody>
          <a:bodyPr wrap="none" rtlCol="0">
            <a:spAutoFit/>
          </a:bodyPr>
          <a:lstStyle/>
          <a:p>
            <a:r>
              <a:rPr lang="en-US" dirty="0" smtClean="0"/>
              <a:t>Input Image</a:t>
            </a:r>
            <a:endParaRPr lang="en-US" dirty="0"/>
          </a:p>
        </p:txBody>
      </p:sp>
      <p:sp>
        <p:nvSpPr>
          <p:cNvPr id="8" name="TextBox 7"/>
          <p:cNvSpPr txBox="1"/>
          <p:nvPr/>
        </p:nvSpPr>
        <p:spPr>
          <a:xfrm>
            <a:off x="5105400" y="6170191"/>
            <a:ext cx="3213700" cy="369332"/>
          </a:xfrm>
          <a:prstGeom prst="rect">
            <a:avLst/>
          </a:prstGeom>
          <a:noFill/>
        </p:spPr>
        <p:txBody>
          <a:bodyPr wrap="none" rtlCol="0">
            <a:spAutoFit/>
          </a:bodyPr>
          <a:lstStyle/>
          <a:p>
            <a:r>
              <a:rPr lang="en-US" dirty="0" smtClean="0"/>
              <a:t>Gamma applied to each channel</a:t>
            </a:r>
            <a:endParaRPr lang="en-US" dirty="0"/>
          </a:p>
        </p:txBody>
      </p:sp>
      <p:pic>
        <p:nvPicPr>
          <p:cNvPr id="21509" name="Picture 5" descr="http://upload.wikimedia.org/wikipedia/commons/thumb/7/74/GammaFunctionGraph.svg/220px-GammaFunctionGraph.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124199"/>
            <a:ext cx="2971800" cy="2971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164975" y="6096000"/>
            <a:ext cx="2165849" cy="369332"/>
          </a:xfrm>
          <a:prstGeom prst="rect">
            <a:avLst/>
          </a:prstGeom>
        </p:spPr>
        <p:txBody>
          <a:bodyPr wrap="none">
            <a:spAutoFit/>
          </a:bodyPr>
          <a:lstStyle/>
          <a:p>
            <a:r>
              <a:rPr lang="en-US" dirty="0"/>
              <a:t>Gamma compression</a:t>
            </a:r>
          </a:p>
        </p:txBody>
      </p:sp>
      <p:sp>
        <p:nvSpPr>
          <p:cNvPr id="11" name="TextBox 10"/>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37849588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Tone mapping Methods</a:t>
            </a:r>
          </a:p>
        </p:txBody>
      </p:sp>
      <p:sp>
        <p:nvSpPr>
          <p:cNvPr id="3" name="Content Placeholder 2"/>
          <p:cNvSpPr>
            <a:spLocks noGrp="1"/>
          </p:cNvSpPr>
          <p:nvPr>
            <p:ph idx="1"/>
          </p:nvPr>
        </p:nvSpPr>
        <p:spPr>
          <a:xfrm>
            <a:off x="457200" y="1600200"/>
            <a:ext cx="4267200" cy="4876800"/>
          </a:xfrm>
        </p:spPr>
        <p:txBody>
          <a:bodyPr/>
          <a:lstStyle/>
          <a:p>
            <a:r>
              <a:rPr lang="en-US" b="1" dirty="0" smtClean="0">
                <a:solidFill>
                  <a:schemeClr val="accent1"/>
                </a:solidFill>
              </a:rPr>
              <a:t>Intensity Gamma tone mapping</a:t>
            </a:r>
          </a:p>
          <a:p>
            <a:endParaRPr lang="en-US" dirty="0"/>
          </a:p>
          <a:p>
            <a:r>
              <a:rPr lang="en-US" dirty="0" smtClean="0"/>
              <a:t>Splitting the image up into luminance and chrominance(L*a*b) components, and applying the mapping to the luminance channel</a:t>
            </a: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49</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447799"/>
            <a:ext cx="3200400" cy="2214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896770" y="3604791"/>
            <a:ext cx="1312860" cy="369332"/>
          </a:xfrm>
          <a:prstGeom prst="rect">
            <a:avLst/>
          </a:prstGeom>
          <a:noFill/>
        </p:spPr>
        <p:txBody>
          <a:bodyPr wrap="none" rtlCol="0">
            <a:spAutoFit/>
          </a:bodyPr>
          <a:lstStyle/>
          <a:p>
            <a:r>
              <a:rPr lang="en-US" dirty="0" smtClean="0"/>
              <a:t>Input Image</a:t>
            </a:r>
            <a:endParaRPr lang="en-US" dirty="0"/>
          </a:p>
        </p:txBody>
      </p:sp>
      <p:sp>
        <p:nvSpPr>
          <p:cNvPr id="8" name="TextBox 7"/>
          <p:cNvSpPr txBox="1"/>
          <p:nvPr/>
        </p:nvSpPr>
        <p:spPr>
          <a:xfrm>
            <a:off x="5105400" y="6170191"/>
            <a:ext cx="2952411" cy="369332"/>
          </a:xfrm>
          <a:prstGeom prst="rect">
            <a:avLst/>
          </a:prstGeom>
          <a:noFill/>
        </p:spPr>
        <p:txBody>
          <a:bodyPr wrap="none" rtlCol="0">
            <a:spAutoFit/>
          </a:bodyPr>
          <a:lstStyle/>
          <a:p>
            <a:r>
              <a:rPr lang="en-US" dirty="0" smtClean="0"/>
              <a:t>Gamma applied to luminance</a:t>
            </a:r>
            <a:endParaRPr lang="en-US" dirty="0"/>
          </a:p>
        </p:txBody>
      </p:sp>
      <p:pic>
        <p:nvPicPr>
          <p:cNvPr id="327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4038600"/>
            <a:ext cx="3048000" cy="2071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2400766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Calibration</a:t>
            </a:r>
            <a:endParaRPr lang="en-US" dirty="0"/>
          </a:p>
        </p:txBody>
      </p:sp>
      <p:sp>
        <p:nvSpPr>
          <p:cNvPr id="3" name="Content Placeholder 2"/>
          <p:cNvSpPr>
            <a:spLocks noGrp="1"/>
          </p:cNvSpPr>
          <p:nvPr>
            <p:ph idx="1"/>
          </p:nvPr>
        </p:nvSpPr>
        <p:spPr/>
        <p:txBody>
          <a:bodyPr/>
          <a:lstStyle/>
          <a:p>
            <a:r>
              <a:rPr lang="en-US" dirty="0"/>
              <a:t>Radiometric response </a:t>
            </a:r>
            <a:r>
              <a:rPr lang="en-US" dirty="0" smtClean="0"/>
              <a:t>function</a:t>
            </a:r>
          </a:p>
          <a:p>
            <a:r>
              <a:rPr lang="en-US" dirty="0"/>
              <a:t>Noise level </a:t>
            </a:r>
            <a:r>
              <a:rPr lang="en-US" dirty="0" smtClean="0"/>
              <a:t>estimation</a:t>
            </a:r>
            <a:endParaRPr lang="en-US" dirty="0"/>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5</a:t>
            </a:fld>
            <a:endParaRPr lang="en-US"/>
          </a:p>
        </p:txBody>
      </p:sp>
      <p:sp>
        <p:nvSpPr>
          <p:cNvPr id="5" name="Content Placeholder 2"/>
          <p:cNvSpPr txBox="1">
            <a:spLocks/>
          </p:cNvSpPr>
          <p:nvPr/>
        </p:nvSpPr>
        <p:spPr>
          <a:xfrm>
            <a:off x="-5181600" y="2362200"/>
            <a:ext cx="2362200" cy="2590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en-US" dirty="0"/>
          </a:p>
        </p:txBody>
      </p:sp>
      <p:sp>
        <p:nvSpPr>
          <p:cNvPr id="6" name="TextBox 5"/>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22400177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Chrominance and luminance</a:t>
            </a:r>
            <a:endParaRPr lang="en-US" dirty="0"/>
          </a:p>
        </p:txBody>
      </p:sp>
      <p:sp>
        <p:nvSpPr>
          <p:cNvPr id="3" name="Content Placeholder 2"/>
          <p:cNvSpPr>
            <a:spLocks noGrp="1"/>
          </p:cNvSpPr>
          <p:nvPr>
            <p:ph idx="1"/>
          </p:nvPr>
        </p:nvSpPr>
        <p:spPr>
          <a:xfrm>
            <a:off x="457200" y="1600200"/>
            <a:ext cx="8229600" cy="4114800"/>
          </a:xfrm>
        </p:spPr>
        <p:txBody>
          <a:bodyPr/>
          <a:lstStyle/>
          <a:p>
            <a:r>
              <a:rPr lang="en-US" b="1" dirty="0"/>
              <a:t>YUV</a:t>
            </a:r>
            <a:r>
              <a:rPr lang="en-US" dirty="0"/>
              <a:t> </a:t>
            </a:r>
            <a:r>
              <a:rPr lang="en-US" dirty="0" smtClean="0">
                <a:solidFill>
                  <a:schemeClr val="accent1"/>
                </a:solidFill>
              </a:rPr>
              <a:t>color space</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5E6F296A-32B6-44F5-9851-EECB03E6F432}" type="slidenum">
              <a:rPr lang="en-US" smtClean="0"/>
              <a:t>50</a:t>
            </a:fld>
            <a:endParaRPr lang="en-US"/>
          </a:p>
        </p:txBody>
      </p:sp>
      <p:pic>
        <p:nvPicPr>
          <p:cNvPr id="33794" name="Picture 2" descr="&#10;\begin{bmatrix} Y' \\ U \\ V \end{bmatrix}&#10;=&#10;\begin{bmatrix}&#10;  0.299   &amp;  0.587   &amp;  0.114 \\&#10; -0.14713 &amp; -0.28886 &amp;  0.436 \\&#10;  0.615   &amp; -0.51499 &amp; -0.10001&#10;\end{bmatrix}&#10;\begin{bmatrix} R \\ G \\ B \end{bmatrix}&#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1" y="2672636"/>
            <a:ext cx="4495800" cy="818437"/>
          </a:xfrm>
          <a:prstGeom prst="rect">
            <a:avLst/>
          </a:prstGeom>
          <a:noFill/>
          <a:extLst>
            <a:ext uri="{909E8E84-426E-40DD-AFC4-6F175D3DCCD1}">
              <a14:hiddenFill xmlns:a14="http://schemas.microsoft.com/office/drawing/2010/main">
                <a:solidFill>
                  <a:srgbClr val="FFFFFF"/>
                </a:solidFill>
              </a14:hiddenFill>
            </a:ext>
          </a:extLst>
        </p:spPr>
      </p:pic>
      <p:pic>
        <p:nvPicPr>
          <p:cNvPr id="33804" name="Picture 12" descr="&#10;\begin{bmatrix} R \\ G \\ B \end{bmatrix}&#10;=&#10;\begin{bmatrix}&#10; 1 &amp;  0       &amp;  1.13983 \\&#10; 1 &amp; -0.39465 &amp; -0.58060 \\&#10; 1 &amp;  2.03211 &amp;  0&#10;\end{bmatrix}&#10;\begin{bmatrix} Y' \\ U \\ V \end{bmatrix}&#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733799"/>
            <a:ext cx="4038599" cy="890688"/>
          </a:xfrm>
          <a:prstGeom prst="rect">
            <a:avLst/>
          </a:prstGeom>
          <a:noFill/>
          <a:extLst>
            <a:ext uri="{909E8E84-426E-40DD-AFC4-6F175D3DCCD1}">
              <a14:hiddenFill xmlns:a14="http://schemas.microsoft.com/office/drawing/2010/main">
                <a:solidFill>
                  <a:srgbClr val="FFFFFF"/>
                </a:solidFill>
              </a14:hiddenFill>
            </a:ext>
          </a:extLst>
        </p:spPr>
      </p:pic>
      <p:pic>
        <p:nvPicPr>
          <p:cNvPr id="33806" name="Picture 14" descr="http://upload.wikimedia.org/wikipedia/commons/thumb/2/29/Barn-yuv.png/150px-Barn-yu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609600"/>
            <a:ext cx="1981200" cy="59303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39273280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Tone mapping Methods</a:t>
            </a:r>
          </a:p>
        </p:txBody>
      </p:sp>
      <p:sp>
        <p:nvSpPr>
          <p:cNvPr id="3" name="Content Placeholder 2"/>
          <p:cNvSpPr>
            <a:spLocks noGrp="1"/>
          </p:cNvSpPr>
          <p:nvPr>
            <p:ph idx="1"/>
          </p:nvPr>
        </p:nvSpPr>
        <p:spPr>
          <a:xfrm>
            <a:off x="457200" y="1600200"/>
            <a:ext cx="3886200" cy="4876800"/>
          </a:xfrm>
        </p:spPr>
        <p:txBody>
          <a:bodyPr/>
          <a:lstStyle/>
          <a:p>
            <a:r>
              <a:rPr lang="en-US" dirty="0" smtClean="0">
                <a:solidFill>
                  <a:schemeClr val="accent1"/>
                </a:solidFill>
              </a:rPr>
              <a:t>Advanced mapping method</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5E6F296A-32B6-44F5-9851-EECB03E6F432}" type="slidenum">
              <a:rPr lang="en-US" smtClean="0"/>
              <a:t>51</a:t>
            </a:fld>
            <a:endParaRPr lang="en-US"/>
          </a:p>
        </p:txBody>
      </p:sp>
      <p:pic>
        <p:nvPicPr>
          <p:cNvPr id="348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057400"/>
            <a:ext cx="6857999" cy="4464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27619057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Tone mapping Methods</a:t>
            </a:r>
          </a:p>
        </p:txBody>
      </p:sp>
      <p:sp>
        <p:nvSpPr>
          <p:cNvPr id="3" name="Content Placeholder 2"/>
          <p:cNvSpPr>
            <a:spLocks noGrp="1"/>
          </p:cNvSpPr>
          <p:nvPr>
            <p:ph idx="1"/>
          </p:nvPr>
        </p:nvSpPr>
        <p:spPr/>
        <p:txBody>
          <a:bodyPr/>
          <a:lstStyle/>
          <a:p>
            <a:r>
              <a:rPr lang="en-US" dirty="0">
                <a:solidFill>
                  <a:schemeClr val="accent1"/>
                </a:solidFill>
              </a:rPr>
              <a:t>Advanced mapping </a:t>
            </a:r>
            <a:r>
              <a:rPr lang="en-US" dirty="0" smtClean="0">
                <a:solidFill>
                  <a:schemeClr val="accent1"/>
                </a:solidFill>
              </a:rPr>
              <a:t>method  </a:t>
            </a:r>
            <a:r>
              <a:rPr lang="en-US" dirty="0">
                <a:solidFill>
                  <a:schemeClr val="accent1"/>
                </a:solidFill>
              </a:rPr>
              <a:t>(using </a:t>
            </a:r>
            <a:r>
              <a:rPr lang="en-US" dirty="0" smtClean="0">
                <a:solidFill>
                  <a:schemeClr val="accent1"/>
                </a:solidFill>
              </a:rPr>
              <a:t>Edge-preserving filter)</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5E6F296A-32B6-44F5-9851-EECB03E6F432}" type="slidenum">
              <a:rPr lang="en-US" smtClean="0"/>
              <a:t>52</a:t>
            </a:fld>
            <a:endParaRPr lang="en-US"/>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81200"/>
            <a:ext cx="65532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20302233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a:solidFill>
                  <a:schemeClr val="bg1">
                    <a:lumMod val="85000"/>
                  </a:schemeClr>
                </a:solidFill>
              </a:rPr>
              <a:t>Photometric </a:t>
            </a:r>
            <a:r>
              <a:rPr lang="en-US" dirty="0" smtClean="0">
                <a:solidFill>
                  <a:schemeClr val="bg1">
                    <a:lumMod val="85000"/>
                  </a:schemeClr>
                </a:solidFill>
              </a:rPr>
              <a:t>calibration</a:t>
            </a:r>
          </a:p>
          <a:p>
            <a:r>
              <a:rPr lang="en-US" dirty="0">
                <a:solidFill>
                  <a:schemeClr val="bg2"/>
                </a:solidFill>
              </a:rPr>
              <a:t>High dynamic range </a:t>
            </a:r>
            <a:r>
              <a:rPr lang="en-US" dirty="0" smtClean="0">
                <a:solidFill>
                  <a:schemeClr val="bg2"/>
                </a:solidFill>
              </a:rPr>
              <a:t>imaging</a:t>
            </a:r>
          </a:p>
          <a:p>
            <a:r>
              <a:rPr lang="en-US" dirty="0"/>
              <a:t>Image matting and </a:t>
            </a:r>
            <a:r>
              <a:rPr lang="en-US" dirty="0" smtClean="0"/>
              <a:t>compositing</a:t>
            </a:r>
            <a:endParaRPr lang="en-US" dirty="0" smtClean="0">
              <a:solidFill>
                <a:schemeClr val="bg2"/>
              </a:solidFill>
            </a:endParaRPr>
          </a:p>
          <a:p>
            <a:r>
              <a:rPr lang="en-US" dirty="0">
                <a:solidFill>
                  <a:schemeClr val="bg2"/>
                </a:solidFill>
              </a:rPr>
              <a:t>Super-resolution and blur </a:t>
            </a:r>
            <a:r>
              <a:rPr lang="en-US" dirty="0" smtClean="0">
                <a:solidFill>
                  <a:schemeClr val="bg2"/>
                </a:solidFill>
              </a:rPr>
              <a:t>removal</a:t>
            </a:r>
          </a:p>
          <a:p>
            <a:r>
              <a:rPr lang="en-US" dirty="0" smtClean="0">
                <a:solidFill>
                  <a:schemeClr val="bg1">
                    <a:lumMod val="85000"/>
                  </a:schemeClr>
                </a:solidFill>
              </a:rPr>
              <a:t>Texture </a:t>
            </a:r>
            <a:r>
              <a:rPr lang="en-US" dirty="0">
                <a:solidFill>
                  <a:schemeClr val="bg1">
                    <a:lumMod val="85000"/>
                  </a:schemeClr>
                </a:solidFill>
              </a:rPr>
              <a:t>analysis and synthesis</a:t>
            </a:r>
          </a:p>
        </p:txBody>
      </p:sp>
      <p:sp>
        <p:nvSpPr>
          <p:cNvPr id="4" name="Slide Number Placeholder 3"/>
          <p:cNvSpPr>
            <a:spLocks noGrp="1"/>
          </p:cNvSpPr>
          <p:nvPr>
            <p:ph type="sldNum" sz="quarter" idx="12"/>
          </p:nvPr>
        </p:nvSpPr>
        <p:spPr/>
        <p:txBody>
          <a:bodyPr/>
          <a:lstStyle/>
          <a:p>
            <a:fld id="{5E6F296A-32B6-44F5-9851-EECB03E6F432}" type="slidenum">
              <a:rPr lang="en-US" smtClean="0"/>
              <a:t>53</a:t>
            </a:fld>
            <a:endParaRPr lang="en-US"/>
          </a:p>
        </p:txBody>
      </p:sp>
    </p:spTree>
    <p:extLst>
      <p:ext uri="{BB962C8B-B14F-4D97-AF65-F5344CB8AC3E}">
        <p14:creationId xmlns:p14="http://schemas.microsoft.com/office/powerpoint/2010/main" val="7471968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matting and compositing</a:t>
            </a:r>
            <a:endParaRPr lang="en-US" dirty="0"/>
          </a:p>
        </p:txBody>
      </p:sp>
      <p:sp>
        <p:nvSpPr>
          <p:cNvPr id="3" name="Content Placeholder 2"/>
          <p:cNvSpPr>
            <a:spLocks noGrp="1"/>
          </p:cNvSpPr>
          <p:nvPr>
            <p:ph idx="1"/>
          </p:nvPr>
        </p:nvSpPr>
        <p:spPr/>
        <p:txBody>
          <a:bodyPr/>
          <a:lstStyle/>
          <a:p>
            <a:endParaRPr lang="en-US" dirty="0"/>
          </a:p>
        </p:txBody>
      </p:sp>
      <p:sp>
        <p:nvSpPr>
          <p:cNvPr id="4" name="TextBox 3"/>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l="3143" t="33389" r="53644" b="41779"/>
          <a:stretch>
            <a:fillRect/>
          </a:stretch>
        </p:blipFill>
        <p:spPr bwMode="auto">
          <a:xfrm>
            <a:off x="457200" y="1600200"/>
            <a:ext cx="7315200"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6"/>
          <p:cNvSpPr>
            <a:spLocks noGrp="1"/>
          </p:cNvSpPr>
          <p:nvPr>
            <p:ph type="sldNum" sz="quarter" idx="12"/>
          </p:nvPr>
        </p:nvSpPr>
        <p:spPr/>
        <p:txBody>
          <a:bodyPr/>
          <a:lstStyle/>
          <a:p>
            <a:fld id="{5E6F296A-32B6-44F5-9851-EECB03E6F432}" type="slidenum">
              <a:rPr lang="en-US" smtClean="0"/>
              <a:t>54</a:t>
            </a:fld>
            <a:endParaRPr lang="en-US"/>
          </a:p>
        </p:txBody>
      </p:sp>
    </p:spTree>
    <p:extLst>
      <p:ext uri="{BB962C8B-B14F-4D97-AF65-F5344CB8AC3E}">
        <p14:creationId xmlns:p14="http://schemas.microsoft.com/office/powerpoint/2010/main" val="38981155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Compositing Equation</a:t>
            </a:r>
            <a:endParaRPr lang="en-US" dirty="0"/>
          </a:p>
        </p:txBody>
      </p:sp>
      <p:sp>
        <p:nvSpPr>
          <p:cNvPr id="3" name="Content Placeholder 2"/>
          <p:cNvSpPr>
            <a:spLocks noGrp="1"/>
          </p:cNvSpPr>
          <p:nvPr>
            <p:ph idx="1"/>
          </p:nvPr>
        </p:nvSpPr>
        <p:spPr>
          <a:xfrm>
            <a:off x="457200" y="3048000"/>
            <a:ext cx="8229600" cy="3429000"/>
          </a:xfrm>
        </p:spPr>
        <p:txBody>
          <a:bodyPr/>
          <a:lstStyle/>
          <a:p>
            <a:r>
              <a:rPr lang="en-US" dirty="0" smtClean="0"/>
              <a:t>B:  background image</a:t>
            </a:r>
          </a:p>
          <a:p>
            <a:r>
              <a:rPr lang="en-US" dirty="0" smtClean="0"/>
              <a:t>F:  foreground image</a:t>
            </a:r>
          </a:p>
          <a:p>
            <a:r>
              <a:rPr lang="en-US" dirty="0" smtClean="0"/>
              <a:t>C:  composite image</a:t>
            </a:r>
            <a:endParaRPr lang="en-US" dirty="0"/>
          </a:p>
        </p:txBody>
      </p:sp>
      <p:sp>
        <p:nvSpPr>
          <p:cNvPr id="4" name="TextBox 3"/>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mc:AlternateContent xmlns:mc="http://schemas.openxmlformats.org/markup-compatibility/2006" xmlns:a14="http://schemas.microsoft.com/office/drawing/2010/main">
        <mc:Choice Requires="a14">
          <p:sp>
            <p:nvSpPr>
              <p:cNvPr id="5" name="TextBox 4"/>
              <p:cNvSpPr txBox="1"/>
              <p:nvPr/>
            </p:nvSpPr>
            <p:spPr>
              <a:xfrm>
                <a:off x="457200" y="2057400"/>
                <a:ext cx="4345870" cy="707886"/>
              </a:xfrm>
              <a:prstGeom prst="rect">
                <a:avLst/>
              </a:prstGeom>
              <a:noFill/>
            </p:spPr>
            <p:txBody>
              <a:bodyPr wrap="none" rtlCol="0">
                <a:spAutoFit/>
              </a:bodyPr>
              <a:lstStyle/>
              <a:p>
                <a14:m>
                  <m:oMath xmlns:m="http://schemas.openxmlformats.org/officeDocument/2006/math">
                    <m:r>
                      <a:rPr lang="en-US" sz="4000" b="0" i="1" smtClean="0">
                        <a:solidFill>
                          <a:srgbClr val="FF0000"/>
                        </a:solidFill>
                        <a:latin typeface="Cambria Math"/>
                      </a:rPr>
                      <m:t>𝐶</m:t>
                    </m:r>
                    <m:r>
                      <a:rPr lang="en-US" sz="4000" b="0" i="1" smtClean="0">
                        <a:latin typeface="Cambria Math"/>
                      </a:rPr>
                      <m:t>=</m:t>
                    </m:r>
                    <m:d>
                      <m:dPr>
                        <m:ctrlPr>
                          <a:rPr lang="en-US" sz="4000" b="0" i="1" smtClean="0">
                            <a:latin typeface="Cambria Math"/>
                          </a:rPr>
                        </m:ctrlPr>
                      </m:dPr>
                      <m:e>
                        <m:r>
                          <a:rPr lang="en-US" sz="4000" b="0" i="1" smtClean="0">
                            <a:latin typeface="Cambria Math"/>
                          </a:rPr>
                          <m:t>1−</m:t>
                        </m:r>
                        <m:r>
                          <a:rPr lang="en-US" sz="4000" b="0" i="1" smtClean="0">
                            <a:solidFill>
                              <a:srgbClr val="00B050"/>
                            </a:solidFill>
                            <a:latin typeface="Cambria Math"/>
                            <a:ea typeface="Cambria Math"/>
                          </a:rPr>
                          <m:t>𝛼</m:t>
                        </m:r>
                      </m:e>
                    </m:d>
                    <m:r>
                      <a:rPr lang="en-US" sz="4000" b="0" i="1" smtClean="0">
                        <a:solidFill>
                          <a:srgbClr val="00B050"/>
                        </a:solidFill>
                        <a:latin typeface="Cambria Math"/>
                        <a:ea typeface="Cambria Math"/>
                      </a:rPr>
                      <m:t>𝐵</m:t>
                    </m:r>
                    <m:r>
                      <a:rPr lang="en-US" sz="4000" b="0" i="1" smtClean="0">
                        <a:latin typeface="Cambria Math"/>
                        <a:ea typeface="Cambria Math"/>
                      </a:rPr>
                      <m:t>+</m:t>
                    </m:r>
                    <m:r>
                      <a:rPr lang="en-US" sz="4000" i="1" smtClean="0">
                        <a:solidFill>
                          <a:srgbClr val="00B050"/>
                        </a:solidFill>
                        <a:latin typeface="Cambria Math"/>
                        <a:ea typeface="Cambria Math"/>
                      </a:rPr>
                      <m:t>𝛼</m:t>
                    </m:r>
                  </m:oMath>
                </a14:m>
                <a:r>
                  <a:rPr lang="en-US" sz="4000" dirty="0" smtClean="0">
                    <a:solidFill>
                      <a:srgbClr val="00B050"/>
                    </a:solidFill>
                  </a:rPr>
                  <a:t>F</a:t>
                </a:r>
                <a:endParaRPr lang="en-US" sz="4000" dirty="0">
                  <a:solidFill>
                    <a:srgbClr val="00B05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57200" y="2057400"/>
                <a:ext cx="4345870" cy="707886"/>
              </a:xfrm>
              <a:prstGeom prst="rect">
                <a:avLst/>
              </a:prstGeom>
              <a:blipFill rotWithShape="1">
                <a:blip r:embed="rId3"/>
                <a:stretch>
                  <a:fillRect t="-15517" r="-3927" b="-35345"/>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5E6F296A-32B6-44F5-9851-EECB03E6F432}" type="slidenum">
              <a:rPr lang="en-US" smtClean="0"/>
              <a:t>55</a:t>
            </a:fld>
            <a:endParaRPr lang="en-US"/>
          </a:p>
        </p:txBody>
      </p:sp>
    </p:spTree>
    <p:extLst>
      <p:ext uri="{BB962C8B-B14F-4D97-AF65-F5344CB8AC3E}">
        <p14:creationId xmlns:p14="http://schemas.microsoft.com/office/powerpoint/2010/main" val="38604490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6596" name="Group 4"/>
          <p:cNvGrpSpPr>
            <a:grpSpLocks/>
          </p:cNvGrpSpPr>
          <p:nvPr/>
        </p:nvGrpSpPr>
        <p:grpSpPr bwMode="auto">
          <a:xfrm>
            <a:off x="3201988" y="926307"/>
            <a:ext cx="2741612" cy="2197100"/>
            <a:chOff x="2017" y="391"/>
            <a:chExt cx="1727" cy="1384"/>
          </a:xfrm>
        </p:grpSpPr>
        <p:pic>
          <p:nvPicPr>
            <p:cNvPr id="366597" name="Picture 5" descr="crop320-harbor-alph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7" y="480"/>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366598" name="Text Box 6"/>
            <p:cNvSpPr txBox="1">
              <a:spLocks noChangeArrowheads="1"/>
            </p:cNvSpPr>
            <p:nvPr/>
          </p:nvSpPr>
          <p:spPr bwMode="auto">
            <a:xfrm>
              <a:off x="2017" y="391"/>
              <a:ext cx="27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TW" altLang="en-US" sz="3200">
                  <a:solidFill>
                    <a:schemeClr val="bg1"/>
                  </a:solidFill>
                  <a:ea typeface="新細明體" pitchFamily="18" charset="-120"/>
                  <a:sym typeface="Symbol" pitchFamily="18" charset="2"/>
                </a:rPr>
                <a:t></a:t>
              </a:r>
            </a:p>
          </p:txBody>
        </p:sp>
      </p:grpSp>
      <p:grpSp>
        <p:nvGrpSpPr>
          <p:cNvPr id="366599" name="Group 7"/>
          <p:cNvGrpSpPr>
            <a:grpSpLocks/>
          </p:cNvGrpSpPr>
          <p:nvPr/>
        </p:nvGrpSpPr>
        <p:grpSpPr bwMode="auto">
          <a:xfrm>
            <a:off x="261654" y="991394"/>
            <a:ext cx="2759075" cy="2125663"/>
            <a:chOff x="230" y="436"/>
            <a:chExt cx="1738" cy="1339"/>
          </a:xfrm>
        </p:grpSpPr>
        <p:pic>
          <p:nvPicPr>
            <p:cNvPr id="366600" name="Picture 8" descr="crop320-harbor-nf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 y="480"/>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366601" name="Text Box 9"/>
            <p:cNvSpPr txBox="1">
              <a:spLocks noChangeArrowheads="1"/>
            </p:cNvSpPr>
            <p:nvPr/>
          </p:nvSpPr>
          <p:spPr bwMode="auto">
            <a:xfrm>
              <a:off x="230" y="436"/>
              <a:ext cx="25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i="1">
                  <a:solidFill>
                    <a:schemeClr val="bg1"/>
                  </a:solidFill>
                  <a:latin typeface="Trebuchet MS" pitchFamily="34" charset="0"/>
                  <a:ea typeface="新細明體" pitchFamily="18" charset="-120"/>
                  <a:sym typeface="Symbol" pitchFamily="18" charset="2"/>
                </a:rPr>
                <a:t>F</a:t>
              </a:r>
            </a:p>
          </p:txBody>
        </p:sp>
      </p:grpSp>
      <p:grpSp>
        <p:nvGrpSpPr>
          <p:cNvPr id="366602" name="Group 10"/>
          <p:cNvGrpSpPr>
            <a:grpSpLocks/>
          </p:cNvGrpSpPr>
          <p:nvPr/>
        </p:nvGrpSpPr>
        <p:grpSpPr bwMode="auto">
          <a:xfrm>
            <a:off x="5986463" y="991394"/>
            <a:ext cx="2776537" cy="2133600"/>
            <a:chOff x="3771" y="432"/>
            <a:chExt cx="1749" cy="1344"/>
          </a:xfrm>
        </p:grpSpPr>
        <p:pic>
          <p:nvPicPr>
            <p:cNvPr id="366603" name="Picture 11" descr="crop320-harbor-b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3" y="481"/>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366604" name="Text Box 12"/>
            <p:cNvSpPr txBox="1">
              <a:spLocks noChangeArrowheads="1"/>
            </p:cNvSpPr>
            <p:nvPr/>
          </p:nvSpPr>
          <p:spPr bwMode="auto">
            <a:xfrm>
              <a:off x="3771" y="432"/>
              <a:ext cx="26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i="1">
                  <a:solidFill>
                    <a:schemeClr val="bg1"/>
                  </a:solidFill>
                  <a:latin typeface="Trebuchet MS" pitchFamily="34" charset="0"/>
                  <a:ea typeface="新細明體" pitchFamily="18" charset="-120"/>
                  <a:sym typeface="Symbol" pitchFamily="18" charset="2"/>
                </a:rPr>
                <a:t>B</a:t>
              </a:r>
            </a:p>
          </p:txBody>
        </p:sp>
      </p:grpSp>
      <p:grpSp>
        <p:nvGrpSpPr>
          <p:cNvPr id="366605" name="Group 13"/>
          <p:cNvGrpSpPr>
            <a:grpSpLocks/>
          </p:cNvGrpSpPr>
          <p:nvPr/>
        </p:nvGrpSpPr>
        <p:grpSpPr bwMode="auto">
          <a:xfrm>
            <a:off x="3154363" y="4071144"/>
            <a:ext cx="2787650" cy="2133600"/>
            <a:chOff x="1987" y="2256"/>
            <a:chExt cx="1756" cy="1344"/>
          </a:xfrm>
        </p:grpSpPr>
        <p:pic>
          <p:nvPicPr>
            <p:cNvPr id="366606" name="Picture 14" descr="crop320-harbor-inpu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 y="2305"/>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366607" name="Text Box 15"/>
            <p:cNvSpPr txBox="1">
              <a:spLocks noChangeArrowheads="1"/>
            </p:cNvSpPr>
            <p:nvPr/>
          </p:nvSpPr>
          <p:spPr bwMode="auto">
            <a:xfrm>
              <a:off x="1987" y="2256"/>
              <a:ext cx="26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i="1">
                  <a:solidFill>
                    <a:schemeClr val="bg1"/>
                  </a:solidFill>
                  <a:latin typeface="Trebuchet MS" pitchFamily="34" charset="0"/>
                  <a:ea typeface="新細明體" pitchFamily="18" charset="-120"/>
                  <a:sym typeface="Symbol" pitchFamily="18" charset="2"/>
                </a:rPr>
                <a:t>C</a:t>
              </a:r>
            </a:p>
          </p:txBody>
        </p:sp>
      </p:grpSp>
      <p:sp>
        <p:nvSpPr>
          <p:cNvPr id="366608" name="Text Box 16"/>
          <p:cNvSpPr txBox="1">
            <a:spLocks noChangeArrowheads="1"/>
          </p:cNvSpPr>
          <p:nvPr/>
        </p:nvSpPr>
        <p:spPr bwMode="auto">
          <a:xfrm>
            <a:off x="181769" y="609600"/>
            <a:ext cx="28368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dirty="0">
                <a:latin typeface="Trebuchet MS" pitchFamily="34" charset="0"/>
                <a:ea typeface="新細明體" pitchFamily="18" charset="-120"/>
              </a:rPr>
              <a:t>foreground color</a:t>
            </a:r>
          </a:p>
        </p:txBody>
      </p:sp>
      <p:sp>
        <p:nvSpPr>
          <p:cNvPr id="366609" name="Text Box 17"/>
          <p:cNvSpPr txBox="1">
            <a:spLocks noChangeArrowheads="1"/>
          </p:cNvSpPr>
          <p:nvPr/>
        </p:nvSpPr>
        <p:spPr bwMode="auto">
          <a:xfrm>
            <a:off x="3435350" y="560388"/>
            <a:ext cx="2120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dirty="0">
                <a:latin typeface="Trebuchet MS" pitchFamily="34" charset="0"/>
                <a:ea typeface="新細明體" pitchFamily="18" charset="-120"/>
              </a:rPr>
              <a:t>alpha matte</a:t>
            </a:r>
          </a:p>
        </p:txBody>
      </p:sp>
      <p:sp>
        <p:nvSpPr>
          <p:cNvPr id="366610" name="Text Box 18"/>
          <p:cNvSpPr txBox="1">
            <a:spLocks noChangeArrowheads="1"/>
          </p:cNvSpPr>
          <p:nvPr/>
        </p:nvSpPr>
        <p:spPr bwMode="auto">
          <a:xfrm>
            <a:off x="5917406" y="547688"/>
            <a:ext cx="29495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dirty="0">
                <a:latin typeface="Trebuchet MS" pitchFamily="34" charset="0"/>
                <a:ea typeface="新細明體" pitchFamily="18" charset="-120"/>
              </a:rPr>
              <a:t>background plate</a:t>
            </a:r>
          </a:p>
        </p:txBody>
      </p:sp>
      <p:sp>
        <p:nvSpPr>
          <p:cNvPr id="366611" name="Text Box 19"/>
          <p:cNvSpPr txBox="1">
            <a:spLocks noChangeArrowheads="1"/>
          </p:cNvSpPr>
          <p:nvPr/>
        </p:nvSpPr>
        <p:spPr bwMode="auto">
          <a:xfrm>
            <a:off x="1295400" y="4129882"/>
            <a:ext cx="1816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a:solidFill>
                  <a:schemeClr val="bg1"/>
                </a:solidFill>
                <a:latin typeface="Trebuchet MS" pitchFamily="34" charset="0"/>
                <a:ea typeface="新細明體" pitchFamily="18" charset="-120"/>
              </a:rPr>
              <a:t>composite</a:t>
            </a:r>
          </a:p>
        </p:txBody>
      </p:sp>
      <p:sp>
        <p:nvSpPr>
          <p:cNvPr id="366612" name="Text Box 20"/>
          <p:cNvSpPr txBox="1">
            <a:spLocks noChangeArrowheads="1"/>
          </p:cNvSpPr>
          <p:nvPr/>
        </p:nvSpPr>
        <p:spPr bwMode="auto">
          <a:xfrm>
            <a:off x="6400800" y="5258594"/>
            <a:ext cx="20955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dirty="0">
                <a:latin typeface="Trebuchet MS" pitchFamily="34" charset="0"/>
                <a:ea typeface="新細明體" pitchFamily="18" charset="-120"/>
              </a:rPr>
              <a:t>compositing</a:t>
            </a:r>
          </a:p>
          <a:p>
            <a:pPr algn="l"/>
            <a:r>
              <a:rPr lang="en-US" altLang="zh-TW" sz="2800" dirty="0">
                <a:latin typeface="Trebuchet MS" pitchFamily="34" charset="0"/>
                <a:ea typeface="新細明體" pitchFamily="18" charset="-120"/>
              </a:rPr>
              <a:t>equation</a:t>
            </a:r>
          </a:p>
        </p:txBody>
      </p:sp>
      <p:grpSp>
        <p:nvGrpSpPr>
          <p:cNvPr id="366613" name="Group 21"/>
          <p:cNvGrpSpPr>
            <a:grpSpLocks/>
          </p:cNvGrpSpPr>
          <p:nvPr/>
        </p:nvGrpSpPr>
        <p:grpSpPr bwMode="auto">
          <a:xfrm>
            <a:off x="1570038" y="3124994"/>
            <a:ext cx="5916612" cy="1066800"/>
            <a:chOff x="989" y="1632"/>
            <a:chExt cx="3727" cy="672"/>
          </a:xfrm>
        </p:grpSpPr>
        <p:sp>
          <p:nvSpPr>
            <p:cNvPr id="366614" name="Line 22"/>
            <p:cNvSpPr>
              <a:spLocks noChangeShapeType="1"/>
            </p:cNvSpPr>
            <p:nvPr/>
          </p:nvSpPr>
          <p:spPr bwMode="auto">
            <a:xfrm>
              <a:off x="2832" y="1632"/>
              <a:ext cx="0" cy="672"/>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66615" name="Group 23"/>
            <p:cNvGrpSpPr>
              <a:grpSpLocks/>
            </p:cNvGrpSpPr>
            <p:nvPr/>
          </p:nvGrpSpPr>
          <p:grpSpPr bwMode="auto">
            <a:xfrm>
              <a:off x="989" y="1632"/>
              <a:ext cx="3727" cy="336"/>
              <a:chOff x="989" y="1632"/>
              <a:chExt cx="3727" cy="336"/>
            </a:xfrm>
          </p:grpSpPr>
          <p:sp>
            <p:nvSpPr>
              <p:cNvPr id="366616" name="Line 24"/>
              <p:cNvSpPr>
                <a:spLocks noChangeShapeType="1"/>
              </p:cNvSpPr>
              <p:nvPr/>
            </p:nvSpPr>
            <p:spPr bwMode="auto">
              <a:xfrm>
                <a:off x="989" y="1968"/>
                <a:ext cx="3727" cy="0"/>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617" name="Line 25"/>
              <p:cNvSpPr>
                <a:spLocks noChangeShapeType="1"/>
              </p:cNvSpPr>
              <p:nvPr/>
            </p:nvSpPr>
            <p:spPr bwMode="auto">
              <a:xfrm flipV="1">
                <a:off x="1008" y="1632"/>
                <a:ext cx="0" cy="336"/>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618" name="Line 26"/>
              <p:cNvSpPr>
                <a:spLocks noChangeShapeType="1"/>
              </p:cNvSpPr>
              <p:nvPr/>
            </p:nvSpPr>
            <p:spPr bwMode="auto">
              <a:xfrm flipV="1">
                <a:off x="4704" y="1632"/>
                <a:ext cx="0" cy="336"/>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pic>
        <p:nvPicPr>
          <p:cNvPr id="366626" name="Picture 34" descr="shdmat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988" y="4117182"/>
            <a:ext cx="2843212" cy="2133600"/>
          </a:xfrm>
          <a:prstGeom prst="rect">
            <a:avLst/>
          </a:prstGeom>
          <a:noFill/>
          <a:extLst>
            <a:ext uri="{909E8E84-426E-40DD-AFC4-6F175D3DCCD1}">
              <a14:hiddenFill xmlns:a14="http://schemas.microsoft.com/office/drawing/2010/main">
                <a:solidFill>
                  <a:srgbClr val="FFFFFF"/>
                </a:solidFill>
              </a14:hiddenFill>
            </a:ext>
          </a:extLst>
        </p:spPr>
      </p:pic>
      <p:sp>
        <p:nvSpPr>
          <p:cNvPr id="366630" name="Line 38"/>
          <p:cNvSpPr>
            <a:spLocks noChangeShapeType="1"/>
          </p:cNvSpPr>
          <p:nvPr/>
        </p:nvSpPr>
        <p:spPr bwMode="auto">
          <a:xfrm flipV="1">
            <a:off x="1143000" y="4648994"/>
            <a:ext cx="1143000" cy="121920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627" name="Oval 35"/>
          <p:cNvSpPr>
            <a:spLocks noChangeArrowheads="1"/>
          </p:cNvSpPr>
          <p:nvPr/>
        </p:nvSpPr>
        <p:spPr bwMode="auto">
          <a:xfrm>
            <a:off x="1066800" y="5791994"/>
            <a:ext cx="130175" cy="130175"/>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solidFill>
                <a:srgbClr val="FFFF00"/>
              </a:solidFill>
              <a:ea typeface="新細明體" pitchFamily="18" charset="-120"/>
            </a:endParaRPr>
          </a:p>
        </p:txBody>
      </p:sp>
      <p:sp>
        <p:nvSpPr>
          <p:cNvPr id="366628" name="Oval 36"/>
          <p:cNvSpPr>
            <a:spLocks noChangeArrowheads="1"/>
          </p:cNvSpPr>
          <p:nvPr/>
        </p:nvSpPr>
        <p:spPr bwMode="auto">
          <a:xfrm>
            <a:off x="2209800" y="4572794"/>
            <a:ext cx="130175" cy="130175"/>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solidFill>
                <a:srgbClr val="FFFF00"/>
              </a:solidFill>
              <a:ea typeface="新細明體" pitchFamily="18" charset="-120"/>
            </a:endParaRPr>
          </a:p>
        </p:txBody>
      </p:sp>
      <p:sp>
        <p:nvSpPr>
          <p:cNvPr id="366631" name="Text Box 39"/>
          <p:cNvSpPr txBox="1">
            <a:spLocks noChangeArrowheads="1"/>
          </p:cNvSpPr>
          <p:nvPr/>
        </p:nvSpPr>
        <p:spPr bwMode="auto">
          <a:xfrm>
            <a:off x="838200" y="5868194"/>
            <a:ext cx="357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a:solidFill>
                  <a:schemeClr val="bg1"/>
                </a:solidFill>
                <a:latin typeface="Trebuchet MS" pitchFamily="34" charset="0"/>
                <a:ea typeface="新細明體" pitchFamily="18" charset="-120"/>
              </a:rPr>
              <a:t>B</a:t>
            </a:r>
          </a:p>
        </p:txBody>
      </p:sp>
      <p:sp>
        <p:nvSpPr>
          <p:cNvPr id="366632" name="Text Box 40"/>
          <p:cNvSpPr txBox="1">
            <a:spLocks noChangeArrowheads="1"/>
          </p:cNvSpPr>
          <p:nvPr/>
        </p:nvSpPr>
        <p:spPr bwMode="auto">
          <a:xfrm>
            <a:off x="2286000" y="4344194"/>
            <a:ext cx="344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a:solidFill>
                  <a:schemeClr val="bg1"/>
                </a:solidFill>
                <a:latin typeface="Trebuchet MS" pitchFamily="34" charset="0"/>
                <a:ea typeface="新細明體" pitchFamily="18" charset="-120"/>
              </a:rPr>
              <a:t>F</a:t>
            </a:r>
          </a:p>
        </p:txBody>
      </p:sp>
      <p:grpSp>
        <p:nvGrpSpPr>
          <p:cNvPr id="366635" name="Group 43"/>
          <p:cNvGrpSpPr>
            <a:grpSpLocks/>
          </p:cNvGrpSpPr>
          <p:nvPr/>
        </p:nvGrpSpPr>
        <p:grpSpPr bwMode="auto">
          <a:xfrm>
            <a:off x="1214438" y="4953794"/>
            <a:ext cx="439737" cy="511175"/>
            <a:chOff x="765" y="2784"/>
            <a:chExt cx="277" cy="322"/>
          </a:xfrm>
        </p:grpSpPr>
        <p:sp>
          <p:nvSpPr>
            <p:cNvPr id="366629" name="Oval 37"/>
            <p:cNvSpPr>
              <a:spLocks noChangeArrowheads="1"/>
            </p:cNvSpPr>
            <p:nvPr/>
          </p:nvSpPr>
          <p:spPr bwMode="auto">
            <a:xfrm>
              <a:off x="960" y="3024"/>
              <a:ext cx="82" cy="82"/>
            </a:xfrm>
            <a:prstGeom prst="ellipse">
              <a:avLst/>
            </a:prstGeom>
            <a:solidFill>
              <a:srgbClr val="FF33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solidFill>
                  <a:srgbClr val="FFFF00"/>
                </a:solidFill>
                <a:ea typeface="新細明體" pitchFamily="18" charset="-120"/>
              </a:endParaRPr>
            </a:p>
          </p:txBody>
        </p:sp>
        <p:sp>
          <p:nvSpPr>
            <p:cNvPr id="366633" name="Text Box 41"/>
            <p:cNvSpPr txBox="1">
              <a:spLocks noChangeArrowheads="1"/>
            </p:cNvSpPr>
            <p:nvPr/>
          </p:nvSpPr>
          <p:spPr bwMode="auto">
            <a:xfrm>
              <a:off x="765" y="2784"/>
              <a:ext cx="2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a:solidFill>
                    <a:schemeClr val="bg1"/>
                  </a:solidFill>
                  <a:latin typeface="Trebuchet MS" pitchFamily="34" charset="0"/>
                  <a:ea typeface="新細明體" pitchFamily="18" charset="-120"/>
                </a:rPr>
                <a:t>C</a:t>
              </a:r>
            </a:p>
          </p:txBody>
        </p:sp>
      </p:grpSp>
      <p:sp>
        <p:nvSpPr>
          <p:cNvPr id="366636" name="Text Box 44"/>
          <p:cNvSpPr txBox="1">
            <a:spLocks noChangeArrowheads="1"/>
          </p:cNvSpPr>
          <p:nvPr/>
        </p:nvSpPr>
        <p:spPr bwMode="auto">
          <a:xfrm>
            <a:off x="1703388" y="5715794"/>
            <a:ext cx="8143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TW" altLang="en-US" sz="2800">
                <a:solidFill>
                  <a:schemeClr val="bg1"/>
                </a:solidFill>
                <a:ea typeface="新細明體" pitchFamily="18" charset="-120"/>
                <a:sym typeface="Symbol" pitchFamily="18" charset="2"/>
              </a:rPr>
              <a:t></a:t>
            </a:r>
            <a:r>
              <a:rPr lang="en-US" altLang="zh-TW" sz="2800">
                <a:solidFill>
                  <a:schemeClr val="bg1"/>
                </a:solidFill>
                <a:ea typeface="新細明體" pitchFamily="18" charset="-120"/>
                <a:sym typeface="Symbol" pitchFamily="18" charset="2"/>
              </a:rPr>
              <a:t>=0</a:t>
            </a:r>
          </a:p>
        </p:txBody>
      </p:sp>
      <p:sp>
        <p:nvSpPr>
          <p:cNvPr id="37" name="TextBox 36"/>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mc:AlternateContent xmlns:mc="http://schemas.openxmlformats.org/markup-compatibility/2006" xmlns:a14="http://schemas.microsoft.com/office/drawing/2010/main">
        <mc:Choice Requires="a14">
          <p:sp>
            <p:nvSpPr>
              <p:cNvPr id="39" name="TextBox 38"/>
              <p:cNvSpPr txBox="1"/>
              <p:nvPr/>
            </p:nvSpPr>
            <p:spPr>
              <a:xfrm>
                <a:off x="6193631" y="4550708"/>
                <a:ext cx="2699544" cy="461665"/>
              </a:xfrm>
              <a:prstGeom prst="rect">
                <a:avLst/>
              </a:prstGeom>
              <a:noFill/>
            </p:spPr>
            <p:txBody>
              <a:bodyPr wrap="square" rtlCol="0">
                <a:spAutoFit/>
              </a:bodyPr>
              <a:lstStyle/>
              <a:p>
                <a14:m>
                  <m:oMath xmlns:m="http://schemas.openxmlformats.org/officeDocument/2006/math">
                    <m:r>
                      <a:rPr lang="en-US" sz="2400" b="0" i="1" smtClean="0">
                        <a:latin typeface="Cambria Math"/>
                      </a:rPr>
                      <m:t>𝐶</m:t>
                    </m:r>
                    <m:r>
                      <a:rPr lang="en-US" sz="2400" b="0" i="1" smtClean="0">
                        <a:latin typeface="Cambria Math"/>
                      </a:rPr>
                      <m:t>=</m:t>
                    </m:r>
                    <m:d>
                      <m:dPr>
                        <m:ctrlPr>
                          <a:rPr lang="en-US" sz="2400" b="0" i="1" smtClean="0">
                            <a:latin typeface="Cambria Math"/>
                          </a:rPr>
                        </m:ctrlPr>
                      </m:dPr>
                      <m:e>
                        <m:r>
                          <a:rPr lang="en-US" sz="2400" b="0" i="1" smtClean="0">
                            <a:latin typeface="Cambria Math"/>
                          </a:rPr>
                          <m:t>1−</m:t>
                        </m:r>
                        <m:r>
                          <a:rPr lang="en-US" sz="2400" b="0" i="1" smtClean="0">
                            <a:latin typeface="Cambria Math"/>
                            <a:ea typeface="Cambria Math"/>
                          </a:rPr>
                          <m:t>𝛼</m:t>
                        </m:r>
                      </m:e>
                    </m:d>
                    <m:r>
                      <a:rPr lang="en-US" sz="2400" b="0" i="1" smtClean="0">
                        <a:latin typeface="Cambria Math"/>
                        <a:ea typeface="Cambria Math"/>
                      </a:rPr>
                      <m:t>𝐵</m:t>
                    </m:r>
                    <m:r>
                      <a:rPr lang="en-US" sz="2400" b="0" i="1" smtClean="0">
                        <a:latin typeface="Cambria Math"/>
                        <a:ea typeface="Cambria Math"/>
                      </a:rPr>
                      <m:t>+</m:t>
                    </m:r>
                    <m:r>
                      <a:rPr lang="en-US" sz="2400" i="1">
                        <a:latin typeface="Cambria Math"/>
                        <a:ea typeface="Cambria Math"/>
                      </a:rPr>
                      <m:t>𝛼</m:t>
                    </m:r>
                  </m:oMath>
                </a14:m>
                <a:r>
                  <a:rPr lang="en-US" sz="2400" dirty="0" smtClean="0"/>
                  <a:t>F</a:t>
                </a:r>
                <a:endParaRPr lang="en-US" sz="2400" dirty="0"/>
              </a:p>
            </p:txBody>
          </p:sp>
        </mc:Choice>
        <mc:Fallback xmlns="">
          <p:sp>
            <p:nvSpPr>
              <p:cNvPr id="39" name="TextBox 38"/>
              <p:cNvSpPr txBox="1">
                <a:spLocks noRot="1" noChangeAspect="1" noMove="1" noResize="1" noEditPoints="1" noAdjustHandles="1" noChangeArrowheads="1" noChangeShapeType="1" noTextEdit="1"/>
              </p:cNvSpPr>
              <p:nvPr/>
            </p:nvSpPr>
            <p:spPr>
              <a:xfrm>
                <a:off x="6193631" y="4550708"/>
                <a:ext cx="2699544" cy="461665"/>
              </a:xfrm>
              <a:prstGeom prst="rect">
                <a:avLst/>
              </a:prstGeom>
              <a:blipFill rotWithShape="1">
                <a:blip r:embed="rId8"/>
                <a:stretch>
                  <a:fillRect l="-451" t="-10667" r="-1806" b="-3066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5E6F296A-32B6-44F5-9851-EECB03E6F432}" type="slidenum">
              <a:rPr lang="en-US" smtClean="0"/>
              <a:t>56</a:t>
            </a:fld>
            <a:endParaRPr lang="en-US"/>
          </a:p>
        </p:txBody>
      </p:sp>
    </p:spTree>
    <p:extLst>
      <p:ext uri="{BB962C8B-B14F-4D97-AF65-F5344CB8AC3E}">
        <p14:creationId xmlns:p14="http://schemas.microsoft.com/office/powerpoint/2010/main" val="2773459038"/>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66599"/>
                                        </p:tgtEl>
                                        <p:attrNameLst>
                                          <p:attrName>style.visibility</p:attrName>
                                        </p:attrNameLst>
                                      </p:cBhvr>
                                      <p:to>
                                        <p:strVal val="visible"/>
                                      </p:to>
                                    </p:set>
                                    <p:animEffect transition="in" filter="fade">
                                      <p:cBhvr>
                                        <p:cTn id="7" dur="1000"/>
                                        <p:tgtEl>
                                          <p:spTgt spid="3665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6608"/>
                                        </p:tgtEl>
                                        <p:attrNameLst>
                                          <p:attrName>style.visibility</p:attrName>
                                        </p:attrNameLst>
                                      </p:cBhvr>
                                      <p:to>
                                        <p:strVal val="visible"/>
                                      </p:to>
                                    </p:set>
                                    <p:animEffect transition="in" filter="fade">
                                      <p:cBhvr>
                                        <p:cTn id="10" dur="1000"/>
                                        <p:tgtEl>
                                          <p:spTgt spid="36660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366596"/>
                                        </p:tgtEl>
                                        <p:attrNameLst>
                                          <p:attrName>style.visibility</p:attrName>
                                        </p:attrNameLst>
                                      </p:cBhvr>
                                      <p:to>
                                        <p:strVal val="visible"/>
                                      </p:to>
                                    </p:set>
                                    <p:animEffect transition="in" filter="fade">
                                      <p:cBhvr>
                                        <p:cTn id="15" dur="1000"/>
                                        <p:tgtEl>
                                          <p:spTgt spid="36659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6609"/>
                                        </p:tgtEl>
                                        <p:attrNameLst>
                                          <p:attrName>style.visibility</p:attrName>
                                        </p:attrNameLst>
                                      </p:cBhvr>
                                      <p:to>
                                        <p:strVal val="visible"/>
                                      </p:to>
                                    </p:set>
                                    <p:animEffect transition="in" filter="fade">
                                      <p:cBhvr>
                                        <p:cTn id="18" dur="1000"/>
                                        <p:tgtEl>
                                          <p:spTgt spid="366609"/>
                                        </p:tgtEl>
                                      </p:cBhvr>
                                    </p:animEffect>
                                  </p:childTnLst>
                                </p:cTn>
                              </p:par>
                              <p:par>
                                <p:cTn id="19" presetID="10" presetClass="exit" presetSubtype="0" fill="hold" grpId="1" nodeType="withEffect">
                                  <p:stCondLst>
                                    <p:cond delay="0"/>
                                  </p:stCondLst>
                                  <p:childTnLst>
                                    <p:animEffect transition="out" filter="fade">
                                      <p:cBhvr>
                                        <p:cTn id="20" dur="1000"/>
                                        <p:tgtEl>
                                          <p:spTgt spid="366608"/>
                                        </p:tgtEl>
                                      </p:cBhvr>
                                    </p:animEffect>
                                    <p:set>
                                      <p:cBhvr>
                                        <p:cTn id="21" dur="1" fill="hold">
                                          <p:stCondLst>
                                            <p:cond delay="999"/>
                                          </p:stCondLst>
                                        </p:cTn>
                                        <p:tgtEl>
                                          <p:spTgt spid="366608"/>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366602"/>
                                        </p:tgtEl>
                                        <p:attrNameLst>
                                          <p:attrName>style.visibility</p:attrName>
                                        </p:attrNameLst>
                                      </p:cBhvr>
                                      <p:to>
                                        <p:strVal val="visible"/>
                                      </p:to>
                                    </p:set>
                                    <p:animEffect transition="in" filter="fade">
                                      <p:cBhvr>
                                        <p:cTn id="26" dur="1000"/>
                                        <p:tgtEl>
                                          <p:spTgt spid="36660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6610"/>
                                        </p:tgtEl>
                                        <p:attrNameLst>
                                          <p:attrName>style.visibility</p:attrName>
                                        </p:attrNameLst>
                                      </p:cBhvr>
                                      <p:to>
                                        <p:strVal val="visible"/>
                                      </p:to>
                                    </p:set>
                                    <p:animEffect transition="in" filter="fade">
                                      <p:cBhvr>
                                        <p:cTn id="29" dur="1000"/>
                                        <p:tgtEl>
                                          <p:spTgt spid="366610"/>
                                        </p:tgtEl>
                                      </p:cBhvr>
                                    </p:animEffect>
                                  </p:childTnLst>
                                </p:cTn>
                              </p:par>
                              <p:par>
                                <p:cTn id="30" presetID="10" presetClass="exit" presetSubtype="0" fill="hold" grpId="1" nodeType="withEffect">
                                  <p:stCondLst>
                                    <p:cond delay="0"/>
                                  </p:stCondLst>
                                  <p:childTnLst>
                                    <p:animEffect transition="out" filter="fade">
                                      <p:cBhvr>
                                        <p:cTn id="31" dur="1000"/>
                                        <p:tgtEl>
                                          <p:spTgt spid="366609"/>
                                        </p:tgtEl>
                                      </p:cBhvr>
                                    </p:animEffect>
                                    <p:set>
                                      <p:cBhvr>
                                        <p:cTn id="32" dur="1" fill="hold">
                                          <p:stCondLst>
                                            <p:cond delay="999"/>
                                          </p:stCondLst>
                                        </p:cTn>
                                        <p:tgtEl>
                                          <p:spTgt spid="366609"/>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66605"/>
                                        </p:tgtEl>
                                        <p:attrNameLst>
                                          <p:attrName>style.visibility</p:attrName>
                                        </p:attrNameLst>
                                      </p:cBhvr>
                                      <p:to>
                                        <p:strVal val="visible"/>
                                      </p:to>
                                    </p:set>
                                    <p:animEffect transition="in" filter="fade">
                                      <p:cBhvr>
                                        <p:cTn id="37" dur="1000"/>
                                        <p:tgtEl>
                                          <p:spTgt spid="36660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6611"/>
                                        </p:tgtEl>
                                        <p:attrNameLst>
                                          <p:attrName>style.visibility</p:attrName>
                                        </p:attrNameLst>
                                      </p:cBhvr>
                                      <p:to>
                                        <p:strVal val="visible"/>
                                      </p:to>
                                    </p:set>
                                    <p:animEffect transition="in" filter="fade">
                                      <p:cBhvr>
                                        <p:cTn id="40" dur="1000"/>
                                        <p:tgtEl>
                                          <p:spTgt spid="366611"/>
                                        </p:tgtEl>
                                      </p:cBhvr>
                                    </p:animEffect>
                                  </p:childTnLst>
                                </p:cTn>
                              </p:par>
                              <p:par>
                                <p:cTn id="41" presetID="10" presetClass="entr" presetSubtype="0" fill="hold" nodeType="withEffect">
                                  <p:stCondLst>
                                    <p:cond delay="0"/>
                                  </p:stCondLst>
                                  <p:childTnLst>
                                    <p:set>
                                      <p:cBhvr>
                                        <p:cTn id="42" dur="1" fill="hold">
                                          <p:stCondLst>
                                            <p:cond delay="0"/>
                                          </p:stCondLst>
                                        </p:cTn>
                                        <p:tgtEl>
                                          <p:spTgt spid="366613"/>
                                        </p:tgtEl>
                                        <p:attrNameLst>
                                          <p:attrName>style.visibility</p:attrName>
                                        </p:attrNameLst>
                                      </p:cBhvr>
                                      <p:to>
                                        <p:strVal val="visible"/>
                                      </p:to>
                                    </p:set>
                                    <p:animEffect transition="in" filter="fade">
                                      <p:cBhvr>
                                        <p:cTn id="43" dur="1000"/>
                                        <p:tgtEl>
                                          <p:spTgt spid="366613"/>
                                        </p:tgtEl>
                                      </p:cBhvr>
                                    </p:animEffect>
                                  </p:childTnLst>
                                </p:cTn>
                              </p:par>
                              <p:par>
                                <p:cTn id="44" presetID="10" presetClass="exit" presetSubtype="0" fill="hold" grpId="1" nodeType="withEffect">
                                  <p:stCondLst>
                                    <p:cond delay="0"/>
                                  </p:stCondLst>
                                  <p:childTnLst>
                                    <p:animEffect transition="out" filter="fade">
                                      <p:cBhvr>
                                        <p:cTn id="45" dur="1000"/>
                                        <p:tgtEl>
                                          <p:spTgt spid="366610"/>
                                        </p:tgtEl>
                                      </p:cBhvr>
                                    </p:animEffect>
                                    <p:set>
                                      <p:cBhvr>
                                        <p:cTn id="46" dur="1" fill="hold">
                                          <p:stCondLst>
                                            <p:cond delay="999"/>
                                          </p:stCondLst>
                                        </p:cTn>
                                        <p:tgtEl>
                                          <p:spTgt spid="366610"/>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366612"/>
                                        </p:tgtEl>
                                        <p:attrNameLst>
                                          <p:attrName>style.visibility</p:attrName>
                                        </p:attrNameLst>
                                      </p:cBhvr>
                                      <p:to>
                                        <p:strVal val="visible"/>
                                      </p:to>
                                    </p:set>
                                    <p:animEffect transition="in" filter="fade">
                                      <p:cBhvr>
                                        <p:cTn id="49" dur="1000"/>
                                        <p:tgtEl>
                                          <p:spTgt spid="36661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nodeType="clickEffect">
                                  <p:stCondLst>
                                    <p:cond delay="0"/>
                                  </p:stCondLst>
                                  <p:childTnLst>
                                    <p:set>
                                      <p:cBhvr>
                                        <p:cTn id="53" dur="1" fill="hold">
                                          <p:stCondLst>
                                            <p:cond delay="0"/>
                                          </p:stCondLst>
                                        </p:cTn>
                                        <p:tgtEl>
                                          <p:spTgt spid="366626"/>
                                        </p:tgtEl>
                                        <p:attrNameLst>
                                          <p:attrName>style.visibility</p:attrName>
                                        </p:attrNameLst>
                                      </p:cBhvr>
                                      <p:to>
                                        <p:strVal val="visible"/>
                                      </p:to>
                                    </p:set>
                                    <p:animEffect transition="in" filter="fade">
                                      <p:cBhvr>
                                        <p:cTn id="54" dur="1000"/>
                                        <p:tgtEl>
                                          <p:spTgt spid="36662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66627"/>
                                        </p:tgtEl>
                                        <p:attrNameLst>
                                          <p:attrName>style.visibility</p:attrName>
                                        </p:attrNameLst>
                                      </p:cBhvr>
                                      <p:to>
                                        <p:strVal val="visible"/>
                                      </p:to>
                                    </p:set>
                                    <p:animEffect transition="in" filter="fade">
                                      <p:cBhvr>
                                        <p:cTn id="57" dur="1000"/>
                                        <p:tgtEl>
                                          <p:spTgt spid="36662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66628"/>
                                        </p:tgtEl>
                                        <p:attrNameLst>
                                          <p:attrName>style.visibility</p:attrName>
                                        </p:attrNameLst>
                                      </p:cBhvr>
                                      <p:to>
                                        <p:strVal val="visible"/>
                                      </p:to>
                                    </p:set>
                                    <p:animEffect transition="in" filter="fade">
                                      <p:cBhvr>
                                        <p:cTn id="60" dur="1000"/>
                                        <p:tgtEl>
                                          <p:spTgt spid="3666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6630"/>
                                        </p:tgtEl>
                                        <p:attrNameLst>
                                          <p:attrName>style.visibility</p:attrName>
                                        </p:attrNameLst>
                                      </p:cBhvr>
                                      <p:to>
                                        <p:strVal val="visible"/>
                                      </p:to>
                                    </p:set>
                                    <p:animEffect transition="in" filter="fade">
                                      <p:cBhvr>
                                        <p:cTn id="63" dur="1000"/>
                                        <p:tgtEl>
                                          <p:spTgt spid="3666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66632"/>
                                        </p:tgtEl>
                                        <p:attrNameLst>
                                          <p:attrName>style.visibility</p:attrName>
                                        </p:attrNameLst>
                                      </p:cBhvr>
                                      <p:to>
                                        <p:strVal val="visible"/>
                                      </p:to>
                                    </p:set>
                                    <p:animEffect transition="in" filter="fade">
                                      <p:cBhvr>
                                        <p:cTn id="66" dur="1000"/>
                                        <p:tgtEl>
                                          <p:spTgt spid="36663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66631"/>
                                        </p:tgtEl>
                                        <p:attrNameLst>
                                          <p:attrName>style.visibility</p:attrName>
                                        </p:attrNameLst>
                                      </p:cBhvr>
                                      <p:to>
                                        <p:strVal val="visible"/>
                                      </p:to>
                                    </p:set>
                                    <p:animEffect transition="in" filter="fade">
                                      <p:cBhvr>
                                        <p:cTn id="69" dur="1000"/>
                                        <p:tgtEl>
                                          <p:spTgt spid="366631"/>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0" presetClass="entr" presetSubtype="0" fill="hold" nodeType="clickEffect">
                                  <p:stCondLst>
                                    <p:cond delay="0"/>
                                  </p:stCondLst>
                                  <p:childTnLst>
                                    <p:set>
                                      <p:cBhvr>
                                        <p:cTn id="73" dur="1" fill="hold">
                                          <p:stCondLst>
                                            <p:cond delay="0"/>
                                          </p:stCondLst>
                                        </p:cTn>
                                        <p:tgtEl>
                                          <p:spTgt spid="366635"/>
                                        </p:tgtEl>
                                        <p:attrNameLst>
                                          <p:attrName>style.visibility</p:attrName>
                                        </p:attrNameLst>
                                      </p:cBhvr>
                                      <p:to>
                                        <p:strVal val="visible"/>
                                      </p:to>
                                    </p:set>
                                    <p:animEffect transition="in" filter="fade">
                                      <p:cBhvr>
                                        <p:cTn id="74" dur="500"/>
                                        <p:tgtEl>
                                          <p:spTgt spid="366635"/>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0" presetClass="path" presetSubtype="0" accel="50000" decel="50000" fill="hold" nodeType="clickEffect">
                                  <p:stCondLst>
                                    <p:cond delay="0"/>
                                  </p:stCondLst>
                                  <p:childTnLst>
                                    <p:animMotion origin="layout" path="M 8.33333E-7 2.25307E-6 L -0.05 0.06662 " pathEditMode="relative" ptsTypes="AA">
                                      <p:cBhvr>
                                        <p:cTn id="78" dur="1000" fill="hold"/>
                                        <p:tgtEl>
                                          <p:spTgt spid="366635"/>
                                        </p:tgtEl>
                                        <p:attrNameLst>
                                          <p:attrName>ppt_x</p:attrName>
                                          <p:attrName>ppt_y</p:attrName>
                                        </p:attrNameLst>
                                      </p:cBhvr>
                                    </p:animMotion>
                                  </p:childTnLst>
                                </p:cTn>
                              </p:par>
                              <p:par>
                                <p:cTn id="79" presetID="10" presetClass="entr" presetSubtype="0" fill="hold" grpId="0" nodeType="withEffect">
                                  <p:stCondLst>
                                    <p:cond delay="0"/>
                                  </p:stCondLst>
                                  <p:childTnLst>
                                    <p:set>
                                      <p:cBhvr>
                                        <p:cTn id="80" dur="1" fill="hold">
                                          <p:stCondLst>
                                            <p:cond delay="0"/>
                                          </p:stCondLst>
                                        </p:cTn>
                                        <p:tgtEl>
                                          <p:spTgt spid="366636"/>
                                        </p:tgtEl>
                                        <p:attrNameLst>
                                          <p:attrName>style.visibility</p:attrName>
                                        </p:attrNameLst>
                                      </p:cBhvr>
                                      <p:to>
                                        <p:strVal val="visible"/>
                                      </p:to>
                                    </p:set>
                                    <p:animEffect transition="in" filter="fade">
                                      <p:cBhvr>
                                        <p:cTn id="81" dur="1000"/>
                                        <p:tgtEl>
                                          <p:spTgt spid="366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608" grpId="0"/>
      <p:bldP spid="366608" grpId="1"/>
      <p:bldP spid="366609" grpId="0"/>
      <p:bldP spid="366609" grpId="1"/>
      <p:bldP spid="366610" grpId="0"/>
      <p:bldP spid="366610" grpId="1"/>
      <p:bldP spid="366611" grpId="0"/>
      <p:bldP spid="366612" grpId="0"/>
      <p:bldP spid="366630" grpId="0" animBg="1"/>
      <p:bldP spid="366627" grpId="0" animBg="1"/>
      <p:bldP spid="366628" grpId="0" animBg="1"/>
      <p:bldP spid="366631" grpId="0"/>
      <p:bldP spid="366632" grpId="0"/>
      <p:bldP spid="36663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p:txBody>
          <a:bodyPr/>
          <a:lstStyle/>
          <a:p>
            <a:r>
              <a:rPr lang="en-US" altLang="zh-TW">
                <a:ea typeface="新細明體" pitchFamily="18" charset="-120"/>
              </a:rPr>
              <a:t>Compositing</a:t>
            </a:r>
          </a:p>
        </p:txBody>
      </p:sp>
      <p:sp>
        <p:nvSpPr>
          <p:cNvPr id="40" name="TextBox 39"/>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
        <p:nvSpPr>
          <p:cNvPr id="2" name="Slide Number Placeholder 1"/>
          <p:cNvSpPr>
            <a:spLocks noGrp="1"/>
          </p:cNvSpPr>
          <p:nvPr>
            <p:ph type="sldNum" sz="quarter" idx="12"/>
          </p:nvPr>
        </p:nvSpPr>
        <p:spPr/>
        <p:txBody>
          <a:bodyPr/>
          <a:lstStyle/>
          <a:p>
            <a:fld id="{5E6F296A-32B6-44F5-9851-EECB03E6F432}" type="slidenum">
              <a:rPr lang="en-US" smtClean="0"/>
              <a:t>57</a:t>
            </a:fld>
            <a:endParaRPr lang="en-US"/>
          </a:p>
        </p:txBody>
      </p:sp>
      <p:sp>
        <p:nvSpPr>
          <p:cNvPr id="3" name="TextBox 2"/>
          <p:cNvSpPr txBox="1"/>
          <p:nvPr/>
        </p:nvSpPr>
        <p:spPr>
          <a:xfrm>
            <a:off x="469900" y="1600200"/>
            <a:ext cx="2438400"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chemeClr val="accent1"/>
                </a:solidFill>
              </a:rPr>
              <a:t>Alpha</a:t>
            </a:r>
          </a:p>
          <a:p>
            <a:endParaRPr lang="en-US" dirty="0" smtClean="0">
              <a:solidFill>
                <a:schemeClr val="accent1"/>
              </a:solidFill>
            </a:endParaRPr>
          </a:p>
          <a:p>
            <a:r>
              <a:rPr lang="en-US" dirty="0" smtClean="0">
                <a:solidFill>
                  <a:schemeClr val="accent1"/>
                </a:solidFill>
              </a:rPr>
              <a:t>1: means opaque, </a:t>
            </a:r>
          </a:p>
          <a:p>
            <a:r>
              <a:rPr lang="en-US" dirty="0" smtClean="0">
                <a:solidFill>
                  <a:schemeClr val="accent1"/>
                </a:solidFill>
              </a:rPr>
              <a:t>0:means transparent</a:t>
            </a:r>
            <a:endParaRPr lang="en-US" dirty="0">
              <a:solidFill>
                <a:schemeClr val="accent1"/>
              </a:solidFill>
            </a:endParaRPr>
          </a:p>
          <a:p>
            <a:endParaRPr lang="en-US" dirty="0" smtClean="0">
              <a:solidFill>
                <a:schemeClr val="accent1"/>
              </a:solidFill>
            </a:endParaRPr>
          </a:p>
          <a:p>
            <a:r>
              <a:rPr lang="en-US" b="1" dirty="0" smtClean="0">
                <a:solidFill>
                  <a:schemeClr val="accent1"/>
                </a:solidFill>
              </a:rPr>
              <a:t>Fractional alpha is important!</a:t>
            </a:r>
            <a:endParaRPr lang="en-US" b="1" dirty="0">
              <a:solidFill>
                <a:schemeClr val="accent1"/>
              </a:solidFill>
            </a:endParaRPr>
          </a:p>
        </p:txBody>
      </p:sp>
      <p:pic>
        <p:nvPicPr>
          <p:cNvPr id="3155" name="Picture 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69332"/>
            <a:ext cx="4724907" cy="299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56" name="Picture 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0999" y="3360181"/>
            <a:ext cx="4724908" cy="2991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124200" y="2281443"/>
            <a:ext cx="846129" cy="923330"/>
          </a:xfrm>
          <a:prstGeom prst="rect">
            <a:avLst/>
          </a:prstGeom>
          <a:noFill/>
        </p:spPr>
        <p:txBody>
          <a:bodyPr wrap="none" rtlCol="0">
            <a:spAutoFit/>
          </a:bodyPr>
          <a:lstStyle/>
          <a:p>
            <a:r>
              <a:rPr lang="en-US" dirty="0" smtClean="0"/>
              <a:t>With </a:t>
            </a:r>
          </a:p>
          <a:p>
            <a:r>
              <a:rPr lang="en-US" b="1" dirty="0" smtClean="0"/>
              <a:t>binary </a:t>
            </a:r>
          </a:p>
          <a:p>
            <a:r>
              <a:rPr lang="en-US" dirty="0" smtClean="0"/>
              <a:t>alpha</a:t>
            </a:r>
            <a:endParaRPr lang="en-US" dirty="0"/>
          </a:p>
        </p:txBody>
      </p:sp>
      <p:sp>
        <p:nvSpPr>
          <p:cNvPr id="46" name="TextBox 45"/>
          <p:cNvSpPr txBox="1"/>
          <p:nvPr/>
        </p:nvSpPr>
        <p:spPr>
          <a:xfrm>
            <a:off x="3124200" y="5264727"/>
            <a:ext cx="1151021" cy="923330"/>
          </a:xfrm>
          <a:prstGeom prst="rect">
            <a:avLst/>
          </a:prstGeom>
          <a:noFill/>
        </p:spPr>
        <p:txBody>
          <a:bodyPr wrap="none" rtlCol="0">
            <a:spAutoFit/>
          </a:bodyPr>
          <a:lstStyle/>
          <a:p>
            <a:r>
              <a:rPr lang="en-US" dirty="0" smtClean="0"/>
              <a:t>With </a:t>
            </a:r>
          </a:p>
          <a:p>
            <a:r>
              <a:rPr lang="en-US" b="1" dirty="0" smtClean="0"/>
              <a:t>fractional</a:t>
            </a:r>
            <a:r>
              <a:rPr lang="en-US" dirty="0" smtClean="0"/>
              <a:t> </a:t>
            </a:r>
          </a:p>
          <a:p>
            <a:r>
              <a:rPr lang="en-US" dirty="0" smtClean="0"/>
              <a:t>alpha</a:t>
            </a:r>
            <a:endParaRPr lang="en-US" dirty="0"/>
          </a:p>
        </p:txBody>
      </p:sp>
      <p:sp>
        <p:nvSpPr>
          <p:cNvPr id="5" name="Oval 4"/>
          <p:cNvSpPr/>
          <p:nvPr/>
        </p:nvSpPr>
        <p:spPr>
          <a:xfrm>
            <a:off x="7086600" y="1864757"/>
            <a:ext cx="914400" cy="7511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4724400"/>
            <a:ext cx="914400" cy="7511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2256863"/>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1447800"/>
            <a:ext cx="8229600" cy="990600"/>
          </a:xfrm>
        </p:spPr>
        <p:txBody>
          <a:bodyPr/>
          <a:lstStyle/>
          <a:p>
            <a:r>
              <a:rPr lang="en-US" altLang="zh-TW">
                <a:ea typeface="新細明體" pitchFamily="18" charset="-120"/>
              </a:rPr>
              <a:t>Matting</a:t>
            </a:r>
          </a:p>
        </p:txBody>
      </p:sp>
      <p:grpSp>
        <p:nvGrpSpPr>
          <p:cNvPr id="37902" name="Group 14"/>
          <p:cNvGrpSpPr>
            <a:grpSpLocks/>
          </p:cNvGrpSpPr>
          <p:nvPr/>
        </p:nvGrpSpPr>
        <p:grpSpPr bwMode="auto">
          <a:xfrm>
            <a:off x="3154363" y="4495800"/>
            <a:ext cx="2787650" cy="2133600"/>
            <a:chOff x="1987" y="2256"/>
            <a:chExt cx="1756" cy="1344"/>
          </a:xfrm>
        </p:grpSpPr>
        <p:pic>
          <p:nvPicPr>
            <p:cNvPr id="37903" name="Picture 15" descr="crop320-harbor-inp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 y="2305"/>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37904" name="Text Box 16"/>
            <p:cNvSpPr txBox="1">
              <a:spLocks noChangeArrowheads="1"/>
            </p:cNvSpPr>
            <p:nvPr/>
          </p:nvSpPr>
          <p:spPr bwMode="auto">
            <a:xfrm>
              <a:off x="1987" y="2256"/>
              <a:ext cx="26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i="1">
                  <a:solidFill>
                    <a:schemeClr val="bg1"/>
                  </a:solidFill>
                  <a:latin typeface="Trebuchet MS" pitchFamily="34" charset="0"/>
                  <a:ea typeface="新細明體" pitchFamily="18" charset="-120"/>
                  <a:sym typeface="Symbol" pitchFamily="18" charset="2"/>
                </a:rPr>
                <a:t>C</a:t>
              </a:r>
            </a:p>
          </p:txBody>
        </p:sp>
      </p:grpSp>
      <p:grpSp>
        <p:nvGrpSpPr>
          <p:cNvPr id="37925" name="Group 37"/>
          <p:cNvGrpSpPr>
            <a:grpSpLocks/>
          </p:cNvGrpSpPr>
          <p:nvPr/>
        </p:nvGrpSpPr>
        <p:grpSpPr bwMode="auto">
          <a:xfrm>
            <a:off x="6019800" y="4854575"/>
            <a:ext cx="2879725" cy="1730375"/>
            <a:chOff x="3792" y="2482"/>
            <a:chExt cx="1814" cy="1090"/>
          </a:xfrm>
        </p:grpSpPr>
        <p:graphicFrame>
          <p:nvGraphicFramePr>
            <p:cNvPr id="37892" name="Object 4"/>
            <p:cNvGraphicFramePr>
              <a:graphicFrameLocks noChangeAspect="1"/>
            </p:cNvGraphicFramePr>
            <p:nvPr/>
          </p:nvGraphicFramePr>
          <p:xfrm>
            <a:off x="3792" y="2482"/>
            <a:ext cx="1814" cy="350"/>
          </p:xfrm>
          <a:graphic>
            <a:graphicData uri="http://schemas.openxmlformats.org/presentationml/2006/ole">
              <mc:AlternateContent xmlns:mc="http://schemas.openxmlformats.org/markup-compatibility/2006">
                <mc:Choice xmlns:v="urn:schemas-microsoft-com:vml" Requires="v">
                  <p:oleObj spid="_x0000_s4227" name="Equation" r:id="rId5" imgW="1054080" imgH="203040" progId="Equation.3">
                    <p:embed/>
                  </p:oleObj>
                </mc:Choice>
                <mc:Fallback>
                  <p:oleObj name="Equation" r:id="rId5" imgW="105408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 y="2482"/>
                          <a:ext cx="1814"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9" name="Text Box 21"/>
            <p:cNvSpPr txBox="1">
              <a:spLocks noChangeArrowheads="1"/>
            </p:cNvSpPr>
            <p:nvPr/>
          </p:nvSpPr>
          <p:spPr bwMode="auto">
            <a:xfrm>
              <a:off x="4032" y="2976"/>
              <a:ext cx="1320"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a:solidFill>
                    <a:schemeClr val="bg1"/>
                  </a:solidFill>
                  <a:latin typeface="Trebuchet MS" pitchFamily="34" charset="0"/>
                  <a:ea typeface="新細明體" pitchFamily="18" charset="-120"/>
                </a:rPr>
                <a:t>compositing</a:t>
              </a:r>
            </a:p>
            <a:p>
              <a:pPr algn="l"/>
              <a:r>
                <a:rPr lang="en-US" altLang="zh-TW" sz="2800">
                  <a:solidFill>
                    <a:schemeClr val="bg1"/>
                  </a:solidFill>
                  <a:latin typeface="Trebuchet MS" pitchFamily="34" charset="0"/>
                  <a:ea typeface="新細明體" pitchFamily="18" charset="-120"/>
                </a:rPr>
                <a:t>equation</a:t>
              </a:r>
            </a:p>
          </p:txBody>
        </p:sp>
      </p:grpSp>
      <p:grpSp>
        <p:nvGrpSpPr>
          <p:cNvPr id="37926" name="Group 38"/>
          <p:cNvGrpSpPr>
            <a:grpSpLocks/>
          </p:cNvGrpSpPr>
          <p:nvPr/>
        </p:nvGrpSpPr>
        <p:grpSpPr bwMode="auto">
          <a:xfrm>
            <a:off x="365125" y="1306513"/>
            <a:ext cx="8396288" cy="3265487"/>
            <a:chOff x="230" y="247"/>
            <a:chExt cx="5289" cy="2057"/>
          </a:xfrm>
        </p:grpSpPr>
        <p:grpSp>
          <p:nvGrpSpPr>
            <p:cNvPr id="37893" name="Group 5"/>
            <p:cNvGrpSpPr>
              <a:grpSpLocks/>
            </p:cNvGrpSpPr>
            <p:nvPr/>
          </p:nvGrpSpPr>
          <p:grpSpPr bwMode="auto">
            <a:xfrm>
              <a:off x="2017" y="247"/>
              <a:ext cx="1727" cy="1384"/>
              <a:chOff x="2017" y="391"/>
              <a:chExt cx="1727" cy="1384"/>
            </a:xfrm>
          </p:grpSpPr>
          <p:pic>
            <p:nvPicPr>
              <p:cNvPr id="37894" name="Picture 6" descr="crop320-harbor-alph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7" y="480"/>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37895" name="Text Box 7"/>
              <p:cNvSpPr txBox="1">
                <a:spLocks noChangeArrowheads="1"/>
              </p:cNvSpPr>
              <p:nvPr/>
            </p:nvSpPr>
            <p:spPr bwMode="auto">
              <a:xfrm>
                <a:off x="2017" y="391"/>
                <a:ext cx="27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TW" altLang="en-US" sz="3200">
                    <a:solidFill>
                      <a:schemeClr val="bg1"/>
                    </a:solidFill>
                    <a:latin typeface="Symbol" pitchFamily="18" charset="2"/>
                    <a:ea typeface="新細明體" pitchFamily="18" charset="-120"/>
                    <a:sym typeface="Symbol" pitchFamily="18" charset="2"/>
                  </a:rPr>
                  <a:t></a:t>
                </a:r>
              </a:p>
            </p:txBody>
          </p:sp>
        </p:grpSp>
        <p:grpSp>
          <p:nvGrpSpPr>
            <p:cNvPr id="37896" name="Group 8"/>
            <p:cNvGrpSpPr>
              <a:grpSpLocks/>
            </p:cNvGrpSpPr>
            <p:nvPr/>
          </p:nvGrpSpPr>
          <p:grpSpPr bwMode="auto">
            <a:xfrm>
              <a:off x="230" y="292"/>
              <a:ext cx="1738" cy="1339"/>
              <a:chOff x="230" y="436"/>
              <a:chExt cx="1738" cy="1339"/>
            </a:xfrm>
          </p:grpSpPr>
          <p:pic>
            <p:nvPicPr>
              <p:cNvPr id="37897" name="Picture 9" descr="crop320-harbor-nf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 y="480"/>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37898" name="Text Box 10"/>
              <p:cNvSpPr txBox="1">
                <a:spLocks noChangeArrowheads="1"/>
              </p:cNvSpPr>
              <p:nvPr/>
            </p:nvSpPr>
            <p:spPr bwMode="auto">
              <a:xfrm>
                <a:off x="230" y="436"/>
                <a:ext cx="25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i="1">
                    <a:solidFill>
                      <a:schemeClr val="bg1"/>
                    </a:solidFill>
                    <a:latin typeface="Trebuchet MS" pitchFamily="34" charset="0"/>
                    <a:ea typeface="新細明體" pitchFamily="18" charset="-120"/>
                    <a:sym typeface="Symbol" pitchFamily="18" charset="2"/>
                  </a:rPr>
                  <a:t>F</a:t>
                </a:r>
              </a:p>
            </p:txBody>
          </p:sp>
        </p:grpSp>
        <p:grpSp>
          <p:nvGrpSpPr>
            <p:cNvPr id="37923" name="Group 35"/>
            <p:cNvGrpSpPr>
              <a:grpSpLocks/>
            </p:cNvGrpSpPr>
            <p:nvPr/>
          </p:nvGrpSpPr>
          <p:grpSpPr bwMode="auto">
            <a:xfrm>
              <a:off x="3771" y="288"/>
              <a:ext cx="1748" cy="1343"/>
              <a:chOff x="3771" y="288"/>
              <a:chExt cx="1748" cy="1343"/>
            </a:xfrm>
          </p:grpSpPr>
          <p:pic>
            <p:nvPicPr>
              <p:cNvPr id="37922" name="Picture 34" descr="crop320-harbor-rb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2" y="336"/>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37901" name="Text Box 13"/>
              <p:cNvSpPr txBox="1">
                <a:spLocks noChangeArrowheads="1"/>
              </p:cNvSpPr>
              <p:nvPr/>
            </p:nvSpPr>
            <p:spPr bwMode="auto">
              <a:xfrm>
                <a:off x="3771" y="288"/>
                <a:ext cx="26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i="1">
                    <a:solidFill>
                      <a:schemeClr val="bg1"/>
                    </a:solidFill>
                    <a:latin typeface="Trebuchet MS" pitchFamily="34" charset="0"/>
                    <a:ea typeface="新細明體" pitchFamily="18" charset="-120"/>
                    <a:sym typeface="Symbol" pitchFamily="18" charset="2"/>
                  </a:rPr>
                  <a:t>B</a:t>
                </a:r>
              </a:p>
            </p:txBody>
          </p:sp>
        </p:grpSp>
        <p:sp>
          <p:nvSpPr>
            <p:cNvPr id="37911" name="Line 23"/>
            <p:cNvSpPr>
              <a:spLocks noChangeShapeType="1"/>
            </p:cNvSpPr>
            <p:nvPr/>
          </p:nvSpPr>
          <p:spPr bwMode="auto">
            <a:xfrm>
              <a:off x="2832" y="1632"/>
              <a:ext cx="0" cy="672"/>
            </a:xfrm>
            <a:prstGeom prst="line">
              <a:avLst/>
            </a:prstGeom>
            <a:noFill/>
            <a:ln w="76200">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13" name="Line 25"/>
            <p:cNvSpPr>
              <a:spLocks noChangeShapeType="1"/>
            </p:cNvSpPr>
            <p:nvPr/>
          </p:nvSpPr>
          <p:spPr bwMode="auto">
            <a:xfrm flipV="1">
              <a:off x="983" y="2016"/>
              <a:ext cx="3745" cy="3"/>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14" name="Line 26"/>
            <p:cNvSpPr>
              <a:spLocks noChangeShapeType="1"/>
            </p:cNvSpPr>
            <p:nvPr/>
          </p:nvSpPr>
          <p:spPr bwMode="auto">
            <a:xfrm flipV="1">
              <a:off x="1005" y="1632"/>
              <a:ext cx="3" cy="393"/>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15" name="Line 27"/>
            <p:cNvSpPr>
              <a:spLocks noChangeShapeType="1"/>
            </p:cNvSpPr>
            <p:nvPr/>
          </p:nvSpPr>
          <p:spPr bwMode="auto">
            <a:xfrm flipV="1">
              <a:off x="4704" y="1632"/>
              <a:ext cx="0" cy="384"/>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 name="Slide Number Placeholder 1"/>
          <p:cNvSpPr>
            <a:spLocks noGrp="1"/>
          </p:cNvSpPr>
          <p:nvPr>
            <p:ph type="sldNum" sz="quarter" idx="12"/>
          </p:nvPr>
        </p:nvSpPr>
        <p:spPr/>
        <p:txBody>
          <a:bodyPr/>
          <a:lstStyle/>
          <a:p>
            <a:fld id="{5E6F296A-32B6-44F5-9851-EECB03E6F432}" type="slidenum">
              <a:rPr lang="en-US" smtClean="0"/>
              <a:t>58</a:t>
            </a:fld>
            <a:endParaRPr lang="en-US"/>
          </a:p>
        </p:txBody>
      </p:sp>
      <p:sp>
        <p:nvSpPr>
          <p:cNvPr id="25" name="Rectangle 2"/>
          <p:cNvSpPr txBox="1">
            <a:spLocks noChangeArrowheads="1"/>
          </p:cNvSpPr>
          <p:nvPr/>
        </p:nvSpPr>
        <p:spPr>
          <a:xfrm>
            <a:off x="457200" y="5334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altLang="zh-TW" dirty="0" smtClean="0">
                <a:ea typeface="新細明體" pitchFamily="18" charset="-120"/>
              </a:rPr>
              <a:t>Matting</a:t>
            </a:r>
            <a:endParaRPr lang="en-US" altLang="zh-TW" dirty="0">
              <a:ea typeface="新細明體" pitchFamily="18" charset="-120"/>
            </a:endParaRPr>
          </a:p>
        </p:txBody>
      </p:sp>
      <p:sp>
        <p:nvSpPr>
          <p:cNvPr id="26" name="TextBox 25"/>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10978807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7926"/>
                                        </p:tgtEl>
                                        <p:attrNameLst>
                                          <p:attrName>style.visibility</p:attrName>
                                        </p:attrNameLst>
                                      </p:cBhvr>
                                      <p:to>
                                        <p:strVal val="visible"/>
                                      </p:to>
                                    </p:set>
                                    <p:animEffect transition="in" filter="fade">
                                      <p:cBhvr>
                                        <p:cTn id="7" dur="1000"/>
                                        <p:tgtEl>
                                          <p:spTgt spid="37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Matting ambiguity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3200400"/>
                <a:ext cx="8229600" cy="2514600"/>
              </a:xfrm>
            </p:spPr>
            <p:txBody>
              <a:bodyPr>
                <a:normAutofit/>
              </a:bodyPr>
              <a:lstStyle/>
              <a:p>
                <a:pPr marL="0" indent="0">
                  <a:buNone/>
                </a:pPr>
                <a:r>
                  <a:rPr lang="en-US" dirty="0" smtClean="0"/>
                  <a:t>Known: </a:t>
                </a:r>
                <a:r>
                  <a:rPr lang="en-US" dirty="0" smtClean="0">
                    <a:solidFill>
                      <a:srgbClr val="00B050"/>
                    </a:solidFill>
                  </a:rPr>
                  <a:t>C</a:t>
                </a:r>
              </a:p>
              <a:p>
                <a:pPr marL="0" indent="0">
                  <a:buNone/>
                </a:pPr>
                <a:r>
                  <a:rPr lang="en-US" dirty="0" smtClean="0"/>
                  <a:t>Unknown: </a:t>
                </a:r>
                <a14:m>
                  <m:oMath xmlns:m="http://schemas.openxmlformats.org/officeDocument/2006/math">
                    <m:r>
                      <a:rPr lang="en-US" i="1">
                        <a:solidFill>
                          <a:srgbClr val="FF0000"/>
                        </a:solidFill>
                        <a:latin typeface="Cambria Math"/>
                        <a:ea typeface="Cambria Math"/>
                      </a:rPr>
                      <m:t>𝛼</m:t>
                    </m:r>
                  </m:oMath>
                </a14:m>
                <a:r>
                  <a:rPr lang="en-US" dirty="0" smtClean="0"/>
                  <a:t>, </a:t>
                </a:r>
                <a14:m>
                  <m:oMath xmlns:m="http://schemas.openxmlformats.org/officeDocument/2006/math">
                    <m:r>
                      <a:rPr lang="en-US" i="1">
                        <a:solidFill>
                          <a:srgbClr val="FF0000"/>
                        </a:solidFill>
                        <a:latin typeface="Cambria Math"/>
                        <a:ea typeface="Cambria Math"/>
                      </a:rPr>
                      <m:t>𝐵</m:t>
                    </m:r>
                    <m:r>
                      <a:rPr lang="en-US" b="0" i="1" smtClean="0">
                        <a:solidFill>
                          <a:srgbClr val="FF0000"/>
                        </a:solidFill>
                        <a:latin typeface="Cambria Math"/>
                        <a:ea typeface="Cambria Math"/>
                      </a:rPr>
                      <m:t>, </m:t>
                    </m:r>
                  </m:oMath>
                </a14:m>
                <a:r>
                  <a:rPr lang="en-US" dirty="0" smtClean="0">
                    <a:solidFill>
                      <a:srgbClr val="FF0000"/>
                    </a:solidFill>
                  </a:rPr>
                  <a:t>F</a:t>
                </a:r>
              </a:p>
              <a:p>
                <a:pPr marL="0" indent="0">
                  <a:buNone/>
                </a:pPr>
                <a:endParaRPr lang="en-US" dirty="0" smtClean="0"/>
              </a:p>
              <a:p>
                <a:pPr marL="0" indent="0">
                  <a:buNone/>
                </a:pPr>
                <a:r>
                  <a:rPr lang="en-US" dirty="0" smtClean="0">
                    <a:solidFill>
                      <a:srgbClr val="FF0000"/>
                    </a:solidFill>
                  </a:rPr>
                  <a:t>7</a:t>
                </a:r>
                <a:r>
                  <a:rPr lang="en-US" dirty="0" smtClean="0"/>
                  <a:t> </a:t>
                </a:r>
                <a:r>
                  <a:rPr lang="en-US" dirty="0"/>
                  <a:t>unknowns: </a:t>
                </a:r>
                <a:r>
                  <a:rPr lang="en-US" dirty="0" smtClean="0"/>
                  <a:t>α and </a:t>
                </a:r>
                <a:r>
                  <a:rPr lang="en-US" dirty="0"/>
                  <a:t>triplets for F and </a:t>
                </a:r>
                <a:r>
                  <a:rPr lang="en-US" dirty="0" smtClean="0"/>
                  <a:t>B</a:t>
                </a:r>
                <a:endParaRPr lang="en-US" dirty="0"/>
              </a:p>
              <a:p>
                <a:pPr marL="0" indent="0">
                  <a:buNone/>
                </a:pPr>
                <a:r>
                  <a:rPr lang="en-US" dirty="0"/>
                  <a:t>3 equations, one per color channel</a:t>
                </a:r>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3200400"/>
                <a:ext cx="8229600" cy="2514600"/>
              </a:xfrm>
              <a:blipFill rotWithShape="1">
                <a:blip r:embed="rId3"/>
                <a:stretch>
                  <a:fillRect l="-1111" t="-19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E6F296A-32B6-44F5-9851-EECB03E6F432}" type="slidenum">
              <a:rPr lang="en-US" smtClean="0"/>
              <a:t>59</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457200" y="2057400"/>
                <a:ext cx="4345870" cy="707886"/>
              </a:xfrm>
              <a:prstGeom prst="rect">
                <a:avLst/>
              </a:prstGeom>
              <a:noFill/>
            </p:spPr>
            <p:txBody>
              <a:bodyPr wrap="none" rtlCol="0">
                <a:spAutoFit/>
              </a:bodyPr>
              <a:lstStyle/>
              <a:p>
                <a14:m>
                  <m:oMath xmlns:m="http://schemas.openxmlformats.org/officeDocument/2006/math">
                    <m:r>
                      <a:rPr lang="en-US" sz="4000" b="0" i="1" smtClean="0">
                        <a:solidFill>
                          <a:srgbClr val="00B050"/>
                        </a:solidFill>
                        <a:latin typeface="Cambria Math"/>
                      </a:rPr>
                      <m:t>𝐶</m:t>
                    </m:r>
                    <m:r>
                      <a:rPr lang="en-US" sz="4000" b="0" i="1" smtClean="0">
                        <a:latin typeface="Cambria Math"/>
                      </a:rPr>
                      <m:t>=</m:t>
                    </m:r>
                    <m:d>
                      <m:dPr>
                        <m:ctrlPr>
                          <a:rPr lang="en-US" sz="4000" b="0" i="1" smtClean="0">
                            <a:latin typeface="Cambria Math"/>
                          </a:rPr>
                        </m:ctrlPr>
                      </m:dPr>
                      <m:e>
                        <m:r>
                          <a:rPr lang="en-US" sz="4000" b="0" i="1" smtClean="0">
                            <a:latin typeface="Cambria Math"/>
                          </a:rPr>
                          <m:t>1−</m:t>
                        </m:r>
                        <m:r>
                          <a:rPr lang="en-US" sz="4000" b="0" i="1" smtClean="0">
                            <a:solidFill>
                              <a:srgbClr val="FF0000"/>
                            </a:solidFill>
                            <a:latin typeface="Cambria Math"/>
                            <a:ea typeface="Cambria Math"/>
                          </a:rPr>
                          <m:t>𝛼</m:t>
                        </m:r>
                      </m:e>
                    </m:d>
                    <m:r>
                      <a:rPr lang="en-US" sz="4000" b="0" i="1" smtClean="0">
                        <a:solidFill>
                          <a:srgbClr val="FF0000"/>
                        </a:solidFill>
                        <a:latin typeface="Cambria Math"/>
                        <a:ea typeface="Cambria Math"/>
                      </a:rPr>
                      <m:t>𝐵</m:t>
                    </m:r>
                    <m:r>
                      <a:rPr lang="en-US" sz="4000" b="0" i="1" smtClean="0">
                        <a:latin typeface="Cambria Math"/>
                        <a:ea typeface="Cambria Math"/>
                      </a:rPr>
                      <m:t>+</m:t>
                    </m:r>
                    <m:r>
                      <a:rPr lang="en-US" sz="4000" i="1" smtClean="0">
                        <a:solidFill>
                          <a:srgbClr val="FF0000"/>
                        </a:solidFill>
                        <a:latin typeface="Cambria Math"/>
                        <a:ea typeface="Cambria Math"/>
                      </a:rPr>
                      <m:t>𝛼</m:t>
                    </m:r>
                  </m:oMath>
                </a14:m>
                <a:r>
                  <a:rPr lang="en-US" sz="4000" dirty="0" smtClean="0">
                    <a:solidFill>
                      <a:srgbClr val="FF0000"/>
                    </a:solidFill>
                  </a:rPr>
                  <a:t>F</a:t>
                </a:r>
                <a:endParaRPr lang="en-US" sz="4000" dirty="0">
                  <a:solidFill>
                    <a:srgbClr val="00B05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57200" y="2057400"/>
                <a:ext cx="4345870" cy="707886"/>
              </a:xfrm>
              <a:prstGeom prst="rect">
                <a:avLst/>
              </a:prstGeom>
              <a:blipFill rotWithShape="1">
                <a:blip r:embed="rId4"/>
                <a:stretch>
                  <a:fillRect t="-15517" r="-3927" b="-35345"/>
                </a:stretch>
              </a:blipFill>
            </p:spPr>
            <p:txBody>
              <a:bodyPr/>
              <a:lstStyle/>
              <a:p>
                <a:r>
                  <a:rPr lang="en-US">
                    <a:noFill/>
                  </a:rPr>
                  <a:t> </a:t>
                </a:r>
              </a:p>
            </p:txBody>
          </p:sp>
        </mc:Fallback>
      </mc:AlternateContent>
      <p:pic>
        <p:nvPicPr>
          <p:cNvPr id="153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977830"/>
            <a:ext cx="2971800" cy="286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15444454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Radiometric </a:t>
            </a:r>
            <a:r>
              <a:rPr lang="en-US" dirty="0"/>
              <a:t>response function</a:t>
            </a:r>
          </a:p>
        </p:txBody>
      </p:sp>
      <p:sp>
        <p:nvSpPr>
          <p:cNvPr id="3" name="Content Placeholder 2"/>
          <p:cNvSpPr>
            <a:spLocks noGrp="1"/>
          </p:cNvSpPr>
          <p:nvPr>
            <p:ph idx="1"/>
          </p:nvPr>
        </p:nvSpPr>
        <p:spPr>
          <a:xfrm>
            <a:off x="5105400" y="1600200"/>
            <a:ext cx="3581400" cy="4876800"/>
          </a:xfrm>
        </p:spPr>
        <p:txBody>
          <a:bodyPr/>
          <a:lstStyle/>
          <a:p>
            <a:r>
              <a:rPr lang="en-US" b="1" dirty="0" smtClean="0">
                <a:solidFill>
                  <a:schemeClr val="accent1"/>
                </a:solidFill>
              </a:rPr>
              <a:t>Affect Factors</a:t>
            </a:r>
            <a:r>
              <a:rPr lang="en-US" dirty="0" smtClean="0"/>
              <a:t>:</a:t>
            </a:r>
          </a:p>
          <a:p>
            <a:r>
              <a:rPr lang="en-US" dirty="0" smtClean="0"/>
              <a:t>1. Aperture and shutter speed</a:t>
            </a:r>
          </a:p>
          <a:p>
            <a:endParaRPr lang="en-US" dirty="0" smtClean="0"/>
          </a:p>
          <a:p>
            <a:r>
              <a:rPr lang="en-US" dirty="0" smtClean="0"/>
              <a:t>2. A/D converter (controlled by ISO, linear)</a:t>
            </a:r>
          </a:p>
          <a:p>
            <a:endParaRPr lang="en-US" dirty="0"/>
          </a:p>
          <a:p>
            <a:r>
              <a:rPr lang="en-US" dirty="0" smtClean="0"/>
              <a:t>3. </a:t>
            </a:r>
            <a:r>
              <a:rPr lang="en-US" dirty="0" err="1" smtClean="0"/>
              <a:t>Demosaicing</a:t>
            </a:r>
            <a:endParaRPr lang="en-US" dirty="0" smtClean="0"/>
          </a:p>
          <a:p>
            <a:pPr marL="0" indent="0">
              <a:buNone/>
            </a:pPr>
            <a:endParaRPr lang="en-US" dirty="0" smtClean="0"/>
          </a:p>
          <a:p>
            <a:endParaRPr lang="en-US" dirty="0"/>
          </a:p>
        </p:txBody>
      </p:sp>
      <p:sp>
        <p:nvSpPr>
          <p:cNvPr id="4" name="TextBox 3"/>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71625"/>
            <a:ext cx="4829175" cy="3743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5E6F296A-32B6-44F5-9851-EECB03E6F432}" type="slidenum">
              <a:rPr lang="en-US" smtClean="0"/>
              <a:t>6</a:t>
            </a:fld>
            <a:endParaRPr lang="en-US"/>
          </a:p>
        </p:txBody>
      </p:sp>
    </p:spTree>
    <p:extLst>
      <p:ext uri="{BB962C8B-B14F-4D97-AF65-F5344CB8AC3E}">
        <p14:creationId xmlns:p14="http://schemas.microsoft.com/office/powerpoint/2010/main" val="35674017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921" name="Picture 33" descr="crop320-harbor-comp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59" y="4602739"/>
            <a:ext cx="2405097" cy="1803474"/>
          </a:xfrm>
          <a:prstGeom prst="rect">
            <a:avLst/>
          </a:prstGeom>
          <a:noFill/>
          <a:extLst>
            <a:ext uri="{909E8E84-426E-40DD-AFC4-6F175D3DCCD1}">
              <a14:hiddenFill xmlns:a14="http://schemas.microsoft.com/office/drawing/2010/main">
                <a:solidFill>
                  <a:srgbClr val="FFFFFF"/>
                </a:solidFill>
              </a14:hiddenFill>
            </a:ext>
          </a:extLst>
        </p:spPr>
      </p:pic>
      <p:pic>
        <p:nvPicPr>
          <p:cNvPr id="293890" name="Picture 2" descr="ques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7822" y="1472189"/>
            <a:ext cx="2405096" cy="1803474"/>
          </a:xfrm>
          <a:prstGeom prst="rect">
            <a:avLst/>
          </a:prstGeom>
          <a:noFill/>
          <a:extLst>
            <a:ext uri="{909E8E84-426E-40DD-AFC4-6F175D3DCCD1}">
              <a14:hiddenFill xmlns:a14="http://schemas.microsoft.com/office/drawing/2010/main">
                <a:solidFill>
                  <a:srgbClr val="FFFFFF"/>
                </a:solidFill>
              </a14:hiddenFill>
            </a:ext>
          </a:extLst>
        </p:spPr>
      </p:pic>
      <p:pic>
        <p:nvPicPr>
          <p:cNvPr id="293891" name="Picture 3" descr="ques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597" y="1472189"/>
            <a:ext cx="2405096" cy="1803474"/>
          </a:xfrm>
          <a:prstGeom prst="rect">
            <a:avLst/>
          </a:prstGeom>
          <a:noFill/>
          <a:extLst>
            <a:ext uri="{909E8E84-426E-40DD-AFC4-6F175D3DCCD1}">
              <a14:hiddenFill xmlns:a14="http://schemas.microsoft.com/office/drawing/2010/main">
                <a:solidFill>
                  <a:srgbClr val="FFFFFF"/>
                </a:solidFill>
              </a14:hiddenFill>
            </a:ext>
          </a:extLst>
        </p:spPr>
      </p:pic>
      <p:sp>
        <p:nvSpPr>
          <p:cNvPr id="293892" name="Rectangle 4"/>
          <p:cNvSpPr>
            <a:spLocks noGrp="1" noChangeArrowheads="1"/>
          </p:cNvSpPr>
          <p:nvPr>
            <p:ph type="title"/>
          </p:nvPr>
        </p:nvSpPr>
        <p:spPr/>
        <p:txBody>
          <a:bodyPr/>
          <a:lstStyle/>
          <a:p>
            <a:r>
              <a:rPr lang="en-US" altLang="zh-TW" dirty="0" smtClean="0">
                <a:ea typeface="新細明體" pitchFamily="18" charset="-120"/>
              </a:rPr>
              <a:t>Blue screen matting</a:t>
            </a:r>
            <a:endParaRPr lang="en-US" altLang="zh-TW" dirty="0">
              <a:ea typeface="新細明體" pitchFamily="18" charset="-120"/>
            </a:endParaRPr>
          </a:p>
        </p:txBody>
      </p:sp>
      <p:sp>
        <p:nvSpPr>
          <p:cNvPr id="293895" name="Text Box 7"/>
          <p:cNvSpPr txBox="1">
            <a:spLocks noChangeArrowheads="1"/>
          </p:cNvSpPr>
          <p:nvPr/>
        </p:nvSpPr>
        <p:spPr bwMode="auto">
          <a:xfrm>
            <a:off x="563809" y="4524951"/>
            <a:ext cx="3746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TW" sz="3200" i="1">
                <a:solidFill>
                  <a:schemeClr val="bg1"/>
                </a:solidFill>
                <a:latin typeface="Trebuchet MS" pitchFamily="34" charset="0"/>
                <a:ea typeface="新細明體" pitchFamily="18" charset="-120"/>
                <a:sym typeface="Symbol" pitchFamily="18" charset="2"/>
              </a:rPr>
              <a:t>C</a:t>
            </a:r>
          </a:p>
        </p:txBody>
      </p:sp>
      <p:sp>
        <p:nvSpPr>
          <p:cNvPr id="293896" name="Text Box 8"/>
          <p:cNvSpPr txBox="1">
            <a:spLocks noChangeArrowheads="1"/>
          </p:cNvSpPr>
          <p:nvPr/>
        </p:nvSpPr>
        <p:spPr bwMode="auto">
          <a:xfrm>
            <a:off x="624134" y="1407101"/>
            <a:ext cx="34816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TW" sz="3200" i="1">
                <a:solidFill>
                  <a:schemeClr val="bg1"/>
                </a:solidFill>
                <a:latin typeface="Trebuchet MS" pitchFamily="34" charset="0"/>
                <a:ea typeface="新細明體" pitchFamily="18" charset="-120"/>
                <a:sym typeface="Symbol" pitchFamily="18" charset="2"/>
              </a:rPr>
              <a:t>F</a:t>
            </a:r>
          </a:p>
        </p:txBody>
      </p:sp>
      <p:grpSp>
        <p:nvGrpSpPr>
          <p:cNvPr id="293904" name="Group 16"/>
          <p:cNvGrpSpPr>
            <a:grpSpLocks/>
          </p:cNvGrpSpPr>
          <p:nvPr/>
        </p:nvGrpSpPr>
        <p:grpSpPr bwMode="auto">
          <a:xfrm>
            <a:off x="1851273" y="3534351"/>
            <a:ext cx="2569428" cy="868939"/>
            <a:chOff x="1003" y="1632"/>
            <a:chExt cx="1845" cy="672"/>
          </a:xfrm>
        </p:grpSpPr>
        <p:sp>
          <p:nvSpPr>
            <p:cNvPr id="293905" name="Line 17"/>
            <p:cNvSpPr>
              <a:spLocks noChangeShapeType="1"/>
            </p:cNvSpPr>
            <p:nvPr/>
          </p:nvSpPr>
          <p:spPr bwMode="auto">
            <a:xfrm>
              <a:off x="2832" y="1632"/>
              <a:ext cx="0" cy="288"/>
            </a:xfrm>
            <a:prstGeom prst="line">
              <a:avLst/>
            </a:prstGeom>
            <a:noFill/>
            <a:ln w="76200">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3906" name="Line 18"/>
            <p:cNvSpPr>
              <a:spLocks noChangeShapeType="1"/>
            </p:cNvSpPr>
            <p:nvPr/>
          </p:nvSpPr>
          <p:spPr bwMode="auto">
            <a:xfrm flipV="1">
              <a:off x="1009" y="1632"/>
              <a:ext cx="2" cy="288"/>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3907" name="Line 19"/>
            <p:cNvSpPr>
              <a:spLocks noChangeShapeType="1"/>
            </p:cNvSpPr>
            <p:nvPr/>
          </p:nvSpPr>
          <p:spPr bwMode="auto">
            <a:xfrm flipV="1">
              <a:off x="1003" y="1892"/>
              <a:ext cx="1825" cy="3"/>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3908" name="Line 20"/>
            <p:cNvSpPr>
              <a:spLocks noChangeShapeType="1"/>
            </p:cNvSpPr>
            <p:nvPr/>
          </p:nvSpPr>
          <p:spPr bwMode="auto">
            <a:xfrm flipV="1">
              <a:off x="1008" y="2109"/>
              <a:ext cx="1840" cy="3"/>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3909" name="Line 21"/>
            <p:cNvSpPr>
              <a:spLocks noChangeShapeType="1"/>
            </p:cNvSpPr>
            <p:nvPr/>
          </p:nvSpPr>
          <p:spPr bwMode="auto">
            <a:xfrm>
              <a:off x="1920" y="1872"/>
              <a:ext cx="0" cy="240"/>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3910" name="Line 22"/>
            <p:cNvSpPr>
              <a:spLocks noChangeShapeType="1"/>
            </p:cNvSpPr>
            <p:nvPr/>
          </p:nvSpPr>
          <p:spPr bwMode="auto">
            <a:xfrm>
              <a:off x="1005" y="2088"/>
              <a:ext cx="0" cy="216"/>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3911" name="Line 23"/>
            <p:cNvSpPr>
              <a:spLocks noChangeShapeType="1"/>
            </p:cNvSpPr>
            <p:nvPr/>
          </p:nvSpPr>
          <p:spPr bwMode="auto">
            <a:xfrm>
              <a:off x="2829" y="2094"/>
              <a:ext cx="0" cy="210"/>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93922" name="Picture 34" descr="crop320-harbor-b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7659" y="4604327"/>
            <a:ext cx="2413453" cy="1802082"/>
          </a:xfrm>
          <a:prstGeom prst="rect">
            <a:avLst/>
          </a:prstGeom>
          <a:noFill/>
          <a:extLst>
            <a:ext uri="{909E8E84-426E-40DD-AFC4-6F175D3DCCD1}">
              <a14:hiddenFill xmlns:a14="http://schemas.microsoft.com/office/drawing/2010/main">
                <a:solidFill>
                  <a:srgbClr val="FFFFFF"/>
                </a:solidFill>
              </a14:hiddenFill>
            </a:ext>
          </a:extLst>
        </p:spPr>
      </p:pic>
      <p:sp>
        <p:nvSpPr>
          <p:cNvPr id="293899" name="Text Box 11"/>
          <p:cNvSpPr txBox="1">
            <a:spLocks noChangeArrowheads="1"/>
          </p:cNvSpPr>
          <p:nvPr/>
        </p:nvSpPr>
        <p:spPr bwMode="auto">
          <a:xfrm>
            <a:off x="3427659" y="4524951"/>
            <a:ext cx="36348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TW" sz="3200" i="1">
                <a:solidFill>
                  <a:schemeClr val="bg1"/>
                </a:solidFill>
                <a:latin typeface="Trebuchet MS" pitchFamily="34" charset="0"/>
                <a:ea typeface="新細明體" pitchFamily="18" charset="-120"/>
                <a:sym typeface="Symbol" pitchFamily="18" charset="2"/>
              </a:rPr>
              <a:t>B</a:t>
            </a:r>
          </a:p>
        </p:txBody>
      </p:sp>
      <p:pic>
        <p:nvPicPr>
          <p:cNvPr id="293924" name="Picture 36" descr="crop320-harbor-alph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409" y="1400752"/>
            <a:ext cx="2405097" cy="1870322"/>
          </a:xfrm>
          <a:prstGeom prst="rect">
            <a:avLst/>
          </a:prstGeom>
          <a:noFill/>
          <a:extLst>
            <a:ext uri="{909E8E84-426E-40DD-AFC4-6F175D3DCCD1}">
              <a14:hiddenFill xmlns:a14="http://schemas.microsoft.com/office/drawing/2010/main">
                <a:solidFill>
                  <a:srgbClr val="FFFFFF"/>
                </a:solidFill>
              </a14:hiddenFill>
            </a:ext>
          </a:extLst>
        </p:spPr>
      </p:pic>
      <p:sp>
        <p:nvSpPr>
          <p:cNvPr id="293919" name="Text Box 31"/>
          <p:cNvSpPr txBox="1">
            <a:spLocks noChangeArrowheads="1"/>
          </p:cNvSpPr>
          <p:nvPr/>
        </p:nvSpPr>
        <p:spPr bwMode="auto">
          <a:xfrm>
            <a:off x="3460997" y="1335665"/>
            <a:ext cx="38715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TW" altLang="en-US" sz="3200">
                <a:solidFill>
                  <a:schemeClr val="bg1"/>
                </a:solidFill>
                <a:latin typeface="Symbol" pitchFamily="18" charset="2"/>
                <a:ea typeface="新細明體" pitchFamily="18" charset="-120"/>
                <a:sym typeface="Symbol" pitchFamily="18" charset="2"/>
              </a:rPr>
              <a:t></a:t>
            </a:r>
          </a:p>
        </p:txBody>
      </p:sp>
      <p:sp>
        <p:nvSpPr>
          <p:cNvPr id="2" name="Slide Number Placeholder 1"/>
          <p:cNvSpPr>
            <a:spLocks noGrp="1"/>
          </p:cNvSpPr>
          <p:nvPr>
            <p:ph type="sldNum" sz="quarter" idx="12"/>
          </p:nvPr>
        </p:nvSpPr>
        <p:spPr/>
        <p:txBody>
          <a:bodyPr/>
          <a:lstStyle/>
          <a:p>
            <a:fld id="{5E6F296A-32B6-44F5-9851-EECB03E6F432}" type="slidenum">
              <a:rPr lang="en-US" smtClean="0"/>
              <a:t>60</a:t>
            </a:fld>
            <a:endParaRPr lang="en-US"/>
          </a:p>
        </p:txBody>
      </p:sp>
      <mc:AlternateContent xmlns:mc="http://schemas.openxmlformats.org/markup-compatibility/2006" xmlns:a14="http://schemas.microsoft.com/office/drawing/2010/main">
        <mc:Choice Requires="a14">
          <p:sp>
            <p:nvSpPr>
              <p:cNvPr id="21" name="TextBox 20"/>
              <p:cNvSpPr txBox="1"/>
              <p:nvPr/>
            </p:nvSpPr>
            <p:spPr>
              <a:xfrm>
                <a:off x="6095998" y="3843712"/>
                <a:ext cx="2911827" cy="461665"/>
              </a:xfrm>
              <a:prstGeom prst="rect">
                <a:avLst/>
              </a:prstGeom>
              <a:noFill/>
            </p:spPr>
            <p:txBody>
              <a:bodyPr wrap="square" rtlCol="0">
                <a:spAutoFit/>
              </a:bodyPr>
              <a:lstStyle/>
              <a:p>
                <a14:m>
                  <m:oMath xmlns:m="http://schemas.openxmlformats.org/officeDocument/2006/math">
                    <m:r>
                      <a:rPr lang="en-US" sz="2400" b="0" i="1" smtClean="0">
                        <a:solidFill>
                          <a:srgbClr val="00B050"/>
                        </a:solidFill>
                        <a:latin typeface="Cambria Math"/>
                      </a:rPr>
                      <m:t>𝐶</m:t>
                    </m:r>
                    <m:r>
                      <a:rPr lang="en-US" sz="2400" b="0" i="1" smtClean="0">
                        <a:latin typeface="Cambria Math"/>
                      </a:rPr>
                      <m:t>=</m:t>
                    </m:r>
                    <m:d>
                      <m:dPr>
                        <m:ctrlPr>
                          <a:rPr lang="en-US" sz="2400" b="0" i="1" smtClean="0">
                            <a:latin typeface="Cambria Math"/>
                          </a:rPr>
                        </m:ctrlPr>
                      </m:dPr>
                      <m:e>
                        <m:r>
                          <a:rPr lang="en-US" sz="2400" b="0" i="1" smtClean="0">
                            <a:latin typeface="Cambria Math"/>
                          </a:rPr>
                          <m:t>1−</m:t>
                        </m:r>
                        <m:r>
                          <a:rPr lang="en-US" sz="2400" b="0" i="1" smtClean="0">
                            <a:solidFill>
                              <a:srgbClr val="FF0000"/>
                            </a:solidFill>
                            <a:latin typeface="Cambria Math"/>
                            <a:ea typeface="Cambria Math"/>
                          </a:rPr>
                          <m:t>𝛼</m:t>
                        </m:r>
                      </m:e>
                    </m:d>
                    <m:r>
                      <a:rPr lang="en-US" sz="2400" b="0" i="1" smtClean="0">
                        <a:solidFill>
                          <a:srgbClr val="00B050"/>
                        </a:solidFill>
                        <a:latin typeface="Cambria Math"/>
                        <a:ea typeface="Cambria Math"/>
                      </a:rPr>
                      <m:t>𝐵</m:t>
                    </m:r>
                    <m:r>
                      <a:rPr lang="en-US" sz="2400" b="0" i="1" smtClean="0">
                        <a:latin typeface="Cambria Math"/>
                        <a:ea typeface="Cambria Math"/>
                      </a:rPr>
                      <m:t>+</m:t>
                    </m:r>
                    <m:r>
                      <a:rPr lang="en-US" sz="2400" i="1" smtClean="0">
                        <a:solidFill>
                          <a:srgbClr val="FF0000"/>
                        </a:solidFill>
                        <a:latin typeface="Cambria Math"/>
                        <a:ea typeface="Cambria Math"/>
                      </a:rPr>
                      <m:t>𝛼</m:t>
                    </m:r>
                  </m:oMath>
                </a14:m>
                <a:r>
                  <a:rPr lang="en-US" sz="2400" dirty="0" smtClean="0">
                    <a:solidFill>
                      <a:srgbClr val="FF0000"/>
                    </a:solidFill>
                  </a:rPr>
                  <a:t>F</a:t>
                </a:r>
                <a:endParaRPr lang="en-US" sz="2400" dirty="0">
                  <a:solidFill>
                    <a:srgbClr val="00B05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095998" y="3843712"/>
                <a:ext cx="2911827" cy="461665"/>
              </a:xfrm>
              <a:prstGeom prst="rect">
                <a:avLst/>
              </a:prstGeom>
              <a:blipFill rotWithShape="1">
                <a:blip r:embed="rId7"/>
                <a:stretch>
                  <a:fillRect l="-418"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121398" y="4403290"/>
                <a:ext cx="2641602" cy="2308324"/>
              </a:xfrm>
              <a:prstGeom prst="rect">
                <a:avLst/>
              </a:prstGeom>
            </p:spPr>
            <p:txBody>
              <a:bodyPr wrap="square">
                <a:spAutoFit/>
              </a:bodyPr>
              <a:lstStyle/>
              <a:p>
                <a:r>
                  <a:rPr lang="en-US" dirty="0"/>
                  <a:t>Known: </a:t>
                </a:r>
                <a:r>
                  <a:rPr lang="en-US" dirty="0" smtClean="0">
                    <a:solidFill>
                      <a:srgbClr val="00B050"/>
                    </a:solidFill>
                  </a:rPr>
                  <a:t>C,</a:t>
                </a:r>
                <a:r>
                  <a:rPr lang="en-US" dirty="0"/>
                  <a:t> </a:t>
                </a:r>
                <a14:m>
                  <m:oMath xmlns:m="http://schemas.openxmlformats.org/officeDocument/2006/math">
                    <m:r>
                      <a:rPr lang="en-US" i="1" smtClean="0">
                        <a:solidFill>
                          <a:srgbClr val="00B050"/>
                        </a:solidFill>
                        <a:latin typeface="Cambria Math"/>
                        <a:ea typeface="Cambria Math"/>
                      </a:rPr>
                      <m:t>𝐵</m:t>
                    </m:r>
                  </m:oMath>
                </a14:m>
                <a:endParaRPr lang="en-US" dirty="0">
                  <a:solidFill>
                    <a:srgbClr val="00B050"/>
                  </a:solidFill>
                </a:endParaRPr>
              </a:p>
              <a:p>
                <a:r>
                  <a:rPr lang="en-US" dirty="0"/>
                  <a:t>Unknown: </a:t>
                </a:r>
                <a14:m>
                  <m:oMath xmlns:m="http://schemas.openxmlformats.org/officeDocument/2006/math">
                    <m:r>
                      <a:rPr lang="en-US" i="1">
                        <a:solidFill>
                          <a:srgbClr val="FF0000"/>
                        </a:solidFill>
                        <a:latin typeface="Cambria Math"/>
                        <a:ea typeface="Cambria Math"/>
                      </a:rPr>
                      <m:t>𝛼</m:t>
                    </m:r>
                    <m:r>
                      <a:rPr lang="en-US" i="1">
                        <a:solidFill>
                          <a:srgbClr val="FF0000"/>
                        </a:solidFill>
                        <a:latin typeface="Cambria Math"/>
                        <a:ea typeface="Cambria Math"/>
                      </a:rPr>
                      <m:t>, </m:t>
                    </m:r>
                  </m:oMath>
                </a14:m>
                <a:r>
                  <a:rPr lang="en-US" dirty="0" smtClean="0">
                    <a:solidFill>
                      <a:srgbClr val="FF0000"/>
                    </a:solidFill>
                  </a:rPr>
                  <a:t>F</a:t>
                </a:r>
              </a:p>
              <a:p>
                <a:endParaRPr lang="en-US" dirty="0">
                  <a:solidFill>
                    <a:srgbClr val="FF0000"/>
                  </a:solidFill>
                </a:endParaRPr>
              </a:p>
              <a:p>
                <a:r>
                  <a:rPr lang="en-US" dirty="0" smtClean="0">
                    <a:solidFill>
                      <a:srgbClr val="FF0000"/>
                    </a:solidFill>
                  </a:rPr>
                  <a:t>4</a:t>
                </a:r>
                <a:r>
                  <a:rPr lang="en-US" dirty="0" smtClean="0"/>
                  <a:t> </a:t>
                </a:r>
                <a:r>
                  <a:rPr lang="en-US" dirty="0"/>
                  <a:t>unknowns: α and triplets for </a:t>
                </a:r>
                <a:r>
                  <a:rPr lang="en-US" dirty="0" smtClean="0"/>
                  <a:t>F</a:t>
                </a:r>
                <a:endParaRPr lang="en-US" dirty="0"/>
              </a:p>
              <a:p>
                <a:r>
                  <a:rPr lang="en-US" dirty="0"/>
                  <a:t>3 equations, one per color channel</a:t>
                </a:r>
              </a:p>
              <a:p>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6121398" y="4403290"/>
                <a:ext cx="2641602" cy="2308324"/>
              </a:xfrm>
              <a:prstGeom prst="rect">
                <a:avLst/>
              </a:prstGeom>
              <a:blipFill rotWithShape="1">
                <a:blip r:embed="rId8"/>
                <a:stretch>
                  <a:fillRect l="-1843" t="-1319" r="-3226"/>
                </a:stretch>
              </a:blipFill>
            </p:spPr>
            <p:txBody>
              <a:bodyPr/>
              <a:lstStyle/>
              <a:p>
                <a:r>
                  <a:rPr lang="en-US">
                    <a:noFill/>
                  </a:rPr>
                  <a:t> </a:t>
                </a:r>
              </a:p>
            </p:txBody>
          </p:sp>
        </mc:Fallback>
      </mc:AlternateContent>
      <p:sp>
        <p:nvSpPr>
          <p:cNvPr id="23" name="TextBox 22"/>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41214448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93924"/>
                                        </p:tgtEl>
                                        <p:attrNameLst>
                                          <p:attrName>style.visibility</p:attrName>
                                        </p:attrNameLst>
                                      </p:cBhvr>
                                      <p:to>
                                        <p:strVal val="visible"/>
                                      </p:to>
                                    </p:set>
                                    <p:animEffect transition="in" filter="fade">
                                      <p:cBhvr>
                                        <p:cTn id="7" dur="500"/>
                                        <p:tgtEl>
                                          <p:spTgt spid="293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blue screen matting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Assume that blue b and green g channels of the foreground respect </a:t>
                </a:r>
                <a14:m>
                  <m:oMath xmlns:m="http://schemas.openxmlformats.org/officeDocument/2006/math">
                    <m:r>
                      <a:rPr lang="en-US" b="0" i="1" smtClean="0">
                        <a:latin typeface="Cambria Math"/>
                      </a:rPr>
                      <m:t>𝑏</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𝑎</m:t>
                        </m:r>
                      </m:e>
                      <m:sub>
                        <m:r>
                          <a:rPr lang="en-US" b="0" i="1" smtClean="0">
                            <a:latin typeface="Cambria Math"/>
                            <a:ea typeface="Cambria Math"/>
                          </a:rPr>
                          <m:t>2</m:t>
                        </m:r>
                      </m:sub>
                    </m:sSub>
                    <m:r>
                      <a:rPr lang="en-US" b="0" i="1" smtClean="0">
                        <a:latin typeface="Cambria Math"/>
                        <a:ea typeface="Cambria Math"/>
                      </a:rPr>
                      <m:t>∙</m:t>
                    </m:r>
                    <m:r>
                      <a:rPr lang="en-US" b="0" i="1" smtClean="0">
                        <a:latin typeface="Cambria Math"/>
                        <a:ea typeface="Cambria Math"/>
                      </a:rPr>
                      <m:t>𝑔</m:t>
                    </m:r>
                  </m:oMath>
                </a14:m>
                <a:r>
                  <a:rPr lang="en-US" dirty="0" smtClean="0"/>
                  <a:t> </a:t>
                </a:r>
              </a:p>
              <a:p>
                <a:r>
                  <a:rPr lang="en-US" dirty="0" smtClean="0"/>
                  <a:t>For </a:t>
                </a:r>
                <a14:m>
                  <m:oMath xmlns:m="http://schemas.openxmlformats.org/officeDocument/2006/math">
                    <m:sSub>
                      <m:sSubPr>
                        <m:ctrlPr>
                          <a:rPr lang="en-US" i="1">
                            <a:latin typeface="Cambria Math"/>
                            <a:ea typeface="Cambria Math"/>
                          </a:rPr>
                        </m:ctrlPr>
                      </m:sSubPr>
                      <m:e>
                        <m:r>
                          <a:rPr lang="en-US" i="1">
                            <a:latin typeface="Cambria Math"/>
                            <a:ea typeface="Cambria Math"/>
                          </a:rPr>
                          <m:t>𝑎</m:t>
                        </m:r>
                      </m:e>
                      <m:sub>
                        <m:r>
                          <a:rPr lang="en-US" b="0" i="1" smtClean="0">
                            <a:latin typeface="Cambria Math"/>
                            <a:ea typeface="Cambria Math"/>
                          </a:rPr>
                          <m:t>2</m:t>
                        </m:r>
                      </m:sub>
                    </m:sSub>
                  </m:oMath>
                </a14:m>
                <a:r>
                  <a:rPr lang="en-US" dirty="0" smtClean="0"/>
                  <a:t> typically between 0.5 and 1.5</a:t>
                </a:r>
              </a:p>
              <a:p>
                <a:endParaRPr lang="en-US" dirty="0"/>
              </a:p>
              <a:p>
                <a14:m>
                  <m:oMath xmlns:m="http://schemas.openxmlformats.org/officeDocument/2006/math">
                    <m:r>
                      <a:rPr lang="en-US" i="1" smtClean="0">
                        <a:latin typeface="Cambria Math"/>
                        <a:ea typeface="Cambria Math"/>
                      </a:rPr>
                      <m:t>𝛼</m:t>
                    </m:r>
                    <m:r>
                      <a:rPr lang="en-US" b="0" i="1" smtClean="0">
                        <a:latin typeface="Cambria Math"/>
                        <a:ea typeface="Cambria Math"/>
                      </a:rPr>
                      <m:t>=1−</m:t>
                    </m:r>
                    <m:sSub>
                      <m:sSubPr>
                        <m:ctrlPr>
                          <a:rPr lang="en-US" i="1">
                            <a:latin typeface="Cambria Math"/>
                            <a:ea typeface="Cambria Math"/>
                          </a:rPr>
                        </m:ctrlPr>
                      </m:sSubPr>
                      <m:e>
                        <m:r>
                          <a:rPr lang="en-US" i="1">
                            <a:latin typeface="Cambria Math"/>
                            <a:ea typeface="Cambria Math"/>
                          </a:rPr>
                          <m:t>𝑎</m:t>
                        </m:r>
                      </m:e>
                      <m:sub>
                        <m:r>
                          <a:rPr lang="en-US" i="1">
                            <a:latin typeface="Cambria Math"/>
                            <a:ea typeface="Cambria Math"/>
                          </a:rPr>
                          <m:t>1</m:t>
                        </m:r>
                      </m:sub>
                    </m:sSub>
                    <m:r>
                      <a:rPr lang="en-US" b="0" i="1" smtClean="0">
                        <a:latin typeface="Cambria Math"/>
                        <a:ea typeface="Cambria Math"/>
                      </a:rPr>
                      <m:t>(</m:t>
                    </m:r>
                    <m:r>
                      <a:rPr lang="en-US" b="0" i="1" smtClean="0">
                        <a:latin typeface="Cambria Math"/>
                        <a:ea typeface="Cambria Math"/>
                      </a:rPr>
                      <m:t>𝑏</m:t>
                    </m:r>
                    <m:r>
                      <a:rPr lang="en-US" b="0" i="1" smtClean="0">
                        <a:latin typeface="Cambria Math"/>
                        <a:ea typeface="Cambria Math"/>
                      </a:rPr>
                      <m:t>−</m:t>
                    </m:r>
                    <m:sSub>
                      <m:sSubPr>
                        <m:ctrlPr>
                          <a:rPr lang="en-US" i="1">
                            <a:latin typeface="Cambria Math"/>
                            <a:ea typeface="Cambria Math"/>
                          </a:rPr>
                        </m:ctrlPr>
                      </m:sSubPr>
                      <m:e>
                        <m:r>
                          <a:rPr lang="en-US" i="1">
                            <a:latin typeface="Cambria Math"/>
                            <a:ea typeface="Cambria Math"/>
                          </a:rPr>
                          <m:t>𝑎</m:t>
                        </m:r>
                      </m:e>
                      <m:sub>
                        <m:r>
                          <a:rPr lang="en-US" b="0" i="1" smtClean="0">
                            <a:latin typeface="Cambria Math"/>
                            <a:ea typeface="Cambria Math"/>
                          </a:rPr>
                          <m:t>2</m:t>
                        </m:r>
                      </m:sub>
                    </m:sSub>
                    <m:r>
                      <a:rPr lang="en-US" b="0" i="1" smtClean="0">
                        <a:latin typeface="Cambria Math"/>
                        <a:ea typeface="Cambria Math"/>
                      </a:rPr>
                      <m:t>𝑔</m:t>
                    </m:r>
                    <m:r>
                      <a:rPr lang="en-US" b="0" i="1" smtClean="0">
                        <a:latin typeface="Cambria Math"/>
                        <a:ea typeface="Cambria Math"/>
                      </a:rPr>
                      <m:t>)</m:t>
                    </m:r>
                  </m:oMath>
                </a14:m>
                <a:endParaRPr lang="en-US" dirty="0" smtClean="0"/>
              </a:p>
              <a:p>
                <a:r>
                  <a:rPr lang="en-US" dirty="0" smtClean="0"/>
                  <a:t> where </a:t>
                </a:r>
                <a14:m>
                  <m:oMath xmlns:m="http://schemas.openxmlformats.org/officeDocument/2006/math">
                    <m:sSub>
                      <m:sSubPr>
                        <m:ctrlPr>
                          <a:rPr lang="en-US" i="1">
                            <a:latin typeface="Cambria Math"/>
                            <a:ea typeface="Cambria Math"/>
                          </a:rPr>
                        </m:ctrlPr>
                      </m:sSubPr>
                      <m:e>
                        <m:r>
                          <a:rPr lang="en-US" i="1">
                            <a:latin typeface="Cambria Math"/>
                            <a:ea typeface="Cambria Math"/>
                          </a:rPr>
                          <m:t>𝑎</m:t>
                        </m:r>
                      </m:e>
                      <m:sub>
                        <m:r>
                          <a:rPr lang="en-US" i="1">
                            <a:latin typeface="Cambria Math"/>
                            <a:ea typeface="Cambria Math"/>
                          </a:rPr>
                          <m:t>1</m:t>
                        </m:r>
                      </m:sub>
                    </m:sSub>
                    <m:sSub>
                      <m:sSubPr>
                        <m:ctrlPr>
                          <a:rPr lang="en-US" i="1">
                            <a:latin typeface="Cambria Math"/>
                            <a:ea typeface="Cambria Math"/>
                          </a:rPr>
                        </m:ctrlPr>
                      </m:sSubPr>
                      <m:e>
                        <m:r>
                          <a:rPr lang="en-US" b="0" i="1" smtClean="0">
                            <a:latin typeface="Cambria Math"/>
                            <a:ea typeface="Cambria Math"/>
                          </a:rPr>
                          <m:t>,</m:t>
                        </m:r>
                        <m:r>
                          <a:rPr lang="en-US" i="1">
                            <a:latin typeface="Cambria Math"/>
                            <a:ea typeface="Cambria Math"/>
                          </a:rPr>
                          <m:t>𝑎</m:t>
                        </m:r>
                      </m:e>
                      <m:sub>
                        <m:r>
                          <a:rPr lang="en-US" b="0" i="1" smtClean="0">
                            <a:latin typeface="Cambria Math"/>
                            <a:ea typeface="Cambria Math"/>
                          </a:rPr>
                          <m:t>2</m:t>
                        </m:r>
                      </m:sub>
                    </m:sSub>
                    <m:r>
                      <a:rPr lang="en-US" b="0" i="0" smtClean="0">
                        <a:latin typeface="Cambria Math"/>
                        <a:ea typeface="Cambria Math"/>
                      </a:rPr>
                      <m:t> </m:t>
                    </m:r>
                  </m:oMath>
                </a14:m>
                <a:r>
                  <a:rPr lang="en-US" dirty="0" smtClean="0"/>
                  <a:t>are  </a:t>
                </a:r>
                <a:r>
                  <a:rPr lang="en-US" dirty="0"/>
                  <a:t>user </a:t>
                </a:r>
                <a:r>
                  <a:rPr lang="en-US" dirty="0" smtClean="0"/>
                  <a:t>parameters</a:t>
                </a:r>
              </a:p>
              <a:p>
                <a:endParaRPr lang="en-US" dirty="0"/>
              </a:p>
              <a:p>
                <a:r>
                  <a:rPr lang="en-US" dirty="0"/>
                  <a:t>Lots of refinements (see Smith &amp; </a:t>
                </a:r>
                <a:r>
                  <a:rPr lang="en-US" dirty="0" err="1"/>
                  <a:t>Blinn's</a:t>
                </a:r>
                <a:r>
                  <a:rPr lang="en-US" dirty="0"/>
                  <a:t> paper)</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667" t="-10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E6F296A-32B6-44F5-9851-EECB03E6F432}" type="slidenum">
              <a:rPr lang="en-US" smtClean="0"/>
              <a:t>61</a:t>
            </a:fld>
            <a:endParaRPr lang="en-US"/>
          </a:p>
        </p:txBody>
      </p:sp>
      <p:sp>
        <p:nvSpPr>
          <p:cNvPr id="5" name="TextBox 4"/>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14697077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Blue screen matting issues</a:t>
            </a:r>
            <a:endParaRPr lang="en-US" dirty="0"/>
          </a:p>
        </p:txBody>
      </p:sp>
      <p:sp>
        <p:nvSpPr>
          <p:cNvPr id="3" name="Content Placeholder 2"/>
          <p:cNvSpPr>
            <a:spLocks noGrp="1"/>
          </p:cNvSpPr>
          <p:nvPr>
            <p:ph idx="1"/>
          </p:nvPr>
        </p:nvSpPr>
        <p:spPr/>
        <p:txBody>
          <a:bodyPr>
            <a:normAutofit/>
          </a:bodyPr>
          <a:lstStyle/>
          <a:p>
            <a:r>
              <a:rPr lang="en-US" b="1" dirty="0"/>
              <a:t>Color limitation</a:t>
            </a:r>
          </a:p>
          <a:p>
            <a:r>
              <a:rPr lang="en-US" dirty="0"/>
              <a:t>– Annoying for blue-eyed </a:t>
            </a:r>
            <a:r>
              <a:rPr lang="en-US" dirty="0" smtClean="0"/>
              <a:t>people</a:t>
            </a:r>
          </a:p>
          <a:p>
            <a:pPr marL="0" indent="0">
              <a:buNone/>
            </a:pPr>
            <a:r>
              <a:rPr lang="en-US" dirty="0" smtClean="0"/>
              <a:t>        adapt </a:t>
            </a:r>
            <a:r>
              <a:rPr lang="en-US" dirty="0"/>
              <a:t>screen color (in particular green</a:t>
            </a:r>
            <a:r>
              <a:rPr lang="en-US" dirty="0" smtClean="0"/>
              <a:t>)</a:t>
            </a:r>
          </a:p>
          <a:p>
            <a:r>
              <a:rPr lang="en-US" b="1" dirty="0" smtClean="0"/>
              <a:t>Shadows</a:t>
            </a:r>
            <a:endParaRPr lang="en-US" b="1" dirty="0"/>
          </a:p>
          <a:p>
            <a:r>
              <a:rPr lang="en-US" dirty="0"/>
              <a:t>– How to extract shadows cast on background</a:t>
            </a:r>
          </a:p>
        </p:txBody>
      </p:sp>
      <p:sp>
        <p:nvSpPr>
          <p:cNvPr id="4" name="Slide Number Placeholder 3"/>
          <p:cNvSpPr>
            <a:spLocks noGrp="1"/>
          </p:cNvSpPr>
          <p:nvPr>
            <p:ph type="sldNum" sz="quarter" idx="12"/>
          </p:nvPr>
        </p:nvSpPr>
        <p:spPr/>
        <p:txBody>
          <a:bodyPr/>
          <a:lstStyle/>
          <a:p>
            <a:fld id="{5E6F296A-32B6-44F5-9851-EECB03E6F432}" type="slidenum">
              <a:rPr lang="en-US" smtClean="0"/>
              <a:t>62</a:t>
            </a:fld>
            <a:endParaRPr lang="en-US"/>
          </a:p>
        </p:txBody>
      </p:sp>
      <p:pic>
        <p:nvPicPr>
          <p:cNvPr id="16386" name="Picture 2" descr="http://dphclub.com/static/posts/2008-02/dphclub.com_1203633639blue_eyes_by_kirstie197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4185" y="4191000"/>
            <a:ext cx="2955471" cy="197031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upload.wikimedia.org/wikipedia/commons/c/c2/Girl_in_front_of_a_green_backgroun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3189514"/>
            <a:ext cx="1981200" cy="2971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33602579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image matting</a:t>
            </a:r>
            <a:endParaRPr lang="en-US" dirty="0"/>
          </a:p>
        </p:txBody>
      </p:sp>
      <p:sp>
        <p:nvSpPr>
          <p:cNvPr id="3" name="Content Placeholder 2"/>
          <p:cNvSpPr>
            <a:spLocks noGrp="1"/>
          </p:cNvSpPr>
          <p:nvPr>
            <p:ph idx="1"/>
          </p:nvPr>
        </p:nvSpPr>
        <p:spPr/>
        <p:txBody>
          <a:bodyPr/>
          <a:lstStyle/>
          <a:p>
            <a:endParaRPr lang="en-US" dirty="0"/>
          </a:p>
        </p:txBody>
      </p:sp>
      <p:sp>
        <p:nvSpPr>
          <p:cNvPr id="4" name="TextBox 3"/>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5E6F296A-32B6-44F5-9851-EECB03E6F432}" type="slidenum">
              <a:rPr lang="en-US" smtClean="0"/>
              <a:t>63</a:t>
            </a:fld>
            <a:endParaRPr lang="en-US"/>
          </a:p>
        </p:txBody>
      </p:sp>
      <p:pic>
        <p:nvPicPr>
          <p:cNvPr id="6" name="Picture 3" descr="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8813" y="1322387"/>
            <a:ext cx="2741612" cy="20558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7" descr="roto-harbor-soft-alph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437" y="1371601"/>
            <a:ext cx="2657475" cy="200659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22"/>
          <p:cNvGrpSpPr>
            <a:grpSpLocks/>
          </p:cNvGrpSpPr>
          <p:nvPr/>
        </p:nvGrpSpPr>
        <p:grpSpPr bwMode="auto">
          <a:xfrm>
            <a:off x="3171825" y="4179887"/>
            <a:ext cx="2778125" cy="2133600"/>
            <a:chOff x="3771" y="2256"/>
            <a:chExt cx="1750" cy="1344"/>
          </a:xfrm>
        </p:grpSpPr>
        <p:pic>
          <p:nvPicPr>
            <p:cNvPr id="9" name="Picture 23" descr="crop320-harbor-b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4" y="2305"/>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4"/>
            <p:cNvSpPr txBox="1">
              <a:spLocks noChangeArrowheads="1"/>
            </p:cNvSpPr>
            <p:nvPr/>
          </p:nvSpPr>
          <p:spPr bwMode="auto">
            <a:xfrm>
              <a:off x="3771" y="2256"/>
              <a:ext cx="26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i="1">
                  <a:solidFill>
                    <a:schemeClr val="bg1"/>
                  </a:solidFill>
                  <a:latin typeface="Trebuchet MS" pitchFamily="34" charset="0"/>
                  <a:ea typeface="新細明體" pitchFamily="18" charset="-120"/>
                  <a:sym typeface="Symbol" pitchFamily="18" charset="2"/>
                </a:rPr>
                <a:t>B</a:t>
              </a:r>
            </a:p>
          </p:txBody>
        </p:sp>
      </p:grpSp>
      <p:grpSp>
        <p:nvGrpSpPr>
          <p:cNvPr id="11" name="Group 25"/>
          <p:cNvGrpSpPr>
            <a:grpSpLocks/>
          </p:cNvGrpSpPr>
          <p:nvPr/>
        </p:nvGrpSpPr>
        <p:grpSpPr bwMode="auto">
          <a:xfrm>
            <a:off x="304800" y="4179887"/>
            <a:ext cx="2787650" cy="2133600"/>
            <a:chOff x="1987" y="2256"/>
            <a:chExt cx="1756" cy="1344"/>
          </a:xfrm>
        </p:grpSpPr>
        <p:pic>
          <p:nvPicPr>
            <p:cNvPr id="12" name="Picture 26" descr="crop320-harbor-inpu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 y="2305"/>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27"/>
            <p:cNvSpPr txBox="1">
              <a:spLocks noChangeArrowheads="1"/>
            </p:cNvSpPr>
            <p:nvPr/>
          </p:nvSpPr>
          <p:spPr bwMode="auto">
            <a:xfrm>
              <a:off x="1987" y="2256"/>
              <a:ext cx="26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i="1">
                  <a:solidFill>
                    <a:schemeClr val="bg1"/>
                  </a:solidFill>
                  <a:latin typeface="Trebuchet MS" pitchFamily="34" charset="0"/>
                  <a:ea typeface="新細明體" pitchFamily="18" charset="-120"/>
                  <a:sym typeface="Symbol" pitchFamily="18" charset="2"/>
                </a:rPr>
                <a:t>C</a:t>
              </a:r>
            </a:p>
          </p:txBody>
        </p:sp>
      </p:grpSp>
      <p:pic>
        <p:nvPicPr>
          <p:cNvPr id="14" name="Picture 4" descr="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88" y="1377156"/>
            <a:ext cx="2741612" cy="2055812"/>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7"/>
          <p:cNvSpPr txBox="1">
            <a:spLocks noChangeArrowheads="1"/>
          </p:cNvSpPr>
          <p:nvPr/>
        </p:nvSpPr>
        <p:spPr bwMode="auto">
          <a:xfrm>
            <a:off x="365125" y="1062037"/>
            <a:ext cx="396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i="1">
                <a:solidFill>
                  <a:schemeClr val="bg1"/>
                </a:solidFill>
                <a:latin typeface="Trebuchet MS" pitchFamily="34" charset="0"/>
                <a:ea typeface="新細明體" pitchFamily="18" charset="-120"/>
                <a:sym typeface="Symbol" pitchFamily="18" charset="2"/>
              </a:rPr>
              <a:t>F</a:t>
            </a:r>
          </a:p>
        </p:txBody>
      </p:sp>
      <p:grpSp>
        <p:nvGrpSpPr>
          <p:cNvPr id="17" name="Group 9"/>
          <p:cNvGrpSpPr>
            <a:grpSpLocks/>
          </p:cNvGrpSpPr>
          <p:nvPr/>
        </p:nvGrpSpPr>
        <p:grpSpPr bwMode="auto">
          <a:xfrm>
            <a:off x="1753394" y="3378199"/>
            <a:ext cx="2767806" cy="877888"/>
            <a:chOff x="1003" y="1632"/>
            <a:chExt cx="1845" cy="672"/>
          </a:xfrm>
        </p:grpSpPr>
        <p:sp>
          <p:nvSpPr>
            <p:cNvPr id="18" name="Line 10"/>
            <p:cNvSpPr>
              <a:spLocks noChangeShapeType="1"/>
            </p:cNvSpPr>
            <p:nvPr/>
          </p:nvSpPr>
          <p:spPr bwMode="auto">
            <a:xfrm>
              <a:off x="2832" y="1632"/>
              <a:ext cx="0" cy="288"/>
            </a:xfrm>
            <a:prstGeom prst="line">
              <a:avLst/>
            </a:prstGeom>
            <a:noFill/>
            <a:ln w="76200">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1"/>
            <p:cNvSpPr>
              <a:spLocks noChangeShapeType="1"/>
            </p:cNvSpPr>
            <p:nvPr/>
          </p:nvSpPr>
          <p:spPr bwMode="auto">
            <a:xfrm flipV="1">
              <a:off x="1009" y="1632"/>
              <a:ext cx="2" cy="288"/>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12"/>
            <p:cNvSpPr>
              <a:spLocks noChangeShapeType="1"/>
            </p:cNvSpPr>
            <p:nvPr/>
          </p:nvSpPr>
          <p:spPr bwMode="auto">
            <a:xfrm flipV="1">
              <a:off x="1003" y="1892"/>
              <a:ext cx="1825" cy="3"/>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13"/>
            <p:cNvSpPr>
              <a:spLocks noChangeShapeType="1"/>
            </p:cNvSpPr>
            <p:nvPr/>
          </p:nvSpPr>
          <p:spPr bwMode="auto">
            <a:xfrm flipV="1">
              <a:off x="1008" y="2109"/>
              <a:ext cx="1840" cy="3"/>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14"/>
            <p:cNvSpPr>
              <a:spLocks noChangeShapeType="1"/>
            </p:cNvSpPr>
            <p:nvPr/>
          </p:nvSpPr>
          <p:spPr bwMode="auto">
            <a:xfrm>
              <a:off x="1920" y="1872"/>
              <a:ext cx="0" cy="240"/>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15"/>
            <p:cNvSpPr>
              <a:spLocks noChangeShapeType="1"/>
            </p:cNvSpPr>
            <p:nvPr/>
          </p:nvSpPr>
          <p:spPr bwMode="auto">
            <a:xfrm>
              <a:off x="1005" y="2088"/>
              <a:ext cx="0" cy="216"/>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16"/>
            <p:cNvSpPr>
              <a:spLocks noChangeShapeType="1"/>
            </p:cNvSpPr>
            <p:nvPr/>
          </p:nvSpPr>
          <p:spPr bwMode="auto">
            <a:xfrm>
              <a:off x="2829" y="2094"/>
              <a:ext cx="0" cy="210"/>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5" name="Text Box 21"/>
          <p:cNvSpPr txBox="1">
            <a:spLocks noChangeArrowheads="1"/>
          </p:cNvSpPr>
          <p:nvPr/>
        </p:nvSpPr>
        <p:spPr bwMode="auto">
          <a:xfrm>
            <a:off x="3201988" y="1185862"/>
            <a:ext cx="4413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TW" altLang="en-US" sz="3200">
                <a:solidFill>
                  <a:schemeClr val="bg1"/>
                </a:solidFill>
                <a:latin typeface="Symbol" pitchFamily="18" charset="2"/>
                <a:ea typeface="新細明體" pitchFamily="18" charset="-120"/>
                <a:sym typeface="Symbol" pitchFamily="18" charset="2"/>
              </a:rPr>
              <a:t></a:t>
            </a:r>
          </a:p>
        </p:txBody>
      </p:sp>
      <p:pic>
        <p:nvPicPr>
          <p:cNvPr id="31" name="Picture 33" descr="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2663" y="1362074"/>
            <a:ext cx="2741613" cy="2055813"/>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34"/>
          <p:cNvSpPr txBox="1">
            <a:spLocks noChangeArrowheads="1"/>
          </p:cNvSpPr>
          <p:nvPr/>
        </p:nvSpPr>
        <p:spPr bwMode="auto">
          <a:xfrm>
            <a:off x="6105526" y="1285874"/>
            <a:ext cx="4143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i="1">
                <a:solidFill>
                  <a:schemeClr val="bg1"/>
                </a:solidFill>
                <a:latin typeface="Trebuchet MS" pitchFamily="34" charset="0"/>
                <a:ea typeface="新細明體" pitchFamily="18" charset="-120"/>
                <a:sym typeface="Symbol" pitchFamily="18" charset="2"/>
              </a:rPr>
              <a:t>B</a:t>
            </a:r>
          </a:p>
        </p:txBody>
      </p:sp>
      <p:pic>
        <p:nvPicPr>
          <p:cNvPr id="33" name="Picture 35" descr="roto-mask0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4257675"/>
            <a:ext cx="2741613" cy="205581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41"/>
          <p:cNvGrpSpPr>
            <a:grpSpLocks/>
          </p:cNvGrpSpPr>
          <p:nvPr/>
        </p:nvGrpSpPr>
        <p:grpSpPr bwMode="auto">
          <a:xfrm>
            <a:off x="3124200" y="4257675"/>
            <a:ext cx="2741613" cy="2055812"/>
            <a:chOff x="1968" y="2305"/>
            <a:chExt cx="1727" cy="1295"/>
          </a:xfrm>
        </p:grpSpPr>
        <p:pic>
          <p:nvPicPr>
            <p:cNvPr id="35" name="Picture 39" descr="crop320-harbor-trimap-f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8" y="2305"/>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Box 40"/>
            <p:cNvSpPr txBox="1">
              <a:spLocks noChangeArrowheads="1"/>
            </p:cNvSpPr>
            <p:nvPr/>
          </p:nvSpPr>
          <p:spPr bwMode="auto">
            <a:xfrm>
              <a:off x="2697" y="2832"/>
              <a:ext cx="42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a:latin typeface="Trebuchet MS" pitchFamily="34" charset="0"/>
                  <a:ea typeface="新細明體" pitchFamily="18" charset="-120"/>
                </a:rPr>
                <a:t>FG</a:t>
              </a:r>
            </a:p>
          </p:txBody>
        </p:sp>
      </p:grpSp>
      <p:grpSp>
        <p:nvGrpSpPr>
          <p:cNvPr id="37" name="Group 44"/>
          <p:cNvGrpSpPr>
            <a:grpSpLocks/>
          </p:cNvGrpSpPr>
          <p:nvPr/>
        </p:nvGrpSpPr>
        <p:grpSpPr bwMode="auto">
          <a:xfrm>
            <a:off x="3162300" y="4257675"/>
            <a:ext cx="2741613" cy="2055812"/>
            <a:chOff x="1968" y="2305"/>
            <a:chExt cx="1727" cy="1295"/>
          </a:xfrm>
        </p:grpSpPr>
        <p:pic>
          <p:nvPicPr>
            <p:cNvPr id="38" name="Picture 42" descr="crop320-harbor-trimap-b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8" y="2305"/>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39" name="Text Box 43"/>
            <p:cNvSpPr txBox="1">
              <a:spLocks noChangeArrowheads="1"/>
            </p:cNvSpPr>
            <p:nvPr/>
          </p:nvSpPr>
          <p:spPr bwMode="auto">
            <a:xfrm>
              <a:off x="1968" y="2315"/>
              <a:ext cx="43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a:solidFill>
                    <a:schemeClr val="bg1"/>
                  </a:solidFill>
                  <a:latin typeface="Trebuchet MS" pitchFamily="34" charset="0"/>
                  <a:ea typeface="新細明體" pitchFamily="18" charset="-120"/>
                </a:rPr>
                <a:t>BG</a:t>
              </a:r>
            </a:p>
          </p:txBody>
        </p:sp>
      </p:grpSp>
      <p:grpSp>
        <p:nvGrpSpPr>
          <p:cNvPr id="40" name="Group 49"/>
          <p:cNvGrpSpPr>
            <a:grpSpLocks/>
          </p:cNvGrpSpPr>
          <p:nvPr/>
        </p:nvGrpSpPr>
        <p:grpSpPr bwMode="auto">
          <a:xfrm>
            <a:off x="1220788" y="4256087"/>
            <a:ext cx="4683125" cy="2055813"/>
            <a:chOff x="769" y="2304"/>
            <a:chExt cx="2950" cy="1295"/>
          </a:xfrm>
        </p:grpSpPr>
        <p:pic>
          <p:nvPicPr>
            <p:cNvPr id="41" name="Picture 45" descr="crop320-harbor-trimap-unknow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2" y="2304"/>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42" name="Text Box 46"/>
            <p:cNvSpPr txBox="1">
              <a:spLocks noChangeArrowheads="1"/>
            </p:cNvSpPr>
            <p:nvPr/>
          </p:nvSpPr>
          <p:spPr bwMode="auto">
            <a:xfrm>
              <a:off x="769" y="2987"/>
              <a:ext cx="113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a:solidFill>
                    <a:schemeClr val="bg1"/>
                  </a:solidFill>
                  <a:latin typeface="Trebuchet MS" pitchFamily="34" charset="0"/>
                  <a:ea typeface="新細明體" pitchFamily="18" charset="-120"/>
                </a:rPr>
                <a:t>unknown</a:t>
              </a:r>
            </a:p>
          </p:txBody>
        </p:sp>
        <p:sp>
          <p:nvSpPr>
            <p:cNvPr id="43" name="Line 47"/>
            <p:cNvSpPr>
              <a:spLocks noChangeShapeType="1"/>
            </p:cNvSpPr>
            <p:nvPr/>
          </p:nvSpPr>
          <p:spPr bwMode="auto">
            <a:xfrm flipV="1">
              <a:off x="1873" y="2880"/>
              <a:ext cx="528" cy="288"/>
            </a:xfrm>
            <a:prstGeom prst="line">
              <a:avLst/>
            </a:prstGeom>
            <a:noFill/>
            <a:ln w="571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44998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7 2.22222E-6 L 0.30834 2.22222E-6 " pathEditMode="relative" ptsTypes="AA">
                                      <p:cBhvr>
                                        <p:cTn id="6" dur="1000" fill="hold"/>
                                        <p:tgtEl>
                                          <p:spTgt spid="11"/>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2.77778E-6 3.7037E-6 C 0.02986 0.00277 0.05989 0.00601 0.08837 3.7037E-6 C 0.11701 -0.00556 0.1375 -0.01505 0.17066 -0.03357 C 0.20399 -0.05232 0.2651 -0.07848 0.28819 -0.11135 C 0.31111 -0.14399 0.30486 -0.17223 0.3092 -0.2294 C 0.31354 -0.28681 0.31302 -0.41736 0.31423 -0.45533 " pathEditMode="relative" rAng="0" ptsTypes="aaaaaA">
                                      <p:cBhvr>
                                        <p:cTn id="8" dur="1000" fill="hold"/>
                                        <p:tgtEl>
                                          <p:spTgt spid="8"/>
                                        </p:tgtEl>
                                        <p:attrNameLst>
                                          <p:attrName>ppt_x</p:attrName>
                                          <p:attrName>ppt_y</p:attrName>
                                        </p:attrNameLst>
                                      </p:cBhvr>
                                      <p:rCtr x="15712" y="-22477"/>
                                    </p:animMotion>
                                  </p:childTnLst>
                                </p:cTn>
                              </p:par>
                              <p:par>
                                <p:cTn id="9" presetID="10" presetClass="exit" presetSubtype="0" fill="hold" nodeType="withEffect">
                                  <p:stCondLst>
                                    <p:cond delay="0"/>
                                  </p:stCondLst>
                                  <p:childTnLst>
                                    <p:animEffect transition="out" filter="fade">
                                      <p:cBhvr>
                                        <p:cTn id="10" dur="1000"/>
                                        <p:tgtEl>
                                          <p:spTgt spid="17"/>
                                        </p:tgtEl>
                                      </p:cBhvr>
                                    </p:animEffect>
                                    <p:set>
                                      <p:cBhvr>
                                        <p:cTn id="11" dur="1" fill="hold">
                                          <p:stCondLst>
                                            <p:cond delay="999"/>
                                          </p:stCondLst>
                                        </p:cTn>
                                        <p:tgtEl>
                                          <p:spTgt spid="17"/>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xit" presetSubtype="0" fill="hold"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10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xit" presetSubtype="0" fill="hold" nodeType="withEffect">
                                  <p:stCondLst>
                                    <p:cond delay="0"/>
                                  </p:stCondLst>
                                  <p:childTnLst>
                                    <p:animEffect transition="out" filter="fade">
                                      <p:cBhvr>
                                        <p:cTn id="33" dur="500"/>
                                        <p:tgtEl>
                                          <p:spTgt spid="33"/>
                                        </p:tgtEl>
                                      </p:cBhvr>
                                    </p:animEffect>
                                    <p:set>
                                      <p:cBhvr>
                                        <p:cTn id="34" dur="1" fill="hold">
                                          <p:stCondLst>
                                            <p:cond delay="499"/>
                                          </p:stCondLst>
                                        </p:cTn>
                                        <p:tgtEl>
                                          <p:spTgt spid="3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Bayesian matting approach(Chuang 2001)</a:t>
            </a:r>
            <a:endParaRPr lang="en-US" dirty="0"/>
          </a:p>
        </p:txBody>
      </p:sp>
      <p:sp>
        <p:nvSpPr>
          <p:cNvPr id="3" name="Content Placeholder 2"/>
          <p:cNvSpPr>
            <a:spLocks noGrp="1"/>
          </p:cNvSpPr>
          <p:nvPr>
            <p:ph idx="1"/>
          </p:nvPr>
        </p:nvSpPr>
        <p:spPr>
          <a:xfrm>
            <a:off x="457200" y="1600200"/>
            <a:ext cx="5486400" cy="4876800"/>
          </a:xfrm>
        </p:spPr>
        <p:txBody>
          <a:bodyPr>
            <a:normAutofit/>
          </a:bodyPr>
          <a:lstStyle/>
          <a:p>
            <a:r>
              <a:rPr lang="en-US" b="1" dirty="0">
                <a:solidFill>
                  <a:srgbClr val="00B050"/>
                </a:solidFill>
              </a:rPr>
              <a:t>Given</a:t>
            </a:r>
            <a:r>
              <a:rPr lang="en-US" dirty="0"/>
              <a:t> an input image </a:t>
            </a:r>
            <a:r>
              <a:rPr lang="en-US" dirty="0" smtClean="0"/>
              <a:t>with arbitrary </a:t>
            </a:r>
            <a:r>
              <a:rPr lang="en-US" dirty="0"/>
              <a:t>background</a:t>
            </a:r>
          </a:p>
          <a:p>
            <a:r>
              <a:rPr lang="en-US" dirty="0" smtClean="0"/>
              <a:t>The </a:t>
            </a:r>
            <a:r>
              <a:rPr lang="en-US" dirty="0"/>
              <a:t>user </a:t>
            </a:r>
            <a:r>
              <a:rPr lang="en-US" dirty="0">
                <a:solidFill>
                  <a:srgbClr val="00B050"/>
                </a:solidFill>
              </a:rPr>
              <a:t>specifies</a:t>
            </a:r>
            <a:r>
              <a:rPr lang="en-US" dirty="0"/>
              <a:t> a coarse </a:t>
            </a:r>
            <a:r>
              <a:rPr lang="en-US" dirty="0" err="1" smtClean="0"/>
              <a:t>Trimap</a:t>
            </a:r>
            <a:endParaRPr lang="en-US" dirty="0"/>
          </a:p>
          <a:p>
            <a:r>
              <a:rPr lang="en-US" dirty="0"/>
              <a:t>(known Foreground, known background </a:t>
            </a:r>
          </a:p>
          <a:p>
            <a:r>
              <a:rPr lang="en-US" dirty="0"/>
              <a:t>and unknown region)</a:t>
            </a:r>
          </a:p>
          <a:p>
            <a:endParaRPr lang="en-US" dirty="0"/>
          </a:p>
          <a:p>
            <a:r>
              <a:rPr lang="en-US" b="1" dirty="0">
                <a:solidFill>
                  <a:srgbClr val="FF0000"/>
                </a:solidFill>
              </a:rPr>
              <a:t>Goal</a:t>
            </a:r>
            <a:r>
              <a:rPr lang="en-US" dirty="0"/>
              <a:t>: Estimate F, B, alpha in the </a:t>
            </a:r>
            <a:r>
              <a:rPr lang="en-US" dirty="0" smtClean="0"/>
              <a:t>unknown region</a:t>
            </a:r>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64</a:t>
            </a:fld>
            <a:endParaRPr 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676400"/>
            <a:ext cx="2333625"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11837784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Bayesian matting approach(Chuang 2001)</a:t>
            </a:r>
            <a:endParaRPr lang="en-US" dirty="0"/>
          </a:p>
        </p:txBody>
      </p:sp>
      <p:sp>
        <p:nvSpPr>
          <p:cNvPr id="3" name="Content Placeholder 2"/>
          <p:cNvSpPr>
            <a:spLocks noGrp="1"/>
          </p:cNvSpPr>
          <p:nvPr>
            <p:ph idx="1"/>
          </p:nvPr>
        </p:nvSpPr>
        <p:spPr/>
        <p:txBody>
          <a:bodyPr/>
          <a:lstStyle/>
          <a:p>
            <a:r>
              <a:rPr lang="en-US" dirty="0" smtClean="0"/>
              <a:t>Bayes theorem</a:t>
            </a: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65</a:t>
            </a:fld>
            <a:endParaRPr lang="en-US"/>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6" y="2971800"/>
            <a:ext cx="7858125" cy="231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39408650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Bayesian matting approach(Chuang 2001)</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66</a:t>
            </a:fld>
            <a:endParaRPr lang="en-US"/>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0"/>
            <a:ext cx="7772400" cy="4110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6019044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Bayesian matting approach(Chuang 2001)</a:t>
            </a:r>
          </a:p>
        </p:txBody>
      </p:sp>
      <p:sp>
        <p:nvSpPr>
          <p:cNvPr id="3" name="Content Placeholder 2"/>
          <p:cNvSpPr>
            <a:spLocks noGrp="1"/>
          </p:cNvSpPr>
          <p:nvPr>
            <p:ph idx="1"/>
          </p:nvPr>
        </p:nvSpPr>
        <p:spPr/>
        <p:txBody>
          <a:bodyPr/>
          <a:lstStyle/>
          <a:p>
            <a:r>
              <a:rPr lang="en-US" dirty="0" smtClean="0"/>
              <a:t>We must try to build a probability distribution </a:t>
            </a:r>
            <a:r>
              <a:rPr lang="en-US" dirty="0" smtClean="0"/>
              <a:t>for </a:t>
            </a:r>
            <a:r>
              <a:rPr lang="en-US" dirty="0" smtClean="0"/>
              <a:t>the </a:t>
            </a:r>
            <a:r>
              <a:rPr lang="en-US" dirty="0" smtClean="0"/>
              <a:t>unknown </a:t>
            </a:r>
            <a:r>
              <a:rPr lang="en-US" dirty="0" smtClean="0"/>
              <a:t>regions.</a:t>
            </a: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67</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457200" y="2667000"/>
                <a:ext cx="78693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a:rPr>
                        <m:t>𝒎𝒂𝒙</m:t>
                      </m:r>
                      <m:r>
                        <a:rPr lang="en-US" sz="2400" b="0" i="1" smtClean="0">
                          <a:latin typeface="Cambria Math"/>
                        </a:rPr>
                        <m:t> </m:t>
                      </m:r>
                      <m:r>
                        <a:rPr lang="en-US" sz="2400" b="0" i="1" smtClean="0">
                          <a:latin typeface="Cambria Math"/>
                        </a:rPr>
                        <m:t>𝐿</m:t>
                      </m:r>
                      <m:d>
                        <m:dPr>
                          <m:ctrlPr>
                            <a:rPr lang="en-US" sz="2400" b="0" i="1" smtClean="0">
                              <a:latin typeface="Cambria Math"/>
                            </a:rPr>
                          </m:ctrlPr>
                        </m:dPr>
                        <m:e>
                          <m:r>
                            <a:rPr lang="en-US" sz="2400" b="0" i="1" smtClean="0">
                              <a:latin typeface="Cambria Math"/>
                            </a:rPr>
                            <m:t>𝐹</m:t>
                          </m:r>
                          <m:r>
                            <a:rPr lang="en-US" sz="2400" b="0" i="1" smtClean="0">
                              <a:latin typeface="Cambria Math"/>
                            </a:rPr>
                            <m:t>,</m:t>
                          </m:r>
                          <m:r>
                            <a:rPr lang="en-US" sz="2400" b="0" i="1" smtClean="0">
                              <a:latin typeface="Cambria Math"/>
                            </a:rPr>
                            <m:t>𝐵</m:t>
                          </m:r>
                          <m:r>
                            <a:rPr lang="en-US" sz="2400" b="0" i="1" smtClean="0">
                              <a:latin typeface="Cambria Math"/>
                            </a:rPr>
                            <m:t>,</m:t>
                          </m:r>
                          <m:r>
                            <a:rPr lang="en-US" sz="2400" b="0" i="1" smtClean="0">
                              <a:latin typeface="Cambria Math"/>
                              <a:ea typeface="Cambria Math"/>
                            </a:rPr>
                            <m:t>𝛼</m:t>
                          </m:r>
                        </m:e>
                        <m:e>
                          <m:r>
                            <a:rPr lang="en-US" sz="2400" b="0" i="1" smtClean="0">
                              <a:latin typeface="Cambria Math"/>
                              <a:ea typeface="Cambria Math"/>
                            </a:rPr>
                            <m:t>𝐶</m:t>
                          </m:r>
                        </m:e>
                      </m:d>
                      <m:r>
                        <a:rPr lang="en-US" sz="2400" b="0" i="1" smtClean="0">
                          <a:latin typeface="Cambria Math"/>
                        </a:rPr>
                        <m:t>=</m:t>
                      </m:r>
                      <m:r>
                        <a:rPr lang="en-US" sz="2400" b="1" i="1">
                          <a:latin typeface="Cambria Math"/>
                        </a:rPr>
                        <m:t>𝒎𝒂𝒙</m:t>
                      </m:r>
                      <m:r>
                        <a:rPr lang="en-US" sz="2400" b="0" i="1" smtClean="0">
                          <a:latin typeface="Cambria Math"/>
                        </a:rPr>
                        <m:t> </m:t>
                      </m:r>
                      <m:r>
                        <a:rPr lang="en-US" sz="2400" b="0" i="1" smtClean="0">
                          <a:latin typeface="Cambria Math"/>
                        </a:rPr>
                        <m:t>𝐿</m:t>
                      </m:r>
                      <m:d>
                        <m:dPr>
                          <m:ctrlPr>
                            <a:rPr lang="en-US" sz="2400" b="0" i="1" smtClean="0">
                              <a:latin typeface="Cambria Math"/>
                            </a:rPr>
                          </m:ctrlPr>
                        </m:dPr>
                        <m:e>
                          <m:r>
                            <a:rPr lang="en-US" sz="2400" b="0" i="1" smtClean="0">
                              <a:latin typeface="Cambria Math"/>
                            </a:rPr>
                            <m:t>𝐶</m:t>
                          </m:r>
                        </m:e>
                        <m:e>
                          <m:r>
                            <a:rPr lang="en-US" sz="2400" b="0" i="1" smtClean="0">
                              <a:latin typeface="Cambria Math"/>
                            </a:rPr>
                            <m:t>𝐹</m:t>
                          </m:r>
                          <m:r>
                            <a:rPr lang="en-US" sz="2400" b="0" i="1" smtClean="0">
                              <a:latin typeface="Cambria Math"/>
                            </a:rPr>
                            <m:t>,</m:t>
                          </m:r>
                          <m:r>
                            <a:rPr lang="en-US" sz="2400" b="0" i="1" smtClean="0">
                              <a:latin typeface="Cambria Math"/>
                            </a:rPr>
                            <m:t>𝐵</m:t>
                          </m:r>
                          <m:r>
                            <a:rPr lang="en-US" sz="2400" b="0" i="1" smtClean="0">
                              <a:latin typeface="Cambria Math"/>
                            </a:rPr>
                            <m:t>,</m:t>
                          </m:r>
                          <m:r>
                            <a:rPr lang="en-US" sz="2400" i="1">
                              <a:latin typeface="Cambria Math"/>
                              <a:ea typeface="Cambria Math"/>
                            </a:rPr>
                            <m:t>𝛼</m:t>
                          </m:r>
                        </m:e>
                      </m:d>
                      <m:r>
                        <a:rPr lang="en-US" sz="2400" b="0" i="1" smtClean="0">
                          <a:latin typeface="Cambria Math"/>
                        </a:rPr>
                        <m:t>+</m:t>
                      </m:r>
                      <m:r>
                        <a:rPr lang="en-US" sz="2400" b="0" i="1" smtClean="0">
                          <a:latin typeface="Cambria Math"/>
                        </a:rPr>
                        <m:t>𝐿</m:t>
                      </m:r>
                      <m:d>
                        <m:dPr>
                          <m:ctrlPr>
                            <a:rPr lang="en-US" sz="2400" b="0" i="1" smtClean="0">
                              <a:latin typeface="Cambria Math"/>
                            </a:rPr>
                          </m:ctrlPr>
                        </m:dPr>
                        <m:e>
                          <m:r>
                            <a:rPr lang="en-US" sz="2400" b="0" i="1" smtClean="0">
                              <a:latin typeface="Cambria Math"/>
                            </a:rPr>
                            <m:t>𝐹</m:t>
                          </m:r>
                          <m:r>
                            <a:rPr lang="en-US" sz="2400" b="0" i="1" smtClean="0">
                              <a:latin typeface="Cambria Math"/>
                            </a:rPr>
                            <m:t>,</m:t>
                          </m:r>
                          <m:r>
                            <a:rPr lang="en-US" sz="2400" b="0" i="1" smtClean="0">
                              <a:latin typeface="Cambria Math"/>
                            </a:rPr>
                            <m:t>𝐵</m:t>
                          </m:r>
                          <m:r>
                            <a:rPr lang="en-US" sz="2400" b="0" i="1" smtClean="0">
                              <a:latin typeface="Cambria Math"/>
                            </a:rPr>
                            <m:t>,</m:t>
                          </m:r>
                          <m:r>
                            <a:rPr lang="en-US" sz="2400" i="1">
                              <a:latin typeface="Cambria Math"/>
                              <a:ea typeface="Cambria Math"/>
                            </a:rPr>
                            <m:t>𝛼</m:t>
                          </m:r>
                        </m:e>
                      </m:d>
                      <m:r>
                        <a:rPr lang="en-US" sz="2400" b="0" i="1" smtClean="0">
                          <a:latin typeface="Cambria Math"/>
                        </a:rPr>
                        <m:t>−</m:t>
                      </m:r>
                      <m:r>
                        <a:rPr lang="en-US" sz="2400" b="0" i="1" smtClean="0">
                          <a:latin typeface="Cambria Math"/>
                        </a:rPr>
                        <m:t>𝐿</m:t>
                      </m:r>
                      <m:r>
                        <a:rPr lang="en-US" sz="2400" b="0" i="1" smtClean="0">
                          <a:latin typeface="Cambria Math"/>
                        </a:rPr>
                        <m:t>(</m:t>
                      </m:r>
                      <m:r>
                        <a:rPr lang="en-US" sz="2400" b="0" i="1" smtClean="0">
                          <a:latin typeface="Cambria Math"/>
                        </a:rPr>
                        <m:t>𝐶</m:t>
                      </m:r>
                      <m:r>
                        <a:rPr lang="en-US" sz="2400" b="0" i="1" smtClean="0">
                          <a:latin typeface="Cambria Math"/>
                        </a:rPr>
                        <m:t>)</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457200" y="2667000"/>
                <a:ext cx="7869334" cy="461665"/>
              </a:xfrm>
              <a:prstGeom prst="rect">
                <a:avLst/>
              </a:prstGeom>
              <a:blipFill rotWithShape="1">
                <a:blip r:embed="rId2"/>
                <a:stretch>
                  <a:fillRect b="-17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722981" y="3272135"/>
                <a:ext cx="44647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a:rPr>
                        <m:t>=</m:t>
                      </m:r>
                      <m:r>
                        <a:rPr lang="en-US" sz="2400" b="1" i="1">
                          <a:latin typeface="Cambria Math"/>
                        </a:rPr>
                        <m:t>𝒎𝒂𝒙</m:t>
                      </m:r>
                      <m:r>
                        <a:rPr lang="en-US" sz="2400" i="1">
                          <a:latin typeface="Cambria Math"/>
                        </a:rPr>
                        <m:t> </m:t>
                      </m:r>
                      <m:r>
                        <a:rPr lang="en-US" sz="2400" b="0" i="1" smtClean="0">
                          <a:latin typeface="Cambria Math"/>
                        </a:rPr>
                        <m:t>𝐿</m:t>
                      </m:r>
                      <m:d>
                        <m:dPr>
                          <m:ctrlPr>
                            <a:rPr lang="en-US" sz="2400" i="1">
                              <a:latin typeface="Cambria Math"/>
                            </a:rPr>
                          </m:ctrlPr>
                        </m:dPr>
                        <m:e>
                          <m:r>
                            <a:rPr lang="en-US" sz="2400" i="1">
                              <a:latin typeface="Cambria Math"/>
                            </a:rPr>
                            <m:t>𝐶</m:t>
                          </m:r>
                        </m:e>
                        <m:e>
                          <m:r>
                            <a:rPr lang="en-US" sz="2400" i="1">
                              <a:latin typeface="Cambria Math"/>
                            </a:rPr>
                            <m:t>𝐹</m:t>
                          </m:r>
                          <m:r>
                            <a:rPr lang="en-US" sz="2400" i="1">
                              <a:latin typeface="Cambria Math"/>
                            </a:rPr>
                            <m:t>,</m:t>
                          </m:r>
                          <m:r>
                            <a:rPr lang="en-US" sz="2400" i="1">
                              <a:latin typeface="Cambria Math"/>
                            </a:rPr>
                            <m:t>𝐵</m:t>
                          </m:r>
                          <m:r>
                            <a:rPr lang="en-US" sz="2400" i="1">
                              <a:latin typeface="Cambria Math"/>
                            </a:rPr>
                            <m:t>,</m:t>
                          </m:r>
                          <m:r>
                            <a:rPr lang="en-US" sz="2400" i="1">
                              <a:latin typeface="Cambria Math"/>
                              <a:ea typeface="Cambria Math"/>
                            </a:rPr>
                            <m:t>𝛼</m:t>
                          </m:r>
                        </m:e>
                      </m:d>
                      <m:r>
                        <a:rPr lang="en-US" sz="2400" b="0" i="1" smtClean="0">
                          <a:latin typeface="Cambria Math"/>
                          <a:ea typeface="Cambria Math"/>
                        </a:rPr>
                        <m:t>+</m:t>
                      </m:r>
                      <m:r>
                        <a:rPr lang="en-US" sz="2400" b="0" i="1" smtClean="0">
                          <a:latin typeface="Cambria Math"/>
                          <a:ea typeface="Cambria Math"/>
                        </a:rPr>
                        <m:t>𝐿</m:t>
                      </m:r>
                      <m:r>
                        <a:rPr lang="en-US" sz="2400" i="1">
                          <a:latin typeface="Cambria Math"/>
                        </a:rPr>
                        <m:t>(</m:t>
                      </m:r>
                      <m:r>
                        <a:rPr lang="en-US" sz="2400" i="1">
                          <a:latin typeface="Cambria Math"/>
                        </a:rPr>
                        <m:t>𝐹</m:t>
                      </m:r>
                      <m:r>
                        <a:rPr lang="en-US" sz="2400" i="1">
                          <a:latin typeface="Cambria Math"/>
                        </a:rPr>
                        <m:t>,</m:t>
                      </m:r>
                      <m:r>
                        <a:rPr lang="en-US" sz="2400" i="1">
                          <a:latin typeface="Cambria Math"/>
                        </a:rPr>
                        <m:t>𝐵</m:t>
                      </m:r>
                      <m:r>
                        <a:rPr lang="en-US" sz="2400" i="1">
                          <a:latin typeface="Cambria Math"/>
                        </a:rPr>
                        <m:t>,</m:t>
                      </m:r>
                      <m:r>
                        <a:rPr lang="en-US" sz="2400" i="1">
                          <a:latin typeface="Cambria Math"/>
                          <a:ea typeface="Cambria Math"/>
                        </a:rPr>
                        <m:t>𝛼</m:t>
                      </m:r>
                      <m:r>
                        <a:rPr lang="en-US" sz="2400" i="1">
                          <a:latin typeface="Cambria Math"/>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2722981" y="3272135"/>
                <a:ext cx="4464748" cy="461665"/>
              </a:xfrm>
              <a:prstGeom prst="rect">
                <a:avLst/>
              </a:prstGeom>
              <a:blipFill rotWithShape="1">
                <a:blip r:embed="rId3"/>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722981" y="3886200"/>
                <a:ext cx="581973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a:rPr>
                        <m:t>=</m:t>
                      </m:r>
                      <m:r>
                        <a:rPr lang="en-US" sz="2400" b="1" i="1">
                          <a:latin typeface="Cambria Math"/>
                        </a:rPr>
                        <m:t>𝒎𝒂𝒙</m:t>
                      </m:r>
                      <m:r>
                        <a:rPr lang="en-US" sz="2400" i="1">
                          <a:latin typeface="Cambria Math"/>
                        </a:rPr>
                        <m:t> </m:t>
                      </m:r>
                      <m:r>
                        <a:rPr lang="en-US" sz="2400" b="0" i="1" smtClean="0">
                          <a:latin typeface="Cambria Math"/>
                        </a:rPr>
                        <m:t>𝐿</m:t>
                      </m:r>
                      <m:d>
                        <m:dPr>
                          <m:ctrlPr>
                            <a:rPr lang="en-US" sz="2400" i="1">
                              <a:latin typeface="Cambria Math"/>
                            </a:rPr>
                          </m:ctrlPr>
                        </m:dPr>
                        <m:e>
                          <m:r>
                            <a:rPr lang="en-US" sz="2400" i="1">
                              <a:latin typeface="Cambria Math"/>
                            </a:rPr>
                            <m:t>𝐶</m:t>
                          </m:r>
                        </m:e>
                        <m:e>
                          <m:r>
                            <a:rPr lang="en-US" sz="2400" i="1">
                              <a:latin typeface="Cambria Math"/>
                            </a:rPr>
                            <m:t>𝐹</m:t>
                          </m:r>
                          <m:r>
                            <a:rPr lang="en-US" sz="2400" i="1">
                              <a:latin typeface="Cambria Math"/>
                            </a:rPr>
                            <m:t>,</m:t>
                          </m:r>
                          <m:r>
                            <a:rPr lang="en-US" sz="2400" i="1">
                              <a:latin typeface="Cambria Math"/>
                            </a:rPr>
                            <m:t>𝐵</m:t>
                          </m:r>
                          <m:r>
                            <a:rPr lang="en-US" sz="2400" i="1">
                              <a:latin typeface="Cambria Math"/>
                            </a:rPr>
                            <m:t>,</m:t>
                          </m:r>
                          <m:r>
                            <a:rPr lang="en-US" sz="2400" i="1">
                              <a:latin typeface="Cambria Math"/>
                              <a:ea typeface="Cambria Math"/>
                            </a:rPr>
                            <m:t>𝛼</m:t>
                          </m:r>
                        </m:e>
                      </m:d>
                      <m:r>
                        <a:rPr lang="en-US" sz="2400" b="0" i="1" smtClean="0">
                          <a:latin typeface="Cambria Math"/>
                          <a:ea typeface="Cambria Math"/>
                        </a:rPr>
                        <m:t>+</m:t>
                      </m:r>
                      <m:r>
                        <a:rPr lang="en-US" sz="2400" b="0" i="1" smtClean="0">
                          <a:latin typeface="Cambria Math"/>
                          <a:ea typeface="Cambria Math"/>
                        </a:rPr>
                        <m:t>𝐿</m:t>
                      </m:r>
                      <m:d>
                        <m:dPr>
                          <m:ctrlPr>
                            <a:rPr lang="en-US" sz="2400" i="1">
                              <a:latin typeface="Cambria Math"/>
                            </a:rPr>
                          </m:ctrlPr>
                        </m:dPr>
                        <m:e>
                          <m:r>
                            <a:rPr lang="en-US" sz="2400" i="1">
                              <a:latin typeface="Cambria Math"/>
                            </a:rPr>
                            <m:t>𝐹</m:t>
                          </m:r>
                        </m:e>
                      </m:d>
                      <m:r>
                        <a:rPr lang="en-US" sz="2400" b="0" i="1" smtClean="0">
                          <a:latin typeface="Cambria Math"/>
                        </a:rPr>
                        <m:t>+</m:t>
                      </m:r>
                      <m:r>
                        <a:rPr lang="en-US" sz="2400" b="0" i="1" smtClean="0">
                          <a:latin typeface="Cambria Math"/>
                        </a:rPr>
                        <m:t>𝐿</m:t>
                      </m:r>
                      <m:d>
                        <m:dPr>
                          <m:ctrlPr>
                            <a:rPr lang="en-US" sz="2400" b="0" i="1" smtClean="0">
                              <a:latin typeface="Cambria Math"/>
                            </a:rPr>
                          </m:ctrlPr>
                        </m:dPr>
                        <m:e>
                          <m:r>
                            <a:rPr lang="en-US" sz="2400" i="1">
                              <a:latin typeface="Cambria Math"/>
                            </a:rPr>
                            <m:t>𝐵</m:t>
                          </m:r>
                        </m:e>
                      </m:d>
                      <m:r>
                        <a:rPr lang="en-US" sz="2400" b="0" i="1" smtClean="0">
                          <a:latin typeface="Cambria Math"/>
                        </a:rPr>
                        <m:t>+</m:t>
                      </m:r>
                      <m:r>
                        <a:rPr lang="en-US" sz="2400" b="0" i="1" smtClean="0">
                          <a:latin typeface="Cambria Math"/>
                        </a:rPr>
                        <m:t>𝐿</m:t>
                      </m:r>
                      <m:r>
                        <a:rPr lang="en-US" sz="2400" b="0" i="1" smtClean="0">
                          <a:latin typeface="Cambria Math"/>
                        </a:rPr>
                        <m:t>(</m:t>
                      </m:r>
                      <m:r>
                        <a:rPr lang="en-US" sz="2400" i="1">
                          <a:latin typeface="Cambria Math"/>
                          <a:ea typeface="Cambria Math"/>
                        </a:rPr>
                        <m:t>𝛼</m:t>
                      </m:r>
                      <m:r>
                        <a:rPr lang="en-US" sz="2400" i="1">
                          <a:latin typeface="Cambria Math"/>
                        </a:rPr>
                        <m:t>)</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722981" y="3886200"/>
                <a:ext cx="5819735" cy="461665"/>
              </a:xfrm>
              <a:prstGeom prst="rect">
                <a:avLst/>
              </a:prstGeom>
              <a:blipFill rotWithShape="1">
                <a:blip r:embed="rId4"/>
                <a:stretch>
                  <a:fillRect b="-17333"/>
                </a:stretch>
              </a:blipFill>
            </p:spPr>
            <p:txBody>
              <a:bodyPr/>
              <a:lstStyle/>
              <a:p>
                <a:r>
                  <a:rPr lang="en-US">
                    <a:noFill/>
                  </a:rPr>
                  <a:t> </a:t>
                </a:r>
              </a:p>
            </p:txBody>
          </p:sp>
        </mc:Fallback>
      </mc:AlternateContent>
      <p:sp>
        <p:nvSpPr>
          <p:cNvPr id="9" name="TextBox 8"/>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pic>
        <p:nvPicPr>
          <p:cNvPr id="10" name="Picture 2"/>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0893" b="99702" l="0" r="99184"/>
                    </a14:imgEffect>
                  </a14:imgLayer>
                </a14:imgProps>
              </a:ext>
              <a:ext uri="{28A0092B-C50C-407E-A947-70E740481C1C}">
                <a14:useLocalDpi xmlns:a14="http://schemas.microsoft.com/office/drawing/2010/main" val="0"/>
              </a:ext>
            </a:extLst>
          </a:blip>
          <a:srcRect/>
          <a:stretch>
            <a:fillRect/>
          </a:stretch>
        </p:blipFill>
        <p:spPr bwMode="auto">
          <a:xfrm>
            <a:off x="468748" y="2647950"/>
            <a:ext cx="1642346" cy="2669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34316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Bayesian matting approach(Chuang 2001)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685800"/>
              </a:xfrm>
            </p:spPr>
            <p:txBody>
              <a:bodyPr/>
              <a:lstStyle/>
              <a:p>
                <a:r>
                  <a:rPr lang="en-US" b="1" dirty="0" smtClean="0">
                    <a:solidFill>
                      <a:schemeClr val="accent1"/>
                    </a:solidFill>
                  </a:rPr>
                  <a:t>Log likelihood </a:t>
                </a:r>
                <a14:m>
                  <m:oMath xmlns:m="http://schemas.openxmlformats.org/officeDocument/2006/math">
                    <m:r>
                      <a:rPr lang="en-US" b="1" i="0" smtClean="0">
                        <a:latin typeface="Cambria Math"/>
                      </a:rPr>
                      <m:t>𝐋</m:t>
                    </m:r>
                    <m:d>
                      <m:dPr>
                        <m:ctrlPr>
                          <a:rPr lang="en-US" i="1">
                            <a:latin typeface="Cambria Math"/>
                          </a:rPr>
                        </m:ctrlPr>
                      </m:dPr>
                      <m:e>
                        <m:r>
                          <a:rPr lang="en-US" i="1">
                            <a:latin typeface="Cambria Math"/>
                          </a:rPr>
                          <m:t>𝐶</m:t>
                        </m:r>
                      </m:e>
                      <m:e>
                        <m:r>
                          <a:rPr lang="en-US" i="1">
                            <a:latin typeface="Cambria Math"/>
                          </a:rPr>
                          <m:t>𝐹</m:t>
                        </m:r>
                        <m:r>
                          <a:rPr lang="en-US" i="1">
                            <a:latin typeface="Cambria Math"/>
                          </a:rPr>
                          <m:t>,</m:t>
                        </m:r>
                        <m:r>
                          <a:rPr lang="en-US" i="1">
                            <a:latin typeface="Cambria Math"/>
                          </a:rPr>
                          <m:t>𝐵</m:t>
                        </m:r>
                        <m:r>
                          <a:rPr lang="en-US" i="1">
                            <a:latin typeface="Cambria Math"/>
                          </a:rPr>
                          <m:t>,</m:t>
                        </m:r>
                        <m:r>
                          <a:rPr lang="en-US" i="1">
                            <a:latin typeface="Cambria Math"/>
                            <a:ea typeface="Cambria Math"/>
                          </a:rPr>
                          <m:t>𝛼</m:t>
                        </m:r>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685800"/>
              </a:xfrm>
              <a:blipFill rotWithShape="1">
                <a:blip r:embed="rId3"/>
                <a:stretch>
                  <a:fillRect l="-667" t="-71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E6F296A-32B6-44F5-9851-EECB03E6F432}" type="slidenum">
              <a:rPr lang="en-US" smtClean="0"/>
              <a:t>68</a:t>
            </a:fld>
            <a:endParaRPr lang="en-US"/>
          </a:p>
        </p:txBody>
      </p:sp>
      <mc:AlternateContent xmlns:mc="http://schemas.openxmlformats.org/markup-compatibility/2006" xmlns:a14="http://schemas.microsoft.com/office/drawing/2010/main">
        <mc:Choice Requires="a14">
          <p:sp>
            <p:nvSpPr>
              <p:cNvPr id="5" name="Rectangle 4"/>
              <p:cNvSpPr/>
              <p:nvPr/>
            </p:nvSpPr>
            <p:spPr>
              <a:xfrm>
                <a:off x="820698" y="2505670"/>
                <a:ext cx="7011278" cy="5786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smtClean="0">
                          <a:latin typeface="Cambria Math"/>
                        </a:rPr>
                        <m:t>𝐋</m:t>
                      </m:r>
                      <m:d>
                        <m:dPr>
                          <m:ctrlPr>
                            <a:rPr lang="en-US" sz="2800" i="1">
                              <a:latin typeface="Cambria Math"/>
                            </a:rPr>
                          </m:ctrlPr>
                        </m:dPr>
                        <m:e>
                          <m:r>
                            <a:rPr lang="en-US" sz="2800" i="1">
                              <a:latin typeface="Cambria Math"/>
                            </a:rPr>
                            <m:t>𝐶</m:t>
                          </m:r>
                        </m:e>
                        <m:e>
                          <m:r>
                            <a:rPr lang="en-US" sz="2800" i="1">
                              <a:latin typeface="Cambria Math"/>
                            </a:rPr>
                            <m:t>𝐹</m:t>
                          </m:r>
                          <m:r>
                            <a:rPr lang="en-US" sz="2800" i="1">
                              <a:latin typeface="Cambria Math"/>
                            </a:rPr>
                            <m:t>,</m:t>
                          </m:r>
                          <m:r>
                            <a:rPr lang="en-US" sz="2800" i="1">
                              <a:latin typeface="Cambria Math"/>
                            </a:rPr>
                            <m:t>𝐵</m:t>
                          </m:r>
                          <m:r>
                            <a:rPr lang="en-US" sz="2800" i="1">
                              <a:latin typeface="Cambria Math"/>
                            </a:rPr>
                            <m:t>,</m:t>
                          </m:r>
                          <m:r>
                            <a:rPr lang="en-US" sz="2800" i="1">
                              <a:latin typeface="Cambria Math"/>
                              <a:ea typeface="Cambria Math"/>
                            </a:rPr>
                            <m:t>𝛼</m:t>
                          </m:r>
                        </m:e>
                      </m:d>
                      <m:r>
                        <a:rPr lang="en-US" sz="2800" b="0" i="0" smtClean="0">
                          <a:latin typeface="Cambria Math"/>
                          <a:ea typeface="Cambria Math"/>
                        </a:rPr>
                        <m:t>=−</m:t>
                      </m:r>
                      <m:sSup>
                        <m:sSupPr>
                          <m:ctrlPr>
                            <a:rPr lang="en-US" sz="2800" b="0" i="1" smtClean="0">
                              <a:latin typeface="Cambria Math"/>
                              <a:ea typeface="Cambria Math"/>
                            </a:rPr>
                          </m:ctrlPr>
                        </m:sSupPr>
                        <m:e>
                          <m:d>
                            <m:dPr>
                              <m:begChr m:val="‖"/>
                              <m:endChr m:val="‖"/>
                              <m:ctrlPr>
                                <a:rPr lang="en-US" sz="2800" i="1">
                                  <a:latin typeface="Cambria Math"/>
                                  <a:ea typeface="Cambria Math"/>
                                </a:rPr>
                              </m:ctrlPr>
                            </m:dPr>
                            <m:e>
                              <m:r>
                                <a:rPr lang="en-US" sz="2800" i="1">
                                  <a:latin typeface="Cambria Math"/>
                                  <a:ea typeface="Cambria Math"/>
                                </a:rPr>
                                <m:t>𝐶</m:t>
                              </m:r>
                              <m:r>
                                <a:rPr lang="en-US" sz="2800" i="1">
                                  <a:latin typeface="Cambria Math"/>
                                  <a:ea typeface="Cambria Math"/>
                                </a:rPr>
                                <m:t>−</m:t>
                              </m:r>
                              <m:r>
                                <a:rPr lang="en-US" sz="2800" i="1">
                                  <a:latin typeface="Cambria Math"/>
                                  <a:ea typeface="Cambria Math"/>
                                </a:rPr>
                                <m:t>𝛼</m:t>
                              </m:r>
                              <m:r>
                                <a:rPr lang="en-US" sz="2800" i="1">
                                  <a:latin typeface="Cambria Math"/>
                                  <a:ea typeface="Cambria Math"/>
                                </a:rPr>
                                <m:t>𝐹</m:t>
                              </m:r>
                              <m:r>
                                <a:rPr lang="en-US" sz="2800" i="1">
                                  <a:latin typeface="Cambria Math"/>
                                  <a:ea typeface="Cambria Math"/>
                                </a:rPr>
                                <m:t>−</m:t>
                              </m:r>
                              <m:d>
                                <m:dPr>
                                  <m:ctrlPr>
                                    <a:rPr lang="en-US" sz="2800" i="1">
                                      <a:latin typeface="Cambria Math"/>
                                      <a:ea typeface="Cambria Math"/>
                                    </a:rPr>
                                  </m:ctrlPr>
                                </m:dPr>
                                <m:e>
                                  <m:r>
                                    <a:rPr lang="en-US" sz="2800" i="1">
                                      <a:latin typeface="Cambria Math"/>
                                      <a:ea typeface="Cambria Math"/>
                                    </a:rPr>
                                    <m:t>1−</m:t>
                                  </m:r>
                                  <m:r>
                                    <a:rPr lang="en-US" sz="2800" i="1">
                                      <a:latin typeface="Cambria Math"/>
                                      <a:ea typeface="Cambria Math"/>
                                    </a:rPr>
                                    <m:t>𝛼</m:t>
                                  </m:r>
                                </m:e>
                              </m:d>
                              <m:r>
                                <a:rPr lang="en-US" sz="2800" i="1">
                                  <a:latin typeface="Cambria Math"/>
                                  <a:ea typeface="Cambria Math"/>
                                </a:rPr>
                                <m:t>𝐵</m:t>
                              </m:r>
                            </m:e>
                          </m:d>
                          <m:r>
                            <m:rPr>
                              <m:nor/>
                            </m:rPr>
                            <a:rPr lang="en-US" sz="2800" dirty="0"/>
                            <m:t> </m:t>
                          </m:r>
                        </m:e>
                        <m:sup>
                          <m:r>
                            <a:rPr lang="en-US" sz="2800" b="0" i="1" smtClean="0">
                              <a:latin typeface="Cambria Math"/>
                              <a:ea typeface="Cambria Math"/>
                            </a:rPr>
                            <m:t>2</m:t>
                          </m:r>
                        </m:sup>
                      </m:sSup>
                      <m:r>
                        <a:rPr lang="en-US" sz="2800" b="0" i="1" smtClean="0">
                          <a:latin typeface="Cambria Math"/>
                          <a:ea typeface="Cambria Math"/>
                        </a:rPr>
                        <m:t>/</m:t>
                      </m:r>
                      <m:sSup>
                        <m:sSupPr>
                          <m:ctrlPr>
                            <a:rPr lang="en-US" sz="2800" b="0" i="1" smtClean="0">
                              <a:latin typeface="Cambria Math"/>
                              <a:ea typeface="Cambria Math"/>
                            </a:rPr>
                          </m:ctrlPr>
                        </m:sSupPr>
                        <m:e>
                          <m:r>
                            <a:rPr lang="en-US" sz="2800" i="1">
                              <a:latin typeface="Cambria Math"/>
                              <a:ea typeface="Cambria Math"/>
                            </a:rPr>
                            <m:t>𝜎</m:t>
                          </m:r>
                          <m:r>
                            <m:rPr>
                              <m:nor/>
                            </m:rPr>
                            <a:rPr lang="en-US" sz="2800" dirty="0"/>
                            <m:t> </m:t>
                          </m:r>
                        </m:e>
                        <m:sup>
                          <m:r>
                            <a:rPr lang="en-US" sz="2800" b="0" i="1" smtClean="0">
                              <a:latin typeface="Cambria Math"/>
                              <a:ea typeface="Cambria Math"/>
                            </a:rPr>
                            <m:t>2</m:t>
                          </m:r>
                        </m:sup>
                      </m:sSup>
                    </m:oMath>
                  </m:oMathPara>
                </a14:m>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820698" y="2505670"/>
                <a:ext cx="7011278" cy="578620"/>
              </a:xfrm>
              <a:prstGeom prst="rect">
                <a:avLst/>
              </a:prstGeom>
              <a:blipFill rotWithShape="1">
                <a:blip r:embed="rId4"/>
                <a:stretch>
                  <a:fillRect/>
                </a:stretch>
              </a:blipFill>
            </p:spPr>
            <p:txBody>
              <a:bodyPr/>
              <a:lstStyle/>
              <a:p>
                <a:r>
                  <a:rPr lang="en-US">
                    <a:noFill/>
                  </a:rPr>
                  <a:t> </a:t>
                </a:r>
              </a:p>
            </p:txBody>
          </p:sp>
        </mc:Fallback>
      </mc:AlternateContent>
      <p:pic>
        <p:nvPicPr>
          <p:cNvPr id="215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3429000"/>
            <a:ext cx="287655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35434451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Bayesian matting approach(Chuang 2001)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2971800"/>
              </a:xfrm>
            </p:spPr>
            <p:txBody>
              <a:bodyPr/>
              <a:lstStyle/>
              <a:p>
                <a:r>
                  <a:rPr lang="en-US" b="1" dirty="0" smtClean="0">
                    <a:solidFill>
                      <a:schemeClr val="accent1"/>
                    </a:solidFill>
                  </a:rPr>
                  <a:t>Prior probabilities</a:t>
                </a:r>
                <a:r>
                  <a:rPr lang="en-US" b="1" dirty="0" smtClean="0"/>
                  <a:t> </a:t>
                </a:r>
                <a14:m>
                  <m:oMath xmlns:m="http://schemas.openxmlformats.org/officeDocument/2006/math">
                    <m:r>
                      <a:rPr lang="en-US" i="1">
                        <a:latin typeface="Cambria Math"/>
                        <a:ea typeface="Cambria Math"/>
                      </a:rPr>
                      <m:t>𝐿</m:t>
                    </m:r>
                    <m:d>
                      <m:dPr>
                        <m:ctrlPr>
                          <a:rPr lang="en-US" i="1">
                            <a:latin typeface="Cambria Math"/>
                          </a:rPr>
                        </m:ctrlPr>
                      </m:dPr>
                      <m:e>
                        <m:r>
                          <a:rPr lang="en-US" i="1">
                            <a:latin typeface="Cambria Math"/>
                          </a:rPr>
                          <m:t>𝐹</m:t>
                        </m:r>
                      </m:e>
                    </m:d>
                    <m:r>
                      <a:rPr lang="en-US" b="0" i="1" smtClean="0">
                        <a:latin typeface="Cambria Math"/>
                      </a:rPr>
                      <m:t>, </m:t>
                    </m:r>
                    <m:r>
                      <a:rPr lang="en-US" i="1">
                        <a:latin typeface="Cambria Math"/>
                      </a:rPr>
                      <m:t>𝐿</m:t>
                    </m:r>
                    <m:d>
                      <m:dPr>
                        <m:ctrlPr>
                          <a:rPr lang="en-US" i="1">
                            <a:latin typeface="Cambria Math"/>
                          </a:rPr>
                        </m:ctrlPr>
                      </m:dPr>
                      <m:e>
                        <m:r>
                          <a:rPr lang="en-US" i="1">
                            <a:latin typeface="Cambria Math"/>
                          </a:rPr>
                          <m:t>𝐵</m:t>
                        </m:r>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2971800"/>
              </a:xfrm>
              <a:blipFill rotWithShape="1">
                <a:blip r:embed="rId3"/>
                <a:stretch>
                  <a:fillRect l="-667" t="-16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E6F296A-32B6-44F5-9851-EECB03E6F432}" type="slidenum">
              <a:rPr lang="en-US" smtClean="0"/>
              <a:t>69</a:t>
            </a:fld>
            <a:endParaRPr lang="en-US"/>
          </a:p>
        </p:txBody>
      </p:sp>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1397001"/>
            <a:ext cx="2151644"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Rectangle 4"/>
              <p:cNvSpPr/>
              <p:nvPr/>
            </p:nvSpPr>
            <p:spPr>
              <a:xfrm>
                <a:off x="609600" y="2375936"/>
                <a:ext cx="5507277" cy="548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smtClean="0">
                          <a:latin typeface="Cambria Math"/>
                        </a:rPr>
                        <m:t>𝐋</m:t>
                      </m:r>
                      <m:d>
                        <m:dPr>
                          <m:ctrlPr>
                            <a:rPr lang="en-US" sz="2800" b="0" i="1" smtClean="0">
                              <a:latin typeface="Cambria Math"/>
                            </a:rPr>
                          </m:ctrlPr>
                        </m:dPr>
                        <m:e>
                          <m:r>
                            <a:rPr lang="en-US" sz="2800" b="0" i="1" smtClean="0">
                              <a:latin typeface="Cambria Math"/>
                            </a:rPr>
                            <m:t>𝐹</m:t>
                          </m:r>
                        </m:e>
                      </m:d>
                      <m:r>
                        <a:rPr lang="en-US" sz="2800">
                          <a:latin typeface="Cambria Math"/>
                          <a:ea typeface="Cambria Math"/>
                        </a:rPr>
                        <m:t>=</m:t>
                      </m:r>
                      <m:r>
                        <a:rPr lang="en-US" sz="2800" b="0" i="0" smtClean="0">
                          <a:latin typeface="Cambria Math"/>
                          <a:ea typeface="Cambria Math"/>
                        </a:rPr>
                        <m:t>−</m:t>
                      </m:r>
                      <m:sSup>
                        <m:sSupPr>
                          <m:ctrlPr>
                            <a:rPr lang="en-US" sz="2800" b="0" i="1" smtClean="0">
                              <a:latin typeface="Cambria Math"/>
                              <a:ea typeface="Cambria Math"/>
                            </a:rPr>
                          </m:ctrlPr>
                        </m:sSupPr>
                        <m:e>
                          <m:d>
                            <m:dPr>
                              <m:ctrlPr>
                                <a:rPr lang="en-US" sz="2800" i="1">
                                  <a:latin typeface="Cambria Math"/>
                                  <a:ea typeface="Cambria Math"/>
                                </a:rPr>
                              </m:ctrlPr>
                            </m:dPr>
                            <m:e>
                              <m:r>
                                <m:rPr>
                                  <m:sty m:val="p"/>
                                </m:rPr>
                                <a:rPr lang="en-US" sz="2800">
                                  <a:latin typeface="Cambria Math"/>
                                  <a:ea typeface="Cambria Math"/>
                                </a:rPr>
                                <m:t>F</m:t>
                              </m:r>
                              <m:r>
                                <a:rPr lang="en-US" sz="2800">
                                  <a:latin typeface="Cambria Math"/>
                                  <a:ea typeface="Cambria Math"/>
                                </a:rPr>
                                <m:t>−</m:t>
                              </m:r>
                              <m:acc>
                                <m:accPr>
                                  <m:chr m:val="̅"/>
                                  <m:ctrlPr>
                                    <a:rPr lang="en-US" sz="2800" i="1">
                                      <a:latin typeface="Cambria Math"/>
                                      <a:ea typeface="Cambria Math"/>
                                    </a:rPr>
                                  </m:ctrlPr>
                                </m:accPr>
                                <m:e>
                                  <m:r>
                                    <a:rPr lang="en-US" sz="2800" b="1" i="1">
                                      <a:latin typeface="Cambria Math"/>
                                      <a:ea typeface="Cambria Math"/>
                                    </a:rPr>
                                    <m:t>𝑭</m:t>
                                  </m:r>
                                </m:e>
                              </m:acc>
                            </m:e>
                          </m:d>
                          <m:r>
                            <m:rPr>
                              <m:nor/>
                            </m:rPr>
                            <a:rPr lang="en-US" sz="2800" dirty="0"/>
                            <m:t> </m:t>
                          </m:r>
                        </m:e>
                        <m:sup>
                          <m:r>
                            <a:rPr lang="en-US" sz="2800" b="0" i="1" smtClean="0">
                              <a:latin typeface="Cambria Math"/>
                              <a:ea typeface="Cambria Math"/>
                            </a:rPr>
                            <m:t>𝑇</m:t>
                          </m:r>
                        </m:sup>
                      </m:sSup>
                      <m:sSup>
                        <m:sSupPr>
                          <m:ctrlPr>
                            <a:rPr lang="en-US" sz="2800" b="0" i="1" smtClean="0">
                              <a:latin typeface="Cambria Math"/>
                              <a:ea typeface="Cambria Math"/>
                            </a:rPr>
                          </m:ctrlPr>
                        </m:sSupPr>
                        <m:e>
                          <m:sSubSup>
                            <m:sSubSupPr>
                              <m:ctrlPr>
                                <a:rPr lang="en-US" sz="2800" i="1">
                                  <a:latin typeface="Cambria Math"/>
                                  <a:ea typeface="Cambria Math"/>
                                </a:rPr>
                              </m:ctrlPr>
                            </m:sSubSupPr>
                            <m:e>
                              <m:r>
                                <m:rPr>
                                  <m:sty m:val="p"/>
                                </m:rPr>
                                <a:rPr lang="el-GR" sz="2800" i="1">
                                  <a:latin typeface="Cambria Math"/>
                                  <a:ea typeface="Cambria Math"/>
                                </a:rPr>
                                <m:t>Σ</m:t>
                              </m:r>
                            </m:e>
                            <m:sub>
                              <m:r>
                                <a:rPr lang="en-US" sz="2800" i="1">
                                  <a:latin typeface="Cambria Math"/>
                                  <a:ea typeface="Cambria Math"/>
                                </a:rPr>
                                <m:t>𝐹</m:t>
                              </m:r>
                            </m:sub>
                            <m:sup/>
                          </m:sSubSup>
                        </m:e>
                        <m:sup>
                          <m:r>
                            <a:rPr lang="en-US" sz="2800" b="0" i="1" smtClean="0">
                              <a:latin typeface="Cambria Math"/>
                              <a:ea typeface="Cambria Math"/>
                            </a:rPr>
                            <m:t>−1</m:t>
                          </m:r>
                        </m:sup>
                      </m:sSup>
                      <m:r>
                        <a:rPr lang="en-US" sz="2800" b="0" i="1" smtClean="0">
                          <a:latin typeface="Cambria Math"/>
                          <a:ea typeface="Cambria Math"/>
                        </a:rPr>
                        <m:t> </m:t>
                      </m:r>
                      <m:d>
                        <m:dPr>
                          <m:ctrlPr>
                            <a:rPr lang="en-US" sz="2800" i="1">
                              <a:latin typeface="Cambria Math"/>
                              <a:ea typeface="Cambria Math"/>
                            </a:rPr>
                          </m:ctrlPr>
                        </m:dPr>
                        <m:e>
                          <m:r>
                            <m:rPr>
                              <m:sty m:val="p"/>
                            </m:rPr>
                            <a:rPr lang="en-US" sz="2800">
                              <a:latin typeface="Cambria Math"/>
                              <a:ea typeface="Cambria Math"/>
                            </a:rPr>
                            <m:t>F</m:t>
                          </m:r>
                          <m:r>
                            <a:rPr lang="en-US" sz="2800">
                              <a:latin typeface="Cambria Math"/>
                              <a:ea typeface="Cambria Math"/>
                            </a:rPr>
                            <m:t>−</m:t>
                          </m:r>
                          <m:acc>
                            <m:accPr>
                              <m:chr m:val="̅"/>
                              <m:ctrlPr>
                                <a:rPr lang="en-US" sz="2800" i="1">
                                  <a:latin typeface="Cambria Math"/>
                                  <a:ea typeface="Cambria Math"/>
                                </a:rPr>
                              </m:ctrlPr>
                            </m:accPr>
                            <m:e>
                              <m:r>
                                <a:rPr lang="en-US" sz="2800" b="1" i="1">
                                  <a:latin typeface="Cambria Math"/>
                                  <a:ea typeface="Cambria Math"/>
                                </a:rPr>
                                <m:t>𝑭</m:t>
                              </m:r>
                            </m:e>
                          </m:acc>
                        </m:e>
                      </m:d>
                      <m:r>
                        <a:rPr lang="en-US" sz="2800" b="1" i="1" smtClean="0">
                          <a:latin typeface="Cambria Math"/>
                          <a:ea typeface="Cambria Math"/>
                        </a:rPr>
                        <m:t>/</m:t>
                      </m:r>
                      <m:r>
                        <a:rPr lang="en-US" sz="2800" b="1" i="1" smtClean="0">
                          <a:latin typeface="Cambria Math"/>
                          <a:ea typeface="Cambria Math"/>
                        </a:rPr>
                        <m:t>𝟐</m:t>
                      </m:r>
                    </m:oMath>
                  </m:oMathPara>
                </a14:m>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609600" y="2375936"/>
                <a:ext cx="5507277" cy="548676"/>
              </a:xfrm>
              <a:prstGeom prst="rect">
                <a:avLst/>
              </a:prstGeom>
              <a:blipFill rotWithShape="1">
                <a:blip r:embed="rId5"/>
                <a:stretch>
                  <a:fillRect/>
                </a:stretch>
              </a:blipFill>
            </p:spPr>
            <p:txBody>
              <a:bodyPr/>
              <a:lstStyle/>
              <a:p>
                <a:r>
                  <a:rPr lang="en-US">
                    <a:noFill/>
                  </a:rPr>
                  <a:t> </a:t>
                </a:r>
              </a:p>
            </p:txBody>
          </p:sp>
        </mc:Fallback>
      </mc:AlternateContent>
      <p:sp>
        <p:nvSpPr>
          <p:cNvPr id="8" name="Content Placeholder 2"/>
          <p:cNvSpPr txBox="1">
            <a:spLocks/>
          </p:cNvSpPr>
          <p:nvPr/>
        </p:nvSpPr>
        <p:spPr>
          <a:xfrm>
            <a:off x="440650" y="5029200"/>
            <a:ext cx="8229600" cy="9144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b="1" dirty="0" smtClean="0">
                <a:solidFill>
                  <a:schemeClr val="accent1"/>
                </a:solidFill>
              </a:rPr>
              <a:t>SAME for B</a:t>
            </a:r>
            <a:endParaRPr lang="en-US" dirty="0"/>
          </a:p>
        </p:txBody>
      </p:sp>
      <p:sp>
        <p:nvSpPr>
          <p:cNvPr id="9" name="TextBox 8"/>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pic>
        <p:nvPicPr>
          <p:cNvPr id="1536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825" y="3200397"/>
            <a:ext cx="4562475" cy="164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86117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calibrate</a:t>
            </a:r>
            <a:endParaRPr lang="en-US" dirty="0"/>
          </a:p>
        </p:txBody>
      </p:sp>
      <p:sp>
        <p:nvSpPr>
          <p:cNvPr id="3" name="Content Placeholder 2"/>
          <p:cNvSpPr>
            <a:spLocks noGrp="1"/>
          </p:cNvSpPr>
          <p:nvPr>
            <p:ph idx="1"/>
          </p:nvPr>
        </p:nvSpPr>
        <p:spPr>
          <a:xfrm>
            <a:off x="1068302" y="4695825"/>
            <a:ext cx="2436898" cy="304800"/>
          </a:xfrm>
        </p:spPr>
        <p:txBody>
          <a:bodyPr>
            <a:noAutofit/>
          </a:bodyPr>
          <a:lstStyle/>
          <a:p>
            <a:pPr marL="0" indent="0">
              <a:buNone/>
            </a:pPr>
            <a:r>
              <a:rPr lang="en-US" sz="1400" dirty="0" smtClean="0">
                <a:solidFill>
                  <a:srgbClr val="FF0000"/>
                </a:solidFill>
                <a:latin typeface="Times New Roman" panose="02020603050405020304" pitchFamily="18" charset="0"/>
                <a:cs typeface="Times New Roman" panose="02020603050405020304" pitchFamily="18" charset="0"/>
              </a:rPr>
              <a:t>Using Samsung Phone</a:t>
            </a:r>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5E6F296A-32B6-44F5-9851-EECB03E6F432}" type="slidenum">
              <a:rPr lang="en-US" smtClean="0"/>
              <a:t>7</a:t>
            </a:fld>
            <a:endParaRPr lang="en-US"/>
          </a:p>
        </p:txBody>
      </p:sp>
      <p:sp>
        <p:nvSpPr>
          <p:cNvPr id="5" name="TextBox 4"/>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pic>
        <p:nvPicPr>
          <p:cNvPr id="14338" name="Picture 2" descr="C:\Users\dengx23\Documents\GitHub\Computational-Photography-Seminar-Mac-\P31208-20184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 y="1689735"/>
            <a:ext cx="3947160" cy="2960370"/>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C:\Users\dengx23\Downloads\phot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0600" y="1689735"/>
            <a:ext cx="3947160" cy="296037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6124575" y="4695825"/>
            <a:ext cx="1783080" cy="304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1400" dirty="0" smtClean="0">
                <a:solidFill>
                  <a:srgbClr val="FF0000"/>
                </a:solidFill>
                <a:latin typeface="Times New Roman" panose="02020603050405020304" pitchFamily="18" charset="0"/>
                <a:cs typeface="Times New Roman" panose="02020603050405020304" pitchFamily="18" charset="0"/>
              </a:rPr>
              <a:t>Using iPhone</a:t>
            </a:r>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7" name="Oval 6"/>
          <p:cNvSpPr/>
          <p:nvPr/>
        </p:nvSpPr>
        <p:spPr>
          <a:xfrm>
            <a:off x="2590800" y="4038600"/>
            <a:ext cx="381000" cy="304800"/>
          </a:xfrm>
          <a:prstGeom prst="ellipse">
            <a:avLst/>
          </a:prstGeom>
          <a:noFill/>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Oval 11"/>
          <p:cNvSpPr/>
          <p:nvPr/>
        </p:nvSpPr>
        <p:spPr>
          <a:xfrm>
            <a:off x="6393180" y="3838575"/>
            <a:ext cx="381000" cy="304800"/>
          </a:xfrm>
          <a:prstGeom prst="ellipse">
            <a:avLst/>
          </a:prstGeom>
          <a:noFill/>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8789579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Bayesian matting approach(Chuang 2001)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solidFill>
                      <a:schemeClr val="accent1"/>
                    </a:solidFill>
                  </a:rPr>
                  <a:t>Prior probabilities</a:t>
                </a:r>
                <a:r>
                  <a:rPr lang="en-US" b="1" dirty="0" smtClean="0"/>
                  <a:t> </a:t>
                </a:r>
                <a14:m>
                  <m:oMath xmlns:m="http://schemas.openxmlformats.org/officeDocument/2006/math">
                    <m:r>
                      <a:rPr lang="en-US" i="1">
                        <a:latin typeface="Cambria Math"/>
                        <a:ea typeface="Cambria Math"/>
                      </a:rPr>
                      <m:t>𝐿</m:t>
                    </m:r>
                    <m:d>
                      <m:dPr>
                        <m:ctrlPr>
                          <a:rPr lang="en-US" i="1">
                            <a:latin typeface="Cambria Math"/>
                          </a:rPr>
                        </m:ctrlPr>
                      </m:dPr>
                      <m:e>
                        <m:r>
                          <a:rPr lang="en-US" i="1" smtClean="0">
                            <a:latin typeface="Cambria Math"/>
                            <a:ea typeface="Cambria Math"/>
                          </a:rPr>
                          <m:t>𝛼</m:t>
                        </m:r>
                      </m:e>
                    </m:d>
                  </m:oMath>
                </a14:m>
                <a:endParaRPr lang="en-US" dirty="0" smtClean="0"/>
              </a:p>
              <a:p>
                <a:endParaRPr lang="en-US" dirty="0" smtClean="0"/>
              </a:p>
              <a:p>
                <a:r>
                  <a:rPr lang="en-US" dirty="0" smtClean="0"/>
                  <a:t>In this work, we assume that log likelihood for the opacity </a:t>
                </a:r>
                <a14:m>
                  <m:oMath xmlns:m="http://schemas.openxmlformats.org/officeDocument/2006/math">
                    <m:r>
                      <a:rPr lang="en-US" i="1">
                        <a:latin typeface="Cambria Math"/>
                        <a:ea typeface="Cambria Math"/>
                      </a:rPr>
                      <m:t>𝐿</m:t>
                    </m:r>
                    <m:d>
                      <m:dPr>
                        <m:ctrlPr>
                          <a:rPr lang="en-US" i="1">
                            <a:latin typeface="Cambria Math"/>
                          </a:rPr>
                        </m:ctrlPr>
                      </m:dPr>
                      <m:e>
                        <m:r>
                          <a:rPr lang="en-US" i="1">
                            <a:latin typeface="Cambria Math"/>
                            <a:ea typeface="Cambria Math"/>
                          </a:rPr>
                          <m:t>𝛼</m:t>
                        </m:r>
                      </m:e>
                    </m:d>
                  </m:oMath>
                </a14:m>
                <a:r>
                  <a:rPr lang="en-US" dirty="0" smtClean="0"/>
                  <a:t> is constant.</a:t>
                </a:r>
              </a:p>
              <a:p>
                <a:endParaRPr lang="en-US" dirty="0"/>
              </a:p>
              <a:p>
                <a:r>
                  <a:rPr lang="en-US" dirty="0" err="1" smtClean="0">
                    <a:solidFill>
                      <a:schemeClr val="accent1"/>
                    </a:solidFill>
                  </a:rPr>
                  <a:t>Ignort</a:t>
                </a:r>
                <a:r>
                  <a:rPr lang="en-US" dirty="0" smtClean="0">
                    <a:solidFill>
                      <a:schemeClr val="accent1"/>
                    </a:solidFill>
                  </a:rPr>
                  <a:t> it.</a:t>
                </a:r>
                <a:endParaRPr lang="en-US" dirty="0">
                  <a:solidFill>
                    <a:schemeClr val="accent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667" t="-10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E6F296A-32B6-44F5-9851-EECB03E6F432}" type="slidenum">
              <a:rPr lang="en-US" smtClean="0"/>
              <a:t>70</a:t>
            </a:fld>
            <a:endParaRPr lang="en-US"/>
          </a:p>
        </p:txBody>
      </p:sp>
      <p:sp>
        <p:nvSpPr>
          <p:cNvPr id="5" name="TextBox 4"/>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184041296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Bayesian matting approach(Chuang 2001)</a:t>
            </a:r>
          </a:p>
        </p:txBody>
      </p:sp>
      <p:sp>
        <p:nvSpPr>
          <p:cNvPr id="3" name="Content Placeholder 2"/>
          <p:cNvSpPr>
            <a:spLocks noGrp="1"/>
          </p:cNvSpPr>
          <p:nvPr>
            <p:ph idx="1"/>
          </p:nvPr>
        </p:nvSpPr>
        <p:spPr>
          <a:xfrm>
            <a:off x="457200" y="5562600"/>
            <a:ext cx="8229600" cy="914400"/>
          </a:xfrm>
        </p:spPr>
        <p:txBody>
          <a:bodyPr/>
          <a:lstStyle/>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71</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228600" y="1752600"/>
                <a:ext cx="292009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a:rPr>
                        <m:t>𝒎𝒂𝒙</m:t>
                      </m:r>
                      <m:r>
                        <a:rPr lang="en-US" sz="2800" b="0" i="1" smtClean="0">
                          <a:latin typeface="Cambria Math"/>
                        </a:rPr>
                        <m:t> </m:t>
                      </m:r>
                      <m:r>
                        <a:rPr lang="en-US" sz="2800" b="0" i="1" smtClean="0">
                          <a:latin typeface="Cambria Math"/>
                        </a:rPr>
                        <m:t>𝐿</m:t>
                      </m:r>
                      <m:d>
                        <m:dPr>
                          <m:ctrlPr>
                            <a:rPr lang="en-US" sz="2800" b="0" i="1" smtClean="0">
                              <a:latin typeface="Cambria Math"/>
                            </a:rPr>
                          </m:ctrlPr>
                        </m:dPr>
                        <m:e>
                          <m:r>
                            <a:rPr lang="en-US" sz="2800" b="0" i="1" smtClean="0">
                              <a:latin typeface="Cambria Math"/>
                            </a:rPr>
                            <m:t>𝐹</m:t>
                          </m:r>
                          <m:r>
                            <a:rPr lang="en-US" sz="2800" b="0" i="1" smtClean="0">
                              <a:latin typeface="Cambria Math"/>
                            </a:rPr>
                            <m:t>,</m:t>
                          </m:r>
                          <m:r>
                            <a:rPr lang="en-US" sz="2800" b="0" i="1" smtClean="0">
                              <a:latin typeface="Cambria Math"/>
                            </a:rPr>
                            <m:t>𝐵</m:t>
                          </m:r>
                          <m:r>
                            <a:rPr lang="en-US" sz="2800" b="0" i="1" smtClean="0">
                              <a:latin typeface="Cambria Math"/>
                            </a:rPr>
                            <m:t>,</m:t>
                          </m:r>
                          <m:r>
                            <a:rPr lang="en-US" sz="2800" b="0" i="1" smtClean="0">
                              <a:latin typeface="Cambria Math"/>
                              <a:ea typeface="Cambria Math"/>
                            </a:rPr>
                            <m:t>𝛼</m:t>
                          </m:r>
                        </m:e>
                        <m:e>
                          <m:r>
                            <a:rPr lang="en-US" sz="2800" b="0" i="1" smtClean="0">
                              <a:latin typeface="Cambria Math"/>
                              <a:ea typeface="Cambria Math"/>
                            </a:rPr>
                            <m:t>𝐶</m:t>
                          </m:r>
                        </m:e>
                      </m:d>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28600" y="1752600"/>
                <a:ext cx="2920095" cy="523220"/>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983788" y="1752600"/>
                <a:ext cx="5613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a:rPr>
                        <m:t>=</m:t>
                      </m:r>
                      <m:r>
                        <a:rPr lang="en-US" sz="2800" b="1" i="1">
                          <a:latin typeface="Cambria Math"/>
                        </a:rPr>
                        <m:t>𝒎𝒂𝒙</m:t>
                      </m:r>
                      <m:r>
                        <a:rPr lang="en-US" sz="2800" i="1">
                          <a:latin typeface="Cambria Math"/>
                        </a:rPr>
                        <m:t> </m:t>
                      </m:r>
                      <m:r>
                        <a:rPr lang="en-US" sz="2800" b="0" i="1" smtClean="0">
                          <a:latin typeface="Cambria Math"/>
                        </a:rPr>
                        <m:t>𝐿</m:t>
                      </m:r>
                      <m:d>
                        <m:dPr>
                          <m:ctrlPr>
                            <a:rPr lang="en-US" sz="2800" i="1">
                              <a:latin typeface="Cambria Math"/>
                            </a:rPr>
                          </m:ctrlPr>
                        </m:dPr>
                        <m:e>
                          <m:r>
                            <a:rPr lang="en-US" sz="2800" i="1">
                              <a:latin typeface="Cambria Math"/>
                            </a:rPr>
                            <m:t>𝐶</m:t>
                          </m:r>
                        </m:e>
                        <m:e>
                          <m:r>
                            <a:rPr lang="en-US" sz="2800" i="1">
                              <a:latin typeface="Cambria Math"/>
                            </a:rPr>
                            <m:t>𝐹</m:t>
                          </m:r>
                          <m:r>
                            <a:rPr lang="en-US" sz="2800" i="1">
                              <a:latin typeface="Cambria Math"/>
                            </a:rPr>
                            <m:t>,</m:t>
                          </m:r>
                          <m:r>
                            <a:rPr lang="en-US" sz="2800" i="1">
                              <a:latin typeface="Cambria Math"/>
                            </a:rPr>
                            <m:t>𝐵</m:t>
                          </m:r>
                          <m:r>
                            <a:rPr lang="en-US" sz="2800" i="1">
                              <a:latin typeface="Cambria Math"/>
                            </a:rPr>
                            <m:t>,</m:t>
                          </m:r>
                          <m:r>
                            <a:rPr lang="en-US" sz="2800" i="1">
                              <a:latin typeface="Cambria Math"/>
                              <a:ea typeface="Cambria Math"/>
                            </a:rPr>
                            <m:t>𝛼</m:t>
                          </m:r>
                        </m:e>
                      </m:d>
                      <m:r>
                        <a:rPr lang="en-US" sz="2800" b="0" i="1" smtClean="0">
                          <a:latin typeface="Cambria Math"/>
                          <a:ea typeface="Cambria Math"/>
                        </a:rPr>
                        <m:t>+</m:t>
                      </m:r>
                      <m:r>
                        <a:rPr lang="en-US" sz="2800" b="0" i="1" smtClean="0">
                          <a:latin typeface="Cambria Math"/>
                          <a:ea typeface="Cambria Math"/>
                        </a:rPr>
                        <m:t>𝐿</m:t>
                      </m:r>
                      <m:d>
                        <m:dPr>
                          <m:ctrlPr>
                            <a:rPr lang="en-US" sz="2800" i="1">
                              <a:latin typeface="Cambria Math"/>
                            </a:rPr>
                          </m:ctrlPr>
                        </m:dPr>
                        <m:e>
                          <m:r>
                            <a:rPr lang="en-US" sz="2800" i="1">
                              <a:latin typeface="Cambria Math"/>
                            </a:rPr>
                            <m:t>𝐹</m:t>
                          </m:r>
                        </m:e>
                      </m:d>
                      <m:r>
                        <a:rPr lang="en-US" sz="2800" b="0" i="1" smtClean="0">
                          <a:latin typeface="Cambria Math"/>
                        </a:rPr>
                        <m:t>+</m:t>
                      </m:r>
                      <m:r>
                        <a:rPr lang="en-US" sz="2800" b="0" i="1" smtClean="0">
                          <a:latin typeface="Cambria Math"/>
                        </a:rPr>
                        <m:t>𝐿</m:t>
                      </m:r>
                      <m:d>
                        <m:dPr>
                          <m:ctrlPr>
                            <a:rPr lang="en-US" sz="2800" b="0" i="1" smtClean="0">
                              <a:latin typeface="Cambria Math"/>
                            </a:rPr>
                          </m:ctrlPr>
                        </m:dPr>
                        <m:e>
                          <m:r>
                            <a:rPr lang="en-US" sz="2800" i="1">
                              <a:latin typeface="Cambria Math"/>
                            </a:rPr>
                            <m:t>𝐵</m:t>
                          </m:r>
                        </m:e>
                      </m:d>
                    </m:oMath>
                  </m:oMathPara>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2983788" y="1752600"/>
                <a:ext cx="5613268" cy="52322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143000" y="2505670"/>
                <a:ext cx="6027611"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smtClean="0">
                          <a:solidFill>
                            <a:schemeClr val="accent1"/>
                          </a:solidFill>
                          <a:latin typeface="Cambria Math"/>
                        </a:rPr>
                        <m:t>𝐋</m:t>
                      </m:r>
                      <m:d>
                        <m:dPr>
                          <m:ctrlPr>
                            <a:rPr lang="en-US" sz="2400" i="1">
                              <a:solidFill>
                                <a:schemeClr val="accent1"/>
                              </a:solidFill>
                              <a:latin typeface="Cambria Math"/>
                            </a:rPr>
                          </m:ctrlPr>
                        </m:dPr>
                        <m:e>
                          <m:r>
                            <a:rPr lang="en-US" sz="2400" i="1">
                              <a:solidFill>
                                <a:schemeClr val="accent1"/>
                              </a:solidFill>
                              <a:latin typeface="Cambria Math"/>
                            </a:rPr>
                            <m:t>𝐶</m:t>
                          </m:r>
                        </m:e>
                        <m:e>
                          <m:r>
                            <a:rPr lang="en-US" sz="2400" i="1">
                              <a:solidFill>
                                <a:schemeClr val="accent1"/>
                              </a:solidFill>
                              <a:latin typeface="Cambria Math"/>
                            </a:rPr>
                            <m:t>𝐹</m:t>
                          </m:r>
                          <m:r>
                            <a:rPr lang="en-US" sz="2400" i="1">
                              <a:solidFill>
                                <a:schemeClr val="accent1"/>
                              </a:solidFill>
                              <a:latin typeface="Cambria Math"/>
                            </a:rPr>
                            <m:t>,</m:t>
                          </m:r>
                          <m:r>
                            <a:rPr lang="en-US" sz="2400" i="1">
                              <a:solidFill>
                                <a:schemeClr val="accent1"/>
                              </a:solidFill>
                              <a:latin typeface="Cambria Math"/>
                            </a:rPr>
                            <m:t>𝐵</m:t>
                          </m:r>
                          <m:r>
                            <a:rPr lang="en-US" sz="2400" i="1">
                              <a:solidFill>
                                <a:schemeClr val="accent1"/>
                              </a:solidFill>
                              <a:latin typeface="Cambria Math"/>
                            </a:rPr>
                            <m:t>,</m:t>
                          </m:r>
                          <m:r>
                            <a:rPr lang="en-US" sz="2400" i="1">
                              <a:solidFill>
                                <a:schemeClr val="accent1"/>
                              </a:solidFill>
                              <a:latin typeface="Cambria Math"/>
                              <a:ea typeface="Cambria Math"/>
                            </a:rPr>
                            <m:t>𝛼</m:t>
                          </m:r>
                        </m:e>
                      </m:d>
                      <m:r>
                        <a:rPr lang="en-US" sz="2400" b="0" i="0" smtClean="0">
                          <a:solidFill>
                            <a:schemeClr val="accent1"/>
                          </a:solidFill>
                          <a:latin typeface="Cambria Math"/>
                          <a:ea typeface="Cambria Math"/>
                        </a:rPr>
                        <m:t>=−</m:t>
                      </m:r>
                      <m:sSup>
                        <m:sSupPr>
                          <m:ctrlPr>
                            <a:rPr lang="en-US" sz="2400" b="0" i="1" smtClean="0">
                              <a:solidFill>
                                <a:schemeClr val="accent1"/>
                              </a:solidFill>
                              <a:latin typeface="Cambria Math"/>
                              <a:ea typeface="Cambria Math"/>
                            </a:rPr>
                          </m:ctrlPr>
                        </m:sSupPr>
                        <m:e>
                          <m:d>
                            <m:dPr>
                              <m:begChr m:val="‖"/>
                              <m:endChr m:val="‖"/>
                              <m:ctrlPr>
                                <a:rPr lang="en-US" sz="2400" i="1">
                                  <a:solidFill>
                                    <a:schemeClr val="accent1"/>
                                  </a:solidFill>
                                  <a:latin typeface="Cambria Math"/>
                                  <a:ea typeface="Cambria Math"/>
                                </a:rPr>
                              </m:ctrlPr>
                            </m:dPr>
                            <m:e>
                              <m:r>
                                <a:rPr lang="en-US" sz="2400" i="1">
                                  <a:solidFill>
                                    <a:schemeClr val="accent1"/>
                                  </a:solidFill>
                                  <a:latin typeface="Cambria Math"/>
                                  <a:ea typeface="Cambria Math"/>
                                </a:rPr>
                                <m:t>𝐶</m:t>
                              </m:r>
                              <m:r>
                                <a:rPr lang="en-US" sz="2400" i="1">
                                  <a:solidFill>
                                    <a:schemeClr val="accent1"/>
                                  </a:solidFill>
                                  <a:latin typeface="Cambria Math"/>
                                  <a:ea typeface="Cambria Math"/>
                                </a:rPr>
                                <m:t>−</m:t>
                              </m:r>
                              <m:r>
                                <a:rPr lang="en-US" sz="2400" i="1">
                                  <a:solidFill>
                                    <a:schemeClr val="accent1"/>
                                  </a:solidFill>
                                  <a:latin typeface="Cambria Math"/>
                                  <a:ea typeface="Cambria Math"/>
                                </a:rPr>
                                <m:t>𝛼</m:t>
                              </m:r>
                              <m:r>
                                <a:rPr lang="en-US" sz="2400" i="1">
                                  <a:solidFill>
                                    <a:schemeClr val="accent1"/>
                                  </a:solidFill>
                                  <a:latin typeface="Cambria Math"/>
                                  <a:ea typeface="Cambria Math"/>
                                </a:rPr>
                                <m:t>𝐹</m:t>
                              </m:r>
                              <m:r>
                                <a:rPr lang="en-US" sz="2400" i="1">
                                  <a:solidFill>
                                    <a:schemeClr val="accent1"/>
                                  </a:solidFill>
                                  <a:latin typeface="Cambria Math"/>
                                  <a:ea typeface="Cambria Math"/>
                                </a:rPr>
                                <m:t>−</m:t>
                              </m:r>
                              <m:d>
                                <m:dPr>
                                  <m:ctrlPr>
                                    <a:rPr lang="en-US" sz="2400" i="1">
                                      <a:solidFill>
                                        <a:schemeClr val="accent1"/>
                                      </a:solidFill>
                                      <a:latin typeface="Cambria Math"/>
                                      <a:ea typeface="Cambria Math"/>
                                    </a:rPr>
                                  </m:ctrlPr>
                                </m:dPr>
                                <m:e>
                                  <m:r>
                                    <a:rPr lang="en-US" sz="2400" i="1">
                                      <a:solidFill>
                                        <a:schemeClr val="accent1"/>
                                      </a:solidFill>
                                      <a:latin typeface="Cambria Math"/>
                                      <a:ea typeface="Cambria Math"/>
                                    </a:rPr>
                                    <m:t>1−</m:t>
                                  </m:r>
                                  <m:r>
                                    <a:rPr lang="en-US" sz="2400" i="1">
                                      <a:solidFill>
                                        <a:schemeClr val="accent1"/>
                                      </a:solidFill>
                                      <a:latin typeface="Cambria Math"/>
                                      <a:ea typeface="Cambria Math"/>
                                    </a:rPr>
                                    <m:t>𝛼</m:t>
                                  </m:r>
                                </m:e>
                              </m:d>
                              <m:r>
                                <a:rPr lang="en-US" sz="2400" i="1">
                                  <a:solidFill>
                                    <a:schemeClr val="accent1"/>
                                  </a:solidFill>
                                  <a:latin typeface="Cambria Math"/>
                                  <a:ea typeface="Cambria Math"/>
                                </a:rPr>
                                <m:t>𝐵</m:t>
                              </m:r>
                            </m:e>
                          </m:d>
                          <m:r>
                            <m:rPr>
                              <m:nor/>
                            </m:rPr>
                            <a:rPr lang="en-US" sz="2400" dirty="0">
                              <a:solidFill>
                                <a:schemeClr val="accent1"/>
                              </a:solidFill>
                            </a:rPr>
                            <m:t> </m:t>
                          </m:r>
                        </m:e>
                        <m:sup>
                          <m:r>
                            <a:rPr lang="en-US" sz="2400" b="0" i="1" smtClean="0">
                              <a:solidFill>
                                <a:schemeClr val="accent1"/>
                              </a:solidFill>
                              <a:latin typeface="Cambria Math"/>
                              <a:ea typeface="Cambria Math"/>
                            </a:rPr>
                            <m:t>2</m:t>
                          </m:r>
                        </m:sup>
                      </m:sSup>
                      <m:r>
                        <a:rPr lang="en-US" sz="2400" b="0" i="1" smtClean="0">
                          <a:solidFill>
                            <a:schemeClr val="accent1"/>
                          </a:solidFill>
                          <a:latin typeface="Cambria Math"/>
                          <a:ea typeface="Cambria Math"/>
                        </a:rPr>
                        <m:t>/</m:t>
                      </m:r>
                      <m:sSup>
                        <m:sSupPr>
                          <m:ctrlPr>
                            <a:rPr lang="en-US" sz="2400" b="0" i="1" smtClean="0">
                              <a:solidFill>
                                <a:schemeClr val="accent1"/>
                              </a:solidFill>
                              <a:latin typeface="Cambria Math"/>
                              <a:ea typeface="Cambria Math"/>
                            </a:rPr>
                          </m:ctrlPr>
                        </m:sSupPr>
                        <m:e>
                          <m:r>
                            <a:rPr lang="en-US" sz="2400" i="1">
                              <a:solidFill>
                                <a:schemeClr val="accent1"/>
                              </a:solidFill>
                              <a:latin typeface="Cambria Math"/>
                              <a:ea typeface="Cambria Math"/>
                            </a:rPr>
                            <m:t>𝜎</m:t>
                          </m:r>
                          <m:r>
                            <m:rPr>
                              <m:nor/>
                            </m:rPr>
                            <a:rPr lang="en-US" sz="2400" dirty="0">
                              <a:solidFill>
                                <a:schemeClr val="accent1"/>
                              </a:solidFill>
                            </a:rPr>
                            <m:t> </m:t>
                          </m:r>
                        </m:e>
                        <m:sup>
                          <m:r>
                            <a:rPr lang="en-US" sz="2400" b="0" i="1" smtClean="0">
                              <a:solidFill>
                                <a:schemeClr val="accent1"/>
                              </a:solidFill>
                              <a:latin typeface="Cambria Math"/>
                              <a:ea typeface="Cambria Math"/>
                            </a:rPr>
                            <m:t>2</m:t>
                          </m:r>
                        </m:sup>
                      </m:sSup>
                    </m:oMath>
                  </m:oMathPara>
                </a14:m>
                <a:endParaRPr lang="en-US" sz="2400" dirty="0">
                  <a:solidFill>
                    <a:schemeClr val="accent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1143000" y="2505670"/>
                <a:ext cx="6027611" cy="509178"/>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143000" y="3041284"/>
                <a:ext cx="4745017" cy="5336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smtClean="0">
                          <a:solidFill>
                            <a:schemeClr val="accent1"/>
                          </a:solidFill>
                          <a:latin typeface="Cambria Math"/>
                        </a:rPr>
                        <m:t>𝐋</m:t>
                      </m:r>
                      <m:d>
                        <m:dPr>
                          <m:ctrlPr>
                            <a:rPr lang="en-US" sz="2400" b="0" i="1" smtClean="0">
                              <a:solidFill>
                                <a:schemeClr val="accent1"/>
                              </a:solidFill>
                              <a:latin typeface="Cambria Math"/>
                            </a:rPr>
                          </m:ctrlPr>
                        </m:dPr>
                        <m:e>
                          <m:r>
                            <a:rPr lang="en-US" sz="2400" b="0" i="1" smtClean="0">
                              <a:solidFill>
                                <a:schemeClr val="accent1"/>
                              </a:solidFill>
                              <a:latin typeface="Cambria Math"/>
                            </a:rPr>
                            <m:t>𝐹</m:t>
                          </m:r>
                        </m:e>
                      </m:d>
                      <m:r>
                        <a:rPr lang="en-US" sz="2400">
                          <a:solidFill>
                            <a:schemeClr val="accent1"/>
                          </a:solidFill>
                          <a:latin typeface="Cambria Math"/>
                          <a:ea typeface="Cambria Math"/>
                        </a:rPr>
                        <m:t>=</m:t>
                      </m:r>
                      <m:r>
                        <a:rPr lang="en-US" sz="2400" b="0" i="0" smtClean="0">
                          <a:solidFill>
                            <a:schemeClr val="accent1"/>
                          </a:solidFill>
                          <a:latin typeface="Cambria Math"/>
                          <a:ea typeface="Cambria Math"/>
                        </a:rPr>
                        <m:t>−</m:t>
                      </m:r>
                      <m:sSup>
                        <m:sSupPr>
                          <m:ctrlPr>
                            <a:rPr lang="en-US" sz="2400" b="0" i="1" smtClean="0">
                              <a:solidFill>
                                <a:schemeClr val="accent1"/>
                              </a:solidFill>
                              <a:latin typeface="Cambria Math"/>
                              <a:ea typeface="Cambria Math"/>
                            </a:rPr>
                          </m:ctrlPr>
                        </m:sSupPr>
                        <m:e>
                          <m:d>
                            <m:dPr>
                              <m:ctrlPr>
                                <a:rPr lang="en-US" sz="2400" i="1">
                                  <a:solidFill>
                                    <a:schemeClr val="accent1"/>
                                  </a:solidFill>
                                  <a:latin typeface="Cambria Math"/>
                                  <a:ea typeface="Cambria Math"/>
                                </a:rPr>
                              </m:ctrlPr>
                            </m:dPr>
                            <m:e>
                              <m:r>
                                <m:rPr>
                                  <m:sty m:val="p"/>
                                </m:rPr>
                                <a:rPr lang="en-US" sz="2400">
                                  <a:solidFill>
                                    <a:schemeClr val="accent1"/>
                                  </a:solidFill>
                                  <a:latin typeface="Cambria Math"/>
                                  <a:ea typeface="Cambria Math"/>
                                </a:rPr>
                                <m:t>F</m:t>
                              </m:r>
                              <m:r>
                                <a:rPr lang="en-US" sz="2400">
                                  <a:solidFill>
                                    <a:schemeClr val="accent1"/>
                                  </a:solidFill>
                                  <a:latin typeface="Cambria Math"/>
                                  <a:ea typeface="Cambria Math"/>
                                </a:rPr>
                                <m:t>−</m:t>
                              </m:r>
                              <m:acc>
                                <m:accPr>
                                  <m:chr m:val="̅"/>
                                  <m:ctrlPr>
                                    <a:rPr lang="en-US" sz="2400" i="1">
                                      <a:solidFill>
                                        <a:schemeClr val="accent1"/>
                                      </a:solidFill>
                                      <a:latin typeface="Cambria Math"/>
                                      <a:ea typeface="Cambria Math"/>
                                    </a:rPr>
                                  </m:ctrlPr>
                                </m:accPr>
                                <m:e>
                                  <m:r>
                                    <a:rPr lang="en-US" sz="2400" b="1" i="1">
                                      <a:solidFill>
                                        <a:schemeClr val="accent1"/>
                                      </a:solidFill>
                                      <a:latin typeface="Cambria Math"/>
                                      <a:ea typeface="Cambria Math"/>
                                    </a:rPr>
                                    <m:t>𝑭</m:t>
                                  </m:r>
                                </m:e>
                              </m:acc>
                            </m:e>
                          </m:d>
                          <m:r>
                            <m:rPr>
                              <m:nor/>
                            </m:rPr>
                            <a:rPr lang="en-US" sz="2400" dirty="0">
                              <a:solidFill>
                                <a:schemeClr val="accent1"/>
                              </a:solidFill>
                            </a:rPr>
                            <m:t> </m:t>
                          </m:r>
                        </m:e>
                        <m:sup>
                          <m:r>
                            <a:rPr lang="en-US" sz="2400" b="0" i="1" smtClean="0">
                              <a:solidFill>
                                <a:schemeClr val="accent1"/>
                              </a:solidFill>
                              <a:latin typeface="Cambria Math"/>
                              <a:ea typeface="Cambria Math"/>
                            </a:rPr>
                            <m:t>𝑇</m:t>
                          </m:r>
                        </m:sup>
                      </m:sSup>
                      <m:sSup>
                        <m:sSupPr>
                          <m:ctrlPr>
                            <a:rPr lang="en-US" sz="2400" b="0" i="1" smtClean="0">
                              <a:solidFill>
                                <a:schemeClr val="accent1"/>
                              </a:solidFill>
                              <a:latin typeface="Cambria Math"/>
                              <a:ea typeface="Cambria Math"/>
                            </a:rPr>
                          </m:ctrlPr>
                        </m:sSupPr>
                        <m:e>
                          <m:sSubSup>
                            <m:sSubSupPr>
                              <m:ctrlPr>
                                <a:rPr lang="en-US" sz="2400" i="1">
                                  <a:solidFill>
                                    <a:schemeClr val="accent1"/>
                                  </a:solidFill>
                                  <a:latin typeface="Cambria Math"/>
                                  <a:ea typeface="Cambria Math"/>
                                </a:rPr>
                              </m:ctrlPr>
                            </m:sSubSupPr>
                            <m:e>
                              <m:r>
                                <m:rPr>
                                  <m:sty m:val="p"/>
                                </m:rPr>
                                <a:rPr lang="el-GR" sz="2400" i="1">
                                  <a:solidFill>
                                    <a:schemeClr val="accent1"/>
                                  </a:solidFill>
                                  <a:latin typeface="Cambria Math"/>
                                  <a:ea typeface="Cambria Math"/>
                                </a:rPr>
                                <m:t>Σ</m:t>
                              </m:r>
                            </m:e>
                            <m:sub>
                              <m:r>
                                <a:rPr lang="en-US" sz="2400" i="1">
                                  <a:solidFill>
                                    <a:schemeClr val="accent1"/>
                                  </a:solidFill>
                                  <a:latin typeface="Cambria Math"/>
                                  <a:ea typeface="Cambria Math"/>
                                </a:rPr>
                                <m:t>𝐹</m:t>
                              </m:r>
                            </m:sub>
                            <m:sup/>
                          </m:sSubSup>
                        </m:e>
                        <m:sup>
                          <m:r>
                            <a:rPr lang="en-US" sz="2400" b="0" i="1" smtClean="0">
                              <a:solidFill>
                                <a:schemeClr val="accent1"/>
                              </a:solidFill>
                              <a:latin typeface="Cambria Math"/>
                              <a:ea typeface="Cambria Math"/>
                            </a:rPr>
                            <m:t>−1</m:t>
                          </m:r>
                        </m:sup>
                      </m:sSup>
                      <m:r>
                        <a:rPr lang="en-US" sz="2400" b="0" i="1" smtClean="0">
                          <a:solidFill>
                            <a:schemeClr val="accent1"/>
                          </a:solidFill>
                          <a:latin typeface="Cambria Math"/>
                          <a:ea typeface="Cambria Math"/>
                        </a:rPr>
                        <m:t> </m:t>
                      </m:r>
                      <m:d>
                        <m:dPr>
                          <m:ctrlPr>
                            <a:rPr lang="en-US" sz="2400" i="1">
                              <a:solidFill>
                                <a:schemeClr val="accent1"/>
                              </a:solidFill>
                              <a:latin typeface="Cambria Math"/>
                              <a:ea typeface="Cambria Math"/>
                            </a:rPr>
                          </m:ctrlPr>
                        </m:dPr>
                        <m:e>
                          <m:r>
                            <m:rPr>
                              <m:sty m:val="p"/>
                            </m:rPr>
                            <a:rPr lang="en-US" sz="2400">
                              <a:solidFill>
                                <a:schemeClr val="accent1"/>
                              </a:solidFill>
                              <a:latin typeface="Cambria Math"/>
                              <a:ea typeface="Cambria Math"/>
                            </a:rPr>
                            <m:t>F</m:t>
                          </m:r>
                          <m:r>
                            <a:rPr lang="en-US" sz="2400">
                              <a:solidFill>
                                <a:schemeClr val="accent1"/>
                              </a:solidFill>
                              <a:latin typeface="Cambria Math"/>
                              <a:ea typeface="Cambria Math"/>
                            </a:rPr>
                            <m:t>−</m:t>
                          </m:r>
                          <m:acc>
                            <m:accPr>
                              <m:chr m:val="̅"/>
                              <m:ctrlPr>
                                <a:rPr lang="en-US" sz="2400" i="1">
                                  <a:solidFill>
                                    <a:schemeClr val="accent1"/>
                                  </a:solidFill>
                                  <a:latin typeface="Cambria Math"/>
                                  <a:ea typeface="Cambria Math"/>
                                </a:rPr>
                              </m:ctrlPr>
                            </m:accPr>
                            <m:e>
                              <m:r>
                                <a:rPr lang="en-US" sz="2400" b="1" i="1">
                                  <a:solidFill>
                                    <a:schemeClr val="accent1"/>
                                  </a:solidFill>
                                  <a:latin typeface="Cambria Math"/>
                                  <a:ea typeface="Cambria Math"/>
                                </a:rPr>
                                <m:t>𝑭</m:t>
                              </m:r>
                            </m:e>
                          </m:acc>
                        </m:e>
                      </m:d>
                      <m:r>
                        <a:rPr lang="en-US" sz="2400" b="1" i="1" smtClean="0">
                          <a:solidFill>
                            <a:schemeClr val="accent1"/>
                          </a:solidFill>
                          <a:latin typeface="Cambria Math"/>
                          <a:ea typeface="Cambria Math"/>
                        </a:rPr>
                        <m:t>/</m:t>
                      </m:r>
                      <m:r>
                        <a:rPr lang="en-US" sz="2400" b="1" i="1" smtClean="0">
                          <a:solidFill>
                            <a:schemeClr val="accent1"/>
                          </a:solidFill>
                          <a:latin typeface="Cambria Math"/>
                          <a:ea typeface="Cambria Math"/>
                        </a:rPr>
                        <m:t>𝟐</m:t>
                      </m:r>
                    </m:oMath>
                  </m:oMathPara>
                </a14:m>
                <a:endParaRPr lang="en-US" sz="2400" dirty="0">
                  <a:solidFill>
                    <a:schemeClr val="accent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1143000" y="3041284"/>
                <a:ext cx="4745017" cy="53360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155700" y="3574892"/>
                <a:ext cx="4848827" cy="5336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smtClean="0">
                          <a:solidFill>
                            <a:schemeClr val="accent1"/>
                          </a:solidFill>
                          <a:latin typeface="Cambria Math"/>
                        </a:rPr>
                        <m:t>𝐋</m:t>
                      </m:r>
                      <m:d>
                        <m:dPr>
                          <m:ctrlPr>
                            <a:rPr lang="en-US" sz="2400" b="0" i="1" smtClean="0">
                              <a:solidFill>
                                <a:schemeClr val="accent1"/>
                              </a:solidFill>
                              <a:latin typeface="Cambria Math"/>
                            </a:rPr>
                          </m:ctrlPr>
                        </m:dPr>
                        <m:e>
                          <m:r>
                            <a:rPr lang="en-US" sz="2400" b="0" i="1" smtClean="0">
                              <a:solidFill>
                                <a:schemeClr val="accent1"/>
                              </a:solidFill>
                              <a:latin typeface="Cambria Math"/>
                            </a:rPr>
                            <m:t>𝐵</m:t>
                          </m:r>
                        </m:e>
                      </m:d>
                      <m:r>
                        <a:rPr lang="en-US" sz="2400">
                          <a:solidFill>
                            <a:schemeClr val="accent1"/>
                          </a:solidFill>
                          <a:latin typeface="Cambria Math"/>
                          <a:ea typeface="Cambria Math"/>
                        </a:rPr>
                        <m:t>=</m:t>
                      </m:r>
                      <m:r>
                        <a:rPr lang="en-US" sz="2400" b="0" i="0" smtClean="0">
                          <a:solidFill>
                            <a:schemeClr val="accent1"/>
                          </a:solidFill>
                          <a:latin typeface="Cambria Math"/>
                          <a:ea typeface="Cambria Math"/>
                        </a:rPr>
                        <m:t>−</m:t>
                      </m:r>
                      <m:sSup>
                        <m:sSupPr>
                          <m:ctrlPr>
                            <a:rPr lang="en-US" sz="2400" b="0" i="1" smtClean="0">
                              <a:solidFill>
                                <a:schemeClr val="accent1"/>
                              </a:solidFill>
                              <a:latin typeface="Cambria Math"/>
                              <a:ea typeface="Cambria Math"/>
                            </a:rPr>
                          </m:ctrlPr>
                        </m:sSupPr>
                        <m:e>
                          <m:d>
                            <m:dPr>
                              <m:ctrlPr>
                                <a:rPr lang="en-US" sz="2400" i="1">
                                  <a:solidFill>
                                    <a:schemeClr val="accent1"/>
                                  </a:solidFill>
                                  <a:latin typeface="Cambria Math"/>
                                  <a:ea typeface="Cambria Math"/>
                                </a:rPr>
                              </m:ctrlPr>
                            </m:dPr>
                            <m:e>
                              <m:r>
                                <m:rPr>
                                  <m:sty m:val="p"/>
                                </m:rPr>
                                <a:rPr lang="en-US" sz="2400" b="0" i="0" smtClean="0">
                                  <a:solidFill>
                                    <a:schemeClr val="accent1"/>
                                  </a:solidFill>
                                  <a:latin typeface="Cambria Math"/>
                                  <a:ea typeface="Cambria Math"/>
                                </a:rPr>
                                <m:t>B</m:t>
                              </m:r>
                              <m:r>
                                <a:rPr lang="en-US" sz="2400">
                                  <a:solidFill>
                                    <a:schemeClr val="accent1"/>
                                  </a:solidFill>
                                  <a:latin typeface="Cambria Math"/>
                                  <a:ea typeface="Cambria Math"/>
                                </a:rPr>
                                <m:t>−</m:t>
                              </m:r>
                              <m:acc>
                                <m:accPr>
                                  <m:chr m:val="̅"/>
                                  <m:ctrlPr>
                                    <a:rPr lang="en-US" sz="2400" i="1">
                                      <a:solidFill>
                                        <a:schemeClr val="accent1"/>
                                      </a:solidFill>
                                      <a:latin typeface="Cambria Math"/>
                                      <a:ea typeface="Cambria Math"/>
                                    </a:rPr>
                                  </m:ctrlPr>
                                </m:accPr>
                                <m:e>
                                  <m:r>
                                    <a:rPr lang="en-US" sz="2400" b="0" i="1" smtClean="0">
                                      <a:solidFill>
                                        <a:schemeClr val="accent1"/>
                                      </a:solidFill>
                                      <a:latin typeface="Cambria Math"/>
                                      <a:ea typeface="Cambria Math"/>
                                    </a:rPr>
                                    <m:t>𝐵</m:t>
                                  </m:r>
                                </m:e>
                              </m:acc>
                            </m:e>
                          </m:d>
                          <m:r>
                            <m:rPr>
                              <m:nor/>
                            </m:rPr>
                            <a:rPr lang="en-US" sz="2400" dirty="0">
                              <a:solidFill>
                                <a:schemeClr val="accent1"/>
                              </a:solidFill>
                            </a:rPr>
                            <m:t> </m:t>
                          </m:r>
                        </m:e>
                        <m:sup>
                          <m:r>
                            <a:rPr lang="en-US" sz="2400" b="0" i="1" smtClean="0">
                              <a:solidFill>
                                <a:schemeClr val="accent1"/>
                              </a:solidFill>
                              <a:latin typeface="Cambria Math"/>
                              <a:ea typeface="Cambria Math"/>
                            </a:rPr>
                            <m:t>𝑇</m:t>
                          </m:r>
                        </m:sup>
                      </m:sSup>
                      <m:sSup>
                        <m:sSupPr>
                          <m:ctrlPr>
                            <a:rPr lang="en-US" sz="2400" b="0" i="1" smtClean="0">
                              <a:solidFill>
                                <a:schemeClr val="accent1"/>
                              </a:solidFill>
                              <a:latin typeface="Cambria Math"/>
                              <a:ea typeface="Cambria Math"/>
                            </a:rPr>
                          </m:ctrlPr>
                        </m:sSupPr>
                        <m:e>
                          <m:sSubSup>
                            <m:sSubSupPr>
                              <m:ctrlPr>
                                <a:rPr lang="en-US" sz="2400" i="1">
                                  <a:solidFill>
                                    <a:schemeClr val="accent1"/>
                                  </a:solidFill>
                                  <a:latin typeface="Cambria Math"/>
                                  <a:ea typeface="Cambria Math"/>
                                </a:rPr>
                              </m:ctrlPr>
                            </m:sSubSupPr>
                            <m:e>
                              <m:r>
                                <m:rPr>
                                  <m:sty m:val="p"/>
                                </m:rPr>
                                <a:rPr lang="el-GR" sz="2400" i="1">
                                  <a:solidFill>
                                    <a:schemeClr val="accent1"/>
                                  </a:solidFill>
                                  <a:latin typeface="Cambria Math"/>
                                  <a:ea typeface="Cambria Math"/>
                                </a:rPr>
                                <m:t>Σ</m:t>
                              </m:r>
                            </m:e>
                            <m:sub>
                              <m:r>
                                <a:rPr lang="en-US" sz="2400" b="0" i="1" smtClean="0">
                                  <a:solidFill>
                                    <a:schemeClr val="accent1"/>
                                  </a:solidFill>
                                  <a:latin typeface="Cambria Math"/>
                                  <a:ea typeface="Cambria Math"/>
                                </a:rPr>
                                <m:t>𝐵</m:t>
                              </m:r>
                            </m:sub>
                            <m:sup/>
                          </m:sSubSup>
                        </m:e>
                        <m:sup>
                          <m:r>
                            <a:rPr lang="en-US" sz="2400" b="0" i="1" smtClean="0">
                              <a:solidFill>
                                <a:schemeClr val="accent1"/>
                              </a:solidFill>
                              <a:latin typeface="Cambria Math"/>
                              <a:ea typeface="Cambria Math"/>
                            </a:rPr>
                            <m:t>−1</m:t>
                          </m:r>
                        </m:sup>
                      </m:sSup>
                      <m:r>
                        <a:rPr lang="en-US" sz="2400" b="0" i="1" smtClean="0">
                          <a:solidFill>
                            <a:schemeClr val="accent1"/>
                          </a:solidFill>
                          <a:latin typeface="Cambria Math"/>
                          <a:ea typeface="Cambria Math"/>
                        </a:rPr>
                        <m:t> </m:t>
                      </m:r>
                      <m:d>
                        <m:dPr>
                          <m:ctrlPr>
                            <a:rPr lang="en-US" sz="2400" i="1">
                              <a:solidFill>
                                <a:schemeClr val="accent1"/>
                              </a:solidFill>
                              <a:latin typeface="Cambria Math"/>
                              <a:ea typeface="Cambria Math"/>
                            </a:rPr>
                          </m:ctrlPr>
                        </m:dPr>
                        <m:e>
                          <m:r>
                            <m:rPr>
                              <m:sty m:val="p"/>
                            </m:rPr>
                            <a:rPr lang="en-US" sz="2400" b="0" i="0" smtClean="0">
                              <a:solidFill>
                                <a:schemeClr val="accent1"/>
                              </a:solidFill>
                              <a:latin typeface="Cambria Math"/>
                              <a:ea typeface="Cambria Math"/>
                            </a:rPr>
                            <m:t>B</m:t>
                          </m:r>
                          <m:r>
                            <a:rPr lang="en-US" sz="2400">
                              <a:solidFill>
                                <a:schemeClr val="accent1"/>
                              </a:solidFill>
                              <a:latin typeface="Cambria Math"/>
                              <a:ea typeface="Cambria Math"/>
                            </a:rPr>
                            <m:t>−</m:t>
                          </m:r>
                          <m:acc>
                            <m:accPr>
                              <m:chr m:val="̅"/>
                              <m:ctrlPr>
                                <a:rPr lang="en-US" sz="2400" i="1">
                                  <a:solidFill>
                                    <a:schemeClr val="accent1"/>
                                  </a:solidFill>
                                  <a:latin typeface="Cambria Math"/>
                                  <a:ea typeface="Cambria Math"/>
                                </a:rPr>
                              </m:ctrlPr>
                            </m:accPr>
                            <m:e>
                              <m:r>
                                <a:rPr lang="en-US" sz="2400" b="1" i="1" smtClean="0">
                                  <a:solidFill>
                                    <a:schemeClr val="accent1"/>
                                  </a:solidFill>
                                  <a:latin typeface="Cambria Math"/>
                                  <a:ea typeface="Cambria Math"/>
                                </a:rPr>
                                <m:t>𝑩</m:t>
                              </m:r>
                            </m:e>
                          </m:acc>
                        </m:e>
                      </m:d>
                      <m:r>
                        <a:rPr lang="en-US" sz="2400" b="1" i="1" smtClean="0">
                          <a:solidFill>
                            <a:schemeClr val="accent1"/>
                          </a:solidFill>
                          <a:latin typeface="Cambria Math"/>
                          <a:ea typeface="Cambria Math"/>
                        </a:rPr>
                        <m:t>/</m:t>
                      </m:r>
                      <m:r>
                        <a:rPr lang="en-US" sz="2400" b="1" i="1" smtClean="0">
                          <a:solidFill>
                            <a:schemeClr val="accent1"/>
                          </a:solidFill>
                          <a:latin typeface="Cambria Math"/>
                          <a:ea typeface="Cambria Math"/>
                        </a:rPr>
                        <m:t>𝟐</m:t>
                      </m:r>
                    </m:oMath>
                  </m:oMathPara>
                </a14:m>
                <a:endParaRPr lang="en-US" sz="2400" dirty="0">
                  <a:solidFill>
                    <a:schemeClr val="accent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1155700" y="3574892"/>
                <a:ext cx="4848827" cy="533608"/>
              </a:xfrm>
              <a:prstGeom prst="rect">
                <a:avLst/>
              </a:prstGeom>
              <a:blipFill rotWithShape="1">
                <a:blip r:embed="rId6"/>
                <a:stretch>
                  <a:fillRect/>
                </a:stretch>
              </a:blipFill>
            </p:spPr>
            <p:txBody>
              <a:bodyPr/>
              <a:lstStyle/>
              <a:p>
                <a:r>
                  <a:rPr lang="en-US">
                    <a:noFill/>
                  </a:rPr>
                  <a:t> </a:t>
                </a:r>
              </a:p>
            </p:txBody>
          </p:sp>
        </mc:Fallback>
      </mc:AlternateContent>
      <p:sp>
        <p:nvSpPr>
          <p:cNvPr id="11" name="TextBox 10"/>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17767595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Bayesian matting approach(Chuang 2001)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chemeClr val="accent1"/>
                    </a:solidFill>
                  </a:rPr>
                  <a:t>Solve math problem: (for </a:t>
                </a:r>
                <a14:m>
                  <m:oMath xmlns:m="http://schemas.openxmlformats.org/officeDocument/2006/math">
                    <m:r>
                      <a:rPr lang="en-US" i="1">
                        <a:latin typeface="Cambria Math"/>
                        <a:ea typeface="Cambria Math"/>
                      </a:rPr>
                      <m:t>𝛼</m:t>
                    </m:r>
                  </m:oMath>
                </a14:m>
                <a:r>
                  <a:rPr lang="en-US" dirty="0" smtClean="0">
                    <a:solidFill>
                      <a:schemeClr val="accent1"/>
                    </a:solidFill>
                  </a:rPr>
                  <a:t> constant)</a:t>
                </a:r>
              </a:p>
              <a:p>
                <a:endParaRPr lang="en-US" dirty="0">
                  <a:solidFill>
                    <a:schemeClr val="accent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667" t="-10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E6F296A-32B6-44F5-9851-EECB03E6F432}" type="slidenum">
              <a:rPr lang="en-US" smtClean="0"/>
              <a:t>72</a:t>
            </a:fld>
            <a:endParaRPr lang="en-US"/>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2247900"/>
            <a:ext cx="889635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34870737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Bayesian matting approach(Chuang 2001)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chemeClr val="accent1"/>
                    </a:solidFill>
                  </a:rPr>
                  <a:t>Solve math problem: </a:t>
                </a:r>
                <a:r>
                  <a:rPr lang="en-US" dirty="0">
                    <a:solidFill>
                      <a:schemeClr val="accent1"/>
                    </a:solidFill>
                  </a:rPr>
                  <a:t>for </a:t>
                </a:r>
                <a14:m>
                  <m:oMath xmlns:m="http://schemas.openxmlformats.org/officeDocument/2006/math">
                    <m:r>
                      <a:rPr lang="en-US" b="0" i="1" smtClean="0">
                        <a:solidFill>
                          <a:schemeClr val="accent1"/>
                        </a:solidFill>
                        <a:latin typeface="Cambria Math"/>
                      </a:rPr>
                      <m:t>𝐹</m:t>
                    </m:r>
                    <m:r>
                      <a:rPr lang="en-US" b="0" i="1" smtClean="0">
                        <a:solidFill>
                          <a:schemeClr val="accent1"/>
                        </a:solidFill>
                        <a:latin typeface="Cambria Math"/>
                      </a:rPr>
                      <m:t>&amp;</m:t>
                    </m:r>
                    <m:r>
                      <a:rPr lang="en-US" b="0" i="1" smtClean="0">
                        <a:solidFill>
                          <a:schemeClr val="accent1"/>
                        </a:solidFill>
                        <a:latin typeface="Cambria Math"/>
                      </a:rPr>
                      <m:t>𝐵</m:t>
                    </m:r>
                  </m:oMath>
                </a14:m>
                <a:r>
                  <a:rPr lang="en-US" dirty="0" smtClean="0">
                    <a:solidFill>
                      <a:schemeClr val="accent1"/>
                    </a:solidFill>
                  </a:rPr>
                  <a:t> </a:t>
                </a:r>
                <a:r>
                  <a:rPr lang="en-US" dirty="0">
                    <a:solidFill>
                      <a:schemeClr val="accent1"/>
                    </a:solidFill>
                  </a:rPr>
                  <a:t>constant</a:t>
                </a:r>
                <a:endParaRPr lang="en-US" dirty="0" smtClean="0">
                  <a:solidFill>
                    <a:schemeClr val="accent1"/>
                  </a:solidFill>
                </a:endParaRPr>
              </a:p>
              <a:p>
                <a:endParaRPr lang="en-US" dirty="0" smtClean="0">
                  <a:solidFill>
                    <a:schemeClr val="accent1"/>
                  </a:solidFill>
                </a:endParaRPr>
              </a:p>
              <a:p>
                <a:endParaRPr lang="en-US" dirty="0">
                  <a:solidFill>
                    <a:schemeClr val="accent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667" t="-10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E6F296A-32B6-44F5-9851-EECB03E6F432}" type="slidenum">
              <a:rPr lang="en-US" smtClean="0"/>
              <a:t>73</a:t>
            </a:fld>
            <a:endParaRPr lang="en-US"/>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8" y="2362200"/>
            <a:ext cx="8467725"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286096879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Bayesian matting approach(Chuang 2001)</a:t>
            </a:r>
          </a:p>
        </p:txBody>
      </p:sp>
      <p:sp>
        <p:nvSpPr>
          <p:cNvPr id="3" name="Content Placeholder 2"/>
          <p:cNvSpPr>
            <a:spLocks noGrp="1"/>
          </p:cNvSpPr>
          <p:nvPr>
            <p:ph idx="1"/>
          </p:nvPr>
        </p:nvSpPr>
        <p:spPr/>
        <p:txBody>
          <a:bodyPr>
            <a:normAutofit/>
          </a:bodyPr>
          <a:lstStyle/>
          <a:p>
            <a:r>
              <a:rPr lang="en-US" b="1" dirty="0" smtClean="0">
                <a:solidFill>
                  <a:schemeClr val="accent1"/>
                </a:solidFill>
              </a:rPr>
              <a:t>Solve math problem:</a:t>
            </a:r>
          </a:p>
          <a:p>
            <a:endParaRPr lang="en-US" dirty="0">
              <a:solidFill>
                <a:schemeClr val="accent1"/>
              </a:solidFill>
            </a:endParaRPr>
          </a:p>
          <a:p>
            <a:r>
              <a:rPr lang="en-US" dirty="0" smtClean="0"/>
              <a:t>1. The </a:t>
            </a:r>
            <a:r>
              <a:rPr lang="en-US" dirty="0"/>
              <a:t>user </a:t>
            </a:r>
            <a:r>
              <a:rPr lang="en-US" dirty="0">
                <a:solidFill>
                  <a:schemeClr val="accent1"/>
                </a:solidFill>
              </a:rPr>
              <a:t>specifies a </a:t>
            </a:r>
            <a:r>
              <a:rPr lang="en-US" dirty="0" err="1" smtClean="0">
                <a:solidFill>
                  <a:schemeClr val="accent1"/>
                </a:solidFill>
              </a:rPr>
              <a:t>trimap</a:t>
            </a:r>
            <a:endParaRPr lang="en-US" dirty="0">
              <a:solidFill>
                <a:schemeClr val="accent1"/>
              </a:solidFill>
            </a:endParaRPr>
          </a:p>
          <a:p>
            <a:r>
              <a:rPr lang="en-US" dirty="0" smtClean="0"/>
              <a:t>2. </a:t>
            </a:r>
            <a:r>
              <a:rPr lang="en-US" dirty="0" smtClean="0">
                <a:solidFill>
                  <a:schemeClr val="accent1"/>
                </a:solidFill>
              </a:rPr>
              <a:t>Compute </a:t>
            </a:r>
            <a:r>
              <a:rPr lang="en-US" dirty="0">
                <a:solidFill>
                  <a:schemeClr val="accent1"/>
                </a:solidFill>
              </a:rPr>
              <a:t>Gaussian </a:t>
            </a:r>
            <a:r>
              <a:rPr lang="en-US" dirty="0"/>
              <a:t>distributions </a:t>
            </a:r>
            <a:r>
              <a:rPr lang="en-US" dirty="0" smtClean="0"/>
              <a:t>for </a:t>
            </a:r>
            <a:r>
              <a:rPr lang="en-US" dirty="0"/>
              <a:t>foreground and </a:t>
            </a:r>
            <a:r>
              <a:rPr lang="en-US" dirty="0" smtClean="0"/>
              <a:t> background </a:t>
            </a:r>
            <a:r>
              <a:rPr lang="en-US" dirty="0"/>
              <a:t>regions</a:t>
            </a:r>
          </a:p>
          <a:p>
            <a:r>
              <a:rPr lang="en-US" dirty="0" smtClean="0"/>
              <a:t>3. </a:t>
            </a:r>
            <a:r>
              <a:rPr lang="en-US" b="1" dirty="0" smtClean="0">
                <a:solidFill>
                  <a:schemeClr val="accent1"/>
                </a:solidFill>
              </a:rPr>
              <a:t>Iterate</a:t>
            </a:r>
            <a:endParaRPr lang="en-US" b="1" dirty="0">
              <a:solidFill>
                <a:schemeClr val="accent1"/>
              </a:solidFill>
            </a:endParaRPr>
          </a:p>
          <a:p>
            <a:pPr lvl="1"/>
            <a:r>
              <a:rPr lang="en-US" dirty="0"/>
              <a:t>– </a:t>
            </a:r>
            <a:r>
              <a:rPr lang="en-US" dirty="0" smtClean="0"/>
              <a:t>Keep </a:t>
            </a:r>
            <a:r>
              <a:rPr lang="el-GR" dirty="0" smtClean="0"/>
              <a:t>α</a:t>
            </a:r>
            <a:r>
              <a:rPr lang="en-US" dirty="0" smtClean="0"/>
              <a:t> constant</a:t>
            </a:r>
            <a:r>
              <a:rPr lang="en-US" dirty="0"/>
              <a:t>, solve for F &amp; B </a:t>
            </a:r>
            <a:r>
              <a:rPr lang="en-US" dirty="0" smtClean="0"/>
              <a:t>(</a:t>
            </a:r>
            <a:r>
              <a:rPr lang="en-US" dirty="0"/>
              <a:t>for each pixel) </a:t>
            </a:r>
          </a:p>
          <a:p>
            <a:pPr lvl="1"/>
            <a:r>
              <a:rPr lang="en-US" dirty="0"/>
              <a:t>– Keep F &amp; B constant, solve for </a:t>
            </a:r>
            <a:r>
              <a:rPr lang="el-GR" dirty="0" smtClean="0"/>
              <a:t>α</a:t>
            </a:r>
            <a:r>
              <a:rPr lang="en-US" dirty="0" smtClean="0"/>
              <a:t> </a:t>
            </a:r>
            <a:r>
              <a:rPr lang="el-GR" dirty="0" smtClean="0"/>
              <a:t>(</a:t>
            </a:r>
            <a:r>
              <a:rPr lang="en-US" dirty="0"/>
              <a:t>for each pixel) </a:t>
            </a:r>
          </a:p>
          <a:p>
            <a:endParaRPr lang="en-US" dirty="0" smtClean="0">
              <a:solidFill>
                <a:schemeClr val="accent1"/>
              </a:solidFill>
            </a:endParaRPr>
          </a:p>
          <a:p>
            <a:r>
              <a:rPr lang="en-US" dirty="0" smtClean="0">
                <a:solidFill>
                  <a:schemeClr val="accent1"/>
                </a:solidFill>
              </a:rPr>
              <a:t>Note </a:t>
            </a:r>
            <a:r>
              <a:rPr lang="en-US" dirty="0">
                <a:solidFill>
                  <a:schemeClr val="accent1"/>
                </a:solidFill>
              </a:rPr>
              <a:t>that pixels are treated </a:t>
            </a:r>
            <a:r>
              <a:rPr lang="en-US" dirty="0" smtClean="0">
                <a:solidFill>
                  <a:schemeClr val="accent1"/>
                </a:solidFill>
              </a:rPr>
              <a:t>independently</a:t>
            </a:r>
          </a:p>
          <a:p>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5E6F296A-32B6-44F5-9851-EECB03E6F432}" type="slidenum">
              <a:rPr lang="en-US" smtClean="0"/>
              <a:t>74</a:t>
            </a:fld>
            <a:endParaRPr lang="en-US"/>
          </a:p>
        </p:txBody>
      </p:sp>
      <p:sp>
        <p:nvSpPr>
          <p:cNvPr id="5" name="TextBox 4"/>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286096879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Bayesian matting approach(Chuang 2001)</a:t>
            </a:r>
          </a:p>
        </p:txBody>
      </p:sp>
      <p:sp>
        <p:nvSpPr>
          <p:cNvPr id="3" name="Content Placeholder 2"/>
          <p:cNvSpPr>
            <a:spLocks noGrp="1"/>
          </p:cNvSpPr>
          <p:nvPr>
            <p:ph idx="1"/>
          </p:nvPr>
        </p:nvSpPr>
        <p:spPr/>
        <p:txBody>
          <a:bodyPr/>
          <a:lstStyle/>
          <a:p>
            <a:r>
              <a:rPr lang="en-US" dirty="0" smtClean="0"/>
              <a:t>Results:</a:t>
            </a:r>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75</a:t>
            </a:fld>
            <a:endParaRPr lang="en-US"/>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169787"/>
            <a:ext cx="8586788" cy="3923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5400052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a:solidFill>
                  <a:schemeClr val="bg2"/>
                </a:solidFill>
              </a:rPr>
              <a:t>Photometric </a:t>
            </a:r>
            <a:r>
              <a:rPr lang="en-US" dirty="0" smtClean="0">
                <a:solidFill>
                  <a:schemeClr val="bg2"/>
                </a:solidFill>
              </a:rPr>
              <a:t>calibration</a:t>
            </a:r>
          </a:p>
          <a:p>
            <a:r>
              <a:rPr lang="en-US" dirty="0">
                <a:solidFill>
                  <a:schemeClr val="bg2"/>
                </a:solidFill>
              </a:rPr>
              <a:t>High dynamic range imaging</a:t>
            </a:r>
            <a:endParaRPr lang="en-US" dirty="0" smtClean="0">
              <a:solidFill>
                <a:schemeClr val="bg2"/>
              </a:solidFill>
            </a:endParaRPr>
          </a:p>
          <a:p>
            <a:r>
              <a:rPr lang="en-US" dirty="0" smtClean="0">
                <a:solidFill>
                  <a:schemeClr val="bg2"/>
                </a:solidFill>
              </a:rPr>
              <a:t>Image </a:t>
            </a:r>
            <a:r>
              <a:rPr lang="en-US" dirty="0">
                <a:solidFill>
                  <a:schemeClr val="bg2"/>
                </a:solidFill>
              </a:rPr>
              <a:t>matting and </a:t>
            </a:r>
            <a:r>
              <a:rPr lang="en-US" dirty="0" smtClean="0">
                <a:solidFill>
                  <a:schemeClr val="bg2"/>
                </a:solidFill>
              </a:rPr>
              <a:t>compositing</a:t>
            </a:r>
          </a:p>
          <a:p>
            <a:r>
              <a:rPr lang="en-US" dirty="0"/>
              <a:t>Super-resolution and blur </a:t>
            </a:r>
            <a:r>
              <a:rPr lang="en-US" dirty="0" smtClean="0"/>
              <a:t>removal</a:t>
            </a:r>
            <a:endParaRPr lang="en-US" dirty="0" smtClean="0">
              <a:solidFill>
                <a:schemeClr val="bg1">
                  <a:lumMod val="85000"/>
                </a:schemeClr>
              </a:solidFill>
            </a:endParaRPr>
          </a:p>
          <a:p>
            <a:r>
              <a:rPr lang="en-US" dirty="0">
                <a:solidFill>
                  <a:schemeClr val="bg1">
                    <a:lumMod val="85000"/>
                  </a:schemeClr>
                </a:solidFill>
              </a:rPr>
              <a:t>Texture analysis and synthesis</a:t>
            </a:r>
          </a:p>
        </p:txBody>
      </p:sp>
      <p:sp>
        <p:nvSpPr>
          <p:cNvPr id="4" name="Slide Number Placeholder 3"/>
          <p:cNvSpPr>
            <a:spLocks noGrp="1"/>
          </p:cNvSpPr>
          <p:nvPr>
            <p:ph type="sldNum" sz="quarter" idx="12"/>
          </p:nvPr>
        </p:nvSpPr>
        <p:spPr/>
        <p:txBody>
          <a:bodyPr/>
          <a:lstStyle/>
          <a:p>
            <a:fld id="{5E6F296A-32B6-44F5-9851-EECB03E6F432}" type="slidenum">
              <a:rPr lang="en-US" smtClean="0"/>
              <a:t>76</a:t>
            </a:fld>
            <a:endParaRPr lang="en-US"/>
          </a:p>
        </p:txBody>
      </p:sp>
    </p:spTree>
    <p:extLst>
      <p:ext uri="{BB962C8B-B14F-4D97-AF65-F5344CB8AC3E}">
        <p14:creationId xmlns:p14="http://schemas.microsoft.com/office/powerpoint/2010/main" val="108379225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How to </a:t>
            </a:r>
            <a:r>
              <a:rPr lang="en-US" dirty="0" smtClean="0"/>
              <a:t>increase resolution</a:t>
            </a:r>
            <a:endParaRPr lang="zh-CN" altLang="en-US" dirty="0"/>
          </a:p>
        </p:txBody>
      </p:sp>
      <p:sp>
        <p:nvSpPr>
          <p:cNvPr id="3" name="内容占位符 2"/>
          <p:cNvSpPr>
            <a:spLocks noGrp="1"/>
          </p:cNvSpPr>
          <p:nvPr>
            <p:ph idx="1"/>
          </p:nvPr>
        </p:nvSpPr>
        <p:spPr/>
        <p:txBody>
          <a:bodyPr/>
          <a:lstStyle/>
          <a:p>
            <a:r>
              <a:rPr lang="en-US" altLang="zh-CN" dirty="0">
                <a:solidFill>
                  <a:schemeClr val="accent1"/>
                </a:solidFill>
              </a:rPr>
              <a:t>Possible ways for increasing an image </a:t>
            </a:r>
            <a:r>
              <a:rPr lang="en-US" altLang="zh-CN" dirty="0">
                <a:solidFill>
                  <a:schemeClr val="accent1"/>
                </a:solidFill>
              </a:rPr>
              <a:t>resolution</a:t>
            </a:r>
            <a:r>
              <a:rPr lang="en-US" altLang="zh-CN" dirty="0">
                <a:solidFill>
                  <a:schemeClr val="accent1"/>
                </a:solidFill>
              </a:rPr>
              <a:t>:</a:t>
            </a:r>
          </a:p>
          <a:p>
            <a:pPr lvl="1"/>
            <a:r>
              <a:rPr lang="en-US" altLang="zh-CN" sz="2400" dirty="0"/>
              <a:t>– Reducing pixel size.</a:t>
            </a:r>
          </a:p>
          <a:p>
            <a:pPr lvl="1"/>
            <a:r>
              <a:rPr lang="en-US" altLang="zh-CN" sz="2400" dirty="0" smtClean="0"/>
              <a:t>– </a:t>
            </a:r>
            <a:r>
              <a:rPr lang="en-US" altLang="zh-CN" sz="2400" dirty="0"/>
              <a:t>Increase the chip-size.</a:t>
            </a:r>
          </a:p>
          <a:p>
            <a:pPr lvl="1"/>
            <a:r>
              <a:rPr lang="en-US" altLang="zh-CN" sz="2400" dirty="0"/>
              <a:t>– Super-resolution.</a:t>
            </a:r>
            <a:endParaRPr lang="zh-CN" altLang="en-US" sz="2400" dirty="0"/>
          </a:p>
        </p:txBody>
      </p:sp>
      <p:sp>
        <p:nvSpPr>
          <p:cNvPr id="4" name="灯片编号占位符 3"/>
          <p:cNvSpPr>
            <a:spLocks noGrp="1"/>
          </p:cNvSpPr>
          <p:nvPr>
            <p:ph type="sldNum" sz="quarter" idx="12"/>
          </p:nvPr>
        </p:nvSpPr>
        <p:spPr/>
        <p:txBody>
          <a:bodyPr/>
          <a:lstStyle/>
          <a:p>
            <a:fld id="{5E6F296A-32B6-44F5-9851-EECB03E6F432}" type="slidenum">
              <a:rPr lang="en-US" smtClean="0"/>
              <a:t>77</a:t>
            </a:fld>
            <a:endParaRPr lang="en-US"/>
          </a:p>
        </p:txBody>
      </p:sp>
      <p:sp>
        <p:nvSpPr>
          <p:cNvPr id="5" name="TextBox 4"/>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21687472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increase resolution</a:t>
            </a:r>
          </a:p>
        </p:txBody>
      </p:sp>
      <p:sp>
        <p:nvSpPr>
          <p:cNvPr id="3" name="Content Placeholder 2"/>
          <p:cNvSpPr>
            <a:spLocks noGrp="1"/>
          </p:cNvSpPr>
          <p:nvPr>
            <p:ph idx="1"/>
          </p:nvPr>
        </p:nvSpPr>
        <p:spPr/>
        <p:txBody>
          <a:bodyPr/>
          <a:lstStyle/>
          <a:p>
            <a:r>
              <a:rPr lang="en-US" dirty="0">
                <a:solidFill>
                  <a:schemeClr val="accent1"/>
                </a:solidFill>
              </a:rPr>
              <a:t>Reduce pixel size:</a:t>
            </a:r>
          </a:p>
          <a:p>
            <a:pPr lvl="1"/>
            <a:r>
              <a:rPr lang="en-US" dirty="0" smtClean="0"/>
              <a:t>Increase </a:t>
            </a:r>
            <a:r>
              <a:rPr lang="en-US" dirty="0"/>
              <a:t>the number of pixels per unit </a:t>
            </a:r>
            <a:r>
              <a:rPr lang="en-US" dirty="0" smtClean="0"/>
              <a:t>area</a:t>
            </a:r>
            <a:r>
              <a:rPr lang="en-US" dirty="0"/>
              <a:t>.</a:t>
            </a:r>
          </a:p>
          <a:p>
            <a:r>
              <a:rPr lang="en-US" dirty="0" smtClean="0"/>
              <a:t>Advantage</a:t>
            </a:r>
            <a:r>
              <a:rPr lang="en-US" dirty="0"/>
              <a:t>:</a:t>
            </a:r>
          </a:p>
          <a:p>
            <a:pPr lvl="1"/>
            <a:r>
              <a:rPr lang="en-US" dirty="0" smtClean="0"/>
              <a:t>Increases </a:t>
            </a:r>
            <a:r>
              <a:rPr lang="en-US" dirty="0"/>
              <a:t>spatial resolution.</a:t>
            </a:r>
          </a:p>
          <a:p>
            <a:r>
              <a:rPr lang="en-US" dirty="0" smtClean="0"/>
              <a:t>Disadvantage</a:t>
            </a:r>
            <a:r>
              <a:rPr lang="en-US" dirty="0"/>
              <a:t>:</a:t>
            </a:r>
          </a:p>
          <a:p>
            <a:pPr lvl="1"/>
            <a:r>
              <a:rPr lang="en-US" dirty="0" smtClean="0"/>
              <a:t>Noise </a:t>
            </a:r>
            <a:r>
              <a:rPr lang="en-US" dirty="0"/>
              <a:t>introduced.</a:t>
            </a:r>
          </a:p>
          <a:p>
            <a:pPr lvl="1"/>
            <a:r>
              <a:rPr lang="en-US" dirty="0" smtClean="0"/>
              <a:t>As </a:t>
            </a:r>
            <a:r>
              <a:rPr lang="en-US" dirty="0"/>
              <a:t>the pixel size decreases, the amount of </a:t>
            </a:r>
            <a:r>
              <a:rPr lang="en-US" dirty="0" smtClean="0"/>
              <a:t>light </a:t>
            </a:r>
            <a:r>
              <a:rPr lang="en-US" dirty="0"/>
              <a:t>decreases.</a:t>
            </a:r>
          </a:p>
        </p:txBody>
      </p:sp>
      <p:sp>
        <p:nvSpPr>
          <p:cNvPr id="4" name="Slide Number Placeholder 3"/>
          <p:cNvSpPr>
            <a:spLocks noGrp="1"/>
          </p:cNvSpPr>
          <p:nvPr>
            <p:ph type="sldNum" sz="quarter" idx="12"/>
          </p:nvPr>
        </p:nvSpPr>
        <p:spPr/>
        <p:txBody>
          <a:bodyPr/>
          <a:lstStyle/>
          <a:p>
            <a:fld id="{5E6F296A-32B6-44F5-9851-EECB03E6F432}" type="slidenum">
              <a:rPr lang="en-US" smtClean="0"/>
              <a:t>78</a:t>
            </a:fld>
            <a:endParaRPr lang="en-US"/>
          </a:p>
        </p:txBody>
      </p:sp>
      <p:sp>
        <p:nvSpPr>
          <p:cNvPr id="5" name="TextBox 4"/>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184008237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increase resolution</a:t>
            </a:r>
          </a:p>
        </p:txBody>
      </p:sp>
      <p:sp>
        <p:nvSpPr>
          <p:cNvPr id="3" name="Content Placeholder 2"/>
          <p:cNvSpPr>
            <a:spLocks noGrp="1"/>
          </p:cNvSpPr>
          <p:nvPr>
            <p:ph idx="1"/>
          </p:nvPr>
        </p:nvSpPr>
        <p:spPr/>
        <p:txBody>
          <a:bodyPr/>
          <a:lstStyle/>
          <a:p>
            <a:r>
              <a:rPr lang="en-US" dirty="0">
                <a:solidFill>
                  <a:schemeClr val="accent1"/>
                </a:solidFill>
              </a:rPr>
              <a:t>Increase the chip size (HW):</a:t>
            </a:r>
          </a:p>
          <a:p>
            <a:r>
              <a:rPr lang="en-US" dirty="0" smtClean="0"/>
              <a:t>Advantage</a:t>
            </a:r>
            <a:r>
              <a:rPr lang="en-US" dirty="0"/>
              <a:t>:</a:t>
            </a:r>
          </a:p>
          <a:p>
            <a:pPr lvl="1"/>
            <a:r>
              <a:rPr lang="en-US" dirty="0" smtClean="0"/>
              <a:t>Enhances </a:t>
            </a:r>
            <a:r>
              <a:rPr lang="en-US" dirty="0"/>
              <a:t>spatial resolution.</a:t>
            </a:r>
          </a:p>
          <a:p>
            <a:r>
              <a:rPr lang="en-US" dirty="0" smtClean="0"/>
              <a:t>Disadvantage</a:t>
            </a:r>
            <a:r>
              <a:rPr lang="en-US" dirty="0"/>
              <a:t>:</a:t>
            </a:r>
          </a:p>
          <a:p>
            <a:pPr lvl="1"/>
            <a:r>
              <a:rPr lang="en-US" dirty="0" smtClean="0"/>
              <a:t> </a:t>
            </a:r>
            <a:r>
              <a:rPr lang="en-US" dirty="0"/>
              <a:t>High cost for high precision optics.</a:t>
            </a:r>
          </a:p>
        </p:txBody>
      </p:sp>
      <p:sp>
        <p:nvSpPr>
          <p:cNvPr id="4" name="Slide Number Placeholder 3"/>
          <p:cNvSpPr>
            <a:spLocks noGrp="1"/>
          </p:cNvSpPr>
          <p:nvPr>
            <p:ph type="sldNum" sz="quarter" idx="12"/>
          </p:nvPr>
        </p:nvSpPr>
        <p:spPr/>
        <p:txBody>
          <a:bodyPr/>
          <a:lstStyle/>
          <a:p>
            <a:fld id="{5E6F296A-32B6-44F5-9851-EECB03E6F432}" type="slidenum">
              <a:rPr lang="en-US" smtClean="0"/>
              <a:t>79</a:t>
            </a:fld>
            <a:endParaRPr lang="en-US"/>
          </a:p>
        </p:txBody>
      </p:sp>
      <p:sp>
        <p:nvSpPr>
          <p:cNvPr id="5" name="TextBox 4"/>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42447764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Approaches to measure response function</a:t>
            </a:r>
            <a:endParaRPr lang="en-US" dirty="0"/>
          </a:p>
        </p:txBody>
      </p:sp>
      <p:sp>
        <p:nvSpPr>
          <p:cNvPr id="3" name="Content Placeholder 2"/>
          <p:cNvSpPr>
            <a:spLocks noGrp="1"/>
          </p:cNvSpPr>
          <p:nvPr>
            <p:ph idx="1"/>
          </p:nvPr>
        </p:nvSpPr>
        <p:spPr>
          <a:xfrm>
            <a:off x="457200" y="1600200"/>
            <a:ext cx="3505200" cy="4876800"/>
          </a:xfrm>
        </p:spPr>
        <p:txBody>
          <a:bodyPr/>
          <a:lstStyle/>
          <a:p>
            <a:r>
              <a:rPr lang="en-US" dirty="0" smtClean="0"/>
              <a:t>Integrating sphere</a:t>
            </a:r>
          </a:p>
          <a:p>
            <a:endParaRPr lang="en-US" dirty="0"/>
          </a:p>
        </p:txBody>
      </p:sp>
      <p:sp>
        <p:nvSpPr>
          <p:cNvPr id="4" name="TextBox 3"/>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pic>
        <p:nvPicPr>
          <p:cNvPr id="6146" name="Picture 2" descr="https://encrypted-tbn0.gstatic.com/images?q=tbn:ANd9GcTHwesDSarZSLLxsLFS-iUSGzV-vpWzgujbrkNsvXiGsLoxX-3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590800"/>
            <a:ext cx="4285207" cy="285161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5E6F296A-32B6-44F5-9851-EECB03E6F432}" type="slidenum">
              <a:rPr lang="en-US" smtClean="0"/>
              <a:t>8</a:t>
            </a:fld>
            <a:endParaRPr lang="en-US"/>
          </a:p>
        </p:txBody>
      </p:sp>
      <p:pic>
        <p:nvPicPr>
          <p:cNvPr id="9218" name="Picture 2" descr="https://encrypted-tbn1.gstatic.com/images?q=tbn:ANd9GcSVjcdvnipQrorcW2MHuTdKBtvrv8vnOi_Aa7dfdT_YFXS_Vr8Gu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353" y="2590800"/>
            <a:ext cx="3807047" cy="2851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91984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increase resolution</a:t>
            </a:r>
          </a:p>
        </p:txBody>
      </p:sp>
      <p:sp>
        <p:nvSpPr>
          <p:cNvPr id="3" name="Content Placeholder 2"/>
          <p:cNvSpPr>
            <a:spLocks noGrp="1"/>
          </p:cNvSpPr>
          <p:nvPr>
            <p:ph idx="1"/>
          </p:nvPr>
        </p:nvSpPr>
        <p:spPr/>
        <p:txBody>
          <a:bodyPr/>
          <a:lstStyle/>
          <a:p>
            <a:r>
              <a:rPr lang="en-US" b="1" dirty="0" err="1">
                <a:solidFill>
                  <a:schemeClr val="accent1"/>
                </a:solidFill>
              </a:rPr>
              <a:t>Superresolution</a:t>
            </a:r>
            <a:r>
              <a:rPr lang="en-US" b="1" dirty="0">
                <a:solidFill>
                  <a:schemeClr val="accent1"/>
                </a:solidFill>
              </a:rPr>
              <a:t> (SR):</a:t>
            </a:r>
          </a:p>
          <a:p>
            <a:pPr lvl="1"/>
            <a:r>
              <a:rPr lang="en-US" dirty="0" smtClean="0"/>
              <a:t>Process </a:t>
            </a:r>
            <a:r>
              <a:rPr lang="en-US" dirty="0"/>
              <a:t>of combining multiple low </a:t>
            </a:r>
            <a:r>
              <a:rPr lang="en-US" dirty="0" smtClean="0"/>
              <a:t>resolution </a:t>
            </a:r>
            <a:r>
              <a:rPr lang="en-US" dirty="0"/>
              <a:t>images to form a high </a:t>
            </a:r>
            <a:r>
              <a:rPr lang="en-US" dirty="0" smtClean="0"/>
              <a:t>resolution </a:t>
            </a:r>
            <a:r>
              <a:rPr lang="en-US" dirty="0"/>
              <a:t>image.</a:t>
            </a:r>
          </a:p>
          <a:p>
            <a:r>
              <a:rPr lang="en-US" dirty="0" smtClean="0"/>
              <a:t>Advantages</a:t>
            </a:r>
            <a:r>
              <a:rPr lang="en-US" dirty="0"/>
              <a:t>:</a:t>
            </a:r>
          </a:p>
          <a:p>
            <a:pPr lvl="1"/>
            <a:r>
              <a:rPr lang="en-US" dirty="0" smtClean="0"/>
              <a:t>Cost </a:t>
            </a:r>
            <a:r>
              <a:rPr lang="en-US" dirty="0"/>
              <a:t>less than comparable approaches.</a:t>
            </a:r>
          </a:p>
          <a:p>
            <a:pPr lvl="1"/>
            <a:r>
              <a:rPr lang="en-US" dirty="0" smtClean="0"/>
              <a:t>LR </a:t>
            </a:r>
            <a:r>
              <a:rPr lang="en-US" dirty="0"/>
              <a:t>imaging systems can still be utilized.</a:t>
            </a:r>
          </a:p>
        </p:txBody>
      </p:sp>
      <p:sp>
        <p:nvSpPr>
          <p:cNvPr id="4" name="Slide Number Placeholder 3"/>
          <p:cNvSpPr>
            <a:spLocks noGrp="1"/>
          </p:cNvSpPr>
          <p:nvPr>
            <p:ph type="sldNum" sz="quarter" idx="12"/>
          </p:nvPr>
        </p:nvSpPr>
        <p:spPr/>
        <p:txBody>
          <a:bodyPr/>
          <a:lstStyle/>
          <a:p>
            <a:fld id="{5E6F296A-32B6-44F5-9851-EECB03E6F432}" type="slidenum">
              <a:rPr lang="en-US" smtClean="0"/>
              <a:t>80</a:t>
            </a:fld>
            <a:endParaRPr lang="en-US"/>
          </a:p>
        </p:txBody>
      </p:sp>
      <p:sp>
        <p:nvSpPr>
          <p:cNvPr id="5" name="TextBox 4"/>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208856659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Super-resolution</a:t>
            </a:r>
            <a:endParaRPr lang="en-US" dirty="0"/>
          </a:p>
        </p:txBody>
      </p:sp>
      <p:sp>
        <p:nvSpPr>
          <p:cNvPr id="3" name="Content Placeholder 2"/>
          <p:cNvSpPr>
            <a:spLocks noGrp="1"/>
          </p:cNvSpPr>
          <p:nvPr>
            <p:ph idx="1"/>
          </p:nvPr>
        </p:nvSpPr>
        <p:spPr>
          <a:xfrm>
            <a:off x="457200" y="1600200"/>
            <a:ext cx="8229600" cy="457200"/>
          </a:xfrm>
        </p:spPr>
        <p:txBody>
          <a:bodyPr/>
          <a:lstStyle/>
          <a:p>
            <a:r>
              <a:rPr lang="en-US" dirty="0"/>
              <a:t>Obtaining a HR image from one or multiple LR </a:t>
            </a:r>
            <a:r>
              <a:rPr lang="en-US" dirty="0" smtClean="0"/>
              <a:t>images </a:t>
            </a:r>
            <a:r>
              <a:rPr lang="en-US" dirty="0"/>
              <a:t>.</a:t>
            </a: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81</a:t>
            </a:fld>
            <a:endParaRPr lang="en-US"/>
          </a:p>
        </p:txBody>
      </p:sp>
      <p:sp>
        <p:nvSpPr>
          <p:cNvPr id="5" name="TextBox 4"/>
          <p:cNvSpPr txBox="1"/>
          <p:nvPr/>
        </p:nvSpPr>
        <p:spPr>
          <a:xfrm>
            <a:off x="457200" y="0"/>
            <a:ext cx="3404265" cy="369332"/>
          </a:xfrm>
          <a:prstGeom prst="rect">
            <a:avLst/>
          </a:prstGeom>
          <a:noFill/>
        </p:spPr>
        <p:txBody>
          <a:bodyPr wrap="none" rtlCol="0">
            <a:spAutoFit/>
          </a:bodyPr>
          <a:lstStyle/>
          <a:p>
            <a:r>
              <a:rPr lang="en-US" dirty="0">
                <a:solidFill>
                  <a:schemeClr val="bg1"/>
                </a:solidFill>
              </a:rPr>
              <a:t>Super-resolution and blur removal</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133600"/>
            <a:ext cx="7096125"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160296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Super-resolution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E6F296A-32B6-44F5-9851-EECB03E6F432}" type="slidenum">
              <a:rPr lang="en-US" smtClean="0"/>
              <a:t>82</a:t>
            </a:fld>
            <a:endParaRPr lang="en-US"/>
          </a:p>
        </p:txBody>
      </p:sp>
      <p:pic>
        <p:nvPicPr>
          <p:cNvPr id="17410" name="Picture 2" descr="http://www.extremetech.com/wp-content/uploads/2012/07/computer-chip-super-resolution-640x35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133600"/>
            <a:ext cx="6096000" cy="336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20333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a:solidFill>
                  <a:schemeClr val="bg1">
                    <a:lumMod val="85000"/>
                  </a:schemeClr>
                </a:solidFill>
              </a:rPr>
              <a:t>Photometric </a:t>
            </a:r>
            <a:r>
              <a:rPr lang="en-US" dirty="0" smtClean="0">
                <a:solidFill>
                  <a:schemeClr val="bg1">
                    <a:lumMod val="85000"/>
                  </a:schemeClr>
                </a:solidFill>
              </a:rPr>
              <a:t>calibration</a:t>
            </a:r>
          </a:p>
          <a:p>
            <a:r>
              <a:rPr lang="en-US" dirty="0">
                <a:solidFill>
                  <a:schemeClr val="bg2"/>
                </a:solidFill>
              </a:rPr>
              <a:t>High dynamic range </a:t>
            </a:r>
            <a:r>
              <a:rPr lang="en-US" dirty="0" smtClean="0">
                <a:solidFill>
                  <a:schemeClr val="bg2"/>
                </a:solidFill>
              </a:rPr>
              <a:t>imaging</a:t>
            </a:r>
          </a:p>
          <a:p>
            <a:r>
              <a:rPr lang="en-US" dirty="0">
                <a:solidFill>
                  <a:schemeClr val="bg2"/>
                </a:solidFill>
              </a:rPr>
              <a:t>Image matting and </a:t>
            </a:r>
            <a:r>
              <a:rPr lang="en-US" dirty="0" smtClean="0">
                <a:solidFill>
                  <a:schemeClr val="bg2"/>
                </a:solidFill>
              </a:rPr>
              <a:t>compositing</a:t>
            </a:r>
          </a:p>
          <a:p>
            <a:r>
              <a:rPr lang="en-US" dirty="0">
                <a:solidFill>
                  <a:schemeClr val="bg2"/>
                </a:solidFill>
              </a:rPr>
              <a:t>Super-resolution and blur </a:t>
            </a:r>
            <a:r>
              <a:rPr lang="en-US" dirty="0" smtClean="0">
                <a:solidFill>
                  <a:schemeClr val="bg2"/>
                </a:solidFill>
              </a:rPr>
              <a:t>removal</a:t>
            </a:r>
          </a:p>
          <a:p>
            <a:r>
              <a:rPr lang="en-US" dirty="0" smtClean="0"/>
              <a:t>Texture </a:t>
            </a:r>
            <a:r>
              <a:rPr lang="en-US" dirty="0"/>
              <a:t>analysis and synthesis</a:t>
            </a:r>
          </a:p>
        </p:txBody>
      </p:sp>
      <p:sp>
        <p:nvSpPr>
          <p:cNvPr id="4" name="Slide Number Placeholder 3"/>
          <p:cNvSpPr>
            <a:spLocks noGrp="1"/>
          </p:cNvSpPr>
          <p:nvPr>
            <p:ph type="sldNum" sz="quarter" idx="12"/>
          </p:nvPr>
        </p:nvSpPr>
        <p:spPr/>
        <p:txBody>
          <a:bodyPr/>
          <a:lstStyle/>
          <a:p>
            <a:fld id="{5E6F296A-32B6-44F5-9851-EECB03E6F432}" type="slidenum">
              <a:rPr lang="en-US" smtClean="0"/>
              <a:t>83</a:t>
            </a:fld>
            <a:endParaRPr lang="en-US"/>
          </a:p>
        </p:txBody>
      </p:sp>
    </p:spTree>
    <p:extLst>
      <p:ext uri="{BB962C8B-B14F-4D97-AF65-F5344CB8AC3E}">
        <p14:creationId xmlns:p14="http://schemas.microsoft.com/office/powerpoint/2010/main" val="33616224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E6F296A-32B6-44F5-9851-EECB03E6F432}" type="slidenum">
              <a:rPr lang="en-US" smtClean="0"/>
              <a:t>84</a:t>
            </a:fld>
            <a:endParaRPr lang="en-US"/>
          </a:p>
        </p:txBody>
      </p:sp>
      <p:sp>
        <p:nvSpPr>
          <p:cNvPr id="5" name="TextBox 4"/>
          <p:cNvSpPr txBox="1"/>
          <p:nvPr/>
        </p:nvSpPr>
        <p:spPr>
          <a:xfrm>
            <a:off x="457200" y="0"/>
            <a:ext cx="2979277" cy="369332"/>
          </a:xfrm>
          <a:prstGeom prst="rect">
            <a:avLst/>
          </a:prstGeom>
          <a:noFill/>
        </p:spPr>
        <p:txBody>
          <a:bodyPr wrap="none" rtlCol="0">
            <a:spAutoFit/>
          </a:bodyPr>
          <a:lstStyle/>
          <a:p>
            <a:r>
              <a:rPr lang="en-US" dirty="0">
                <a:solidFill>
                  <a:schemeClr val="bg1"/>
                </a:solidFill>
              </a:rPr>
              <a:t>Texture analysis and synthesis</a:t>
            </a:r>
            <a:endParaRPr lang="en-US" dirty="0">
              <a:solidFill>
                <a:schemeClr val="bg1"/>
              </a:solidFill>
            </a:endParaRPr>
          </a:p>
        </p:txBody>
      </p:sp>
    </p:spTree>
    <p:extLst>
      <p:ext uri="{BB962C8B-B14F-4D97-AF65-F5344CB8AC3E}">
        <p14:creationId xmlns:p14="http://schemas.microsoft.com/office/powerpoint/2010/main" val="307664160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latin typeface="Times New Roman" panose="02020603050405020304" pitchFamily="18" charset="0"/>
                <a:cs typeface="Times New Roman" panose="02020603050405020304" pitchFamily="18" charset="0"/>
              </a:rPr>
              <a:t>[1]Richard </a:t>
            </a:r>
            <a:r>
              <a:rPr lang="en-US" dirty="0" err="1" smtClean="0">
                <a:latin typeface="Times New Roman" panose="02020603050405020304" pitchFamily="18" charset="0"/>
                <a:cs typeface="Times New Roman" panose="02020603050405020304" pitchFamily="18" charset="0"/>
              </a:rPr>
              <a:t>Szeliski,</a:t>
            </a:r>
            <a:r>
              <a:rPr lang="en-US" b="1" dirty="0" err="1" smtClean="0">
                <a:latin typeface="Times New Roman" panose="02020603050405020304" pitchFamily="18" charset="0"/>
                <a:cs typeface="Times New Roman" panose="02020603050405020304" pitchFamily="18" charset="0"/>
              </a:rPr>
              <a:t>Computer</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Vision:Algorithms</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and </a:t>
            </a:r>
            <a:r>
              <a:rPr lang="en-US" b="1" dirty="0" smtClean="0">
                <a:latin typeface="Times New Roman" panose="02020603050405020304" pitchFamily="18" charset="0"/>
                <a:cs typeface="Times New Roman" panose="02020603050405020304" pitchFamily="18" charset="0"/>
              </a:rPr>
              <a:t>Applications</a:t>
            </a:r>
          </a:p>
          <a:p>
            <a:r>
              <a:rPr lang="en-US" dirty="0" smtClean="0">
                <a:latin typeface="Times New Roman" panose="02020603050405020304" pitchFamily="18" charset="0"/>
                <a:cs typeface="Times New Roman" panose="02020603050405020304" pitchFamily="18" charset="0"/>
              </a:rPr>
              <a:t>[2]Chuang</a:t>
            </a:r>
            <a:r>
              <a:rPr lang="en-US" dirty="0">
                <a:latin typeface="Times New Roman" panose="02020603050405020304" pitchFamily="18" charset="0"/>
                <a:cs typeface="Times New Roman" panose="02020603050405020304" pitchFamily="18" charset="0"/>
              </a:rPr>
              <a:t>, Y. Y., </a:t>
            </a:r>
            <a:r>
              <a:rPr lang="en-US" dirty="0" err="1">
                <a:latin typeface="Times New Roman" panose="02020603050405020304" pitchFamily="18" charset="0"/>
                <a:cs typeface="Times New Roman" panose="02020603050405020304" pitchFamily="18" charset="0"/>
              </a:rPr>
              <a:t>Curless</a:t>
            </a:r>
            <a:r>
              <a:rPr lang="en-US" dirty="0">
                <a:latin typeface="Times New Roman" panose="02020603050405020304" pitchFamily="18" charset="0"/>
                <a:cs typeface="Times New Roman" panose="02020603050405020304" pitchFamily="18" charset="0"/>
              </a:rPr>
              <a:t>, B., </a:t>
            </a:r>
            <a:r>
              <a:rPr lang="en-US" dirty="0" err="1">
                <a:latin typeface="Times New Roman" panose="02020603050405020304" pitchFamily="18" charset="0"/>
                <a:cs typeface="Times New Roman" panose="02020603050405020304" pitchFamily="18" charset="0"/>
              </a:rPr>
              <a:t>Salesin</a:t>
            </a:r>
            <a:r>
              <a:rPr lang="en-US" dirty="0">
                <a:latin typeface="Times New Roman" panose="02020603050405020304" pitchFamily="18" charset="0"/>
                <a:cs typeface="Times New Roman" panose="02020603050405020304" pitchFamily="18" charset="0"/>
              </a:rPr>
              <a:t>, D. H., &amp; </a:t>
            </a:r>
            <a:r>
              <a:rPr lang="en-US" dirty="0" err="1">
                <a:latin typeface="Times New Roman" panose="02020603050405020304" pitchFamily="18" charset="0"/>
                <a:cs typeface="Times New Roman" panose="02020603050405020304" pitchFamily="18" charset="0"/>
              </a:rPr>
              <a:t>Szeliski</a:t>
            </a:r>
            <a:r>
              <a:rPr lang="en-US" dirty="0">
                <a:latin typeface="Times New Roman" panose="02020603050405020304" pitchFamily="18" charset="0"/>
                <a:cs typeface="Times New Roman" panose="02020603050405020304" pitchFamily="18" charset="0"/>
              </a:rPr>
              <a:t>, R. (2001). </a:t>
            </a:r>
            <a:r>
              <a:rPr lang="en-US" b="1" dirty="0">
                <a:latin typeface="Times New Roman" panose="02020603050405020304" pitchFamily="18" charset="0"/>
                <a:cs typeface="Times New Roman" panose="02020603050405020304" pitchFamily="18" charset="0"/>
              </a:rPr>
              <a:t>A </a:t>
            </a:r>
            <a:r>
              <a:rPr lang="en-US" b="1" dirty="0" err="1">
                <a:latin typeface="Times New Roman" panose="02020603050405020304" pitchFamily="18" charset="0"/>
                <a:cs typeface="Times New Roman" panose="02020603050405020304" pitchFamily="18" charset="0"/>
              </a:rPr>
              <a:t>bayesian</a:t>
            </a:r>
            <a:r>
              <a:rPr lang="en-US" b="1" dirty="0">
                <a:latin typeface="Times New Roman" panose="02020603050405020304" pitchFamily="18" charset="0"/>
                <a:cs typeface="Times New Roman" panose="02020603050405020304" pitchFamily="18" charset="0"/>
              </a:rPr>
              <a:t> approach to digital matting</a:t>
            </a:r>
            <a:r>
              <a:rPr lang="en-US" dirty="0">
                <a:latin typeface="Times New Roman" panose="02020603050405020304" pitchFamily="18" charset="0"/>
                <a:cs typeface="Times New Roman" panose="02020603050405020304" pitchFamily="18" charset="0"/>
              </a:rPr>
              <a:t>. In </a:t>
            </a:r>
            <a:r>
              <a:rPr lang="en-US" i="1" dirty="0">
                <a:latin typeface="Times New Roman" panose="02020603050405020304" pitchFamily="18" charset="0"/>
                <a:cs typeface="Times New Roman" panose="02020603050405020304" pitchFamily="18" charset="0"/>
              </a:rPr>
              <a:t>Computer Vision and Pattern Recognition, 2001. CVPR 2001. Proceedings of the 2001 IEEE Computer Society Conference on</a:t>
            </a:r>
            <a:r>
              <a:rPr lang="en-US" dirty="0">
                <a:latin typeface="Times New Roman" panose="02020603050405020304" pitchFamily="18" charset="0"/>
                <a:cs typeface="Times New Roman" panose="02020603050405020304" pitchFamily="18" charset="0"/>
              </a:rPr>
              <a:t>(Vol. 2, pp. II-264). IEEE</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 Liu, C., Freeman, W. T., </a:t>
            </a:r>
            <a:r>
              <a:rPr lang="en-US" dirty="0" err="1">
                <a:latin typeface="Times New Roman" panose="02020603050405020304" pitchFamily="18" charset="0"/>
                <a:cs typeface="Times New Roman" panose="02020603050405020304" pitchFamily="18" charset="0"/>
              </a:rPr>
              <a:t>Szeliski</a:t>
            </a:r>
            <a:r>
              <a:rPr lang="en-US" dirty="0">
                <a:latin typeface="Times New Roman" panose="02020603050405020304" pitchFamily="18" charset="0"/>
                <a:cs typeface="Times New Roman" panose="02020603050405020304" pitchFamily="18" charset="0"/>
              </a:rPr>
              <a:t>, R., &amp; Kang, S. B. (2006, June). </a:t>
            </a:r>
            <a:r>
              <a:rPr lang="en-US" b="1" dirty="0">
                <a:latin typeface="Times New Roman" panose="02020603050405020304" pitchFamily="18" charset="0"/>
                <a:cs typeface="Times New Roman" panose="02020603050405020304" pitchFamily="18" charset="0"/>
              </a:rPr>
              <a:t>Noise estimation from a single image</a:t>
            </a:r>
            <a:r>
              <a:rPr lang="en-US" dirty="0">
                <a:latin typeface="Times New Roman" panose="02020603050405020304" pitchFamily="18" charset="0"/>
                <a:cs typeface="Times New Roman" panose="02020603050405020304" pitchFamily="18" charset="0"/>
              </a:rPr>
              <a:t>. In </a:t>
            </a:r>
            <a:r>
              <a:rPr lang="en-US" i="1" dirty="0">
                <a:latin typeface="Times New Roman" panose="02020603050405020304" pitchFamily="18" charset="0"/>
                <a:cs typeface="Times New Roman" panose="02020603050405020304" pitchFamily="18" charset="0"/>
              </a:rPr>
              <a:t>Computer Vision and Pattern Recognition, 2006 IEEE Computer Society Conference on</a:t>
            </a:r>
            <a:r>
              <a:rPr lang="en-US" dirty="0">
                <a:latin typeface="Times New Roman" panose="02020603050405020304" pitchFamily="18" charset="0"/>
                <a:cs typeface="Times New Roman" panose="02020603050405020304" pitchFamily="18" charset="0"/>
              </a:rPr>
              <a:t> (Vol. 1, pp. 901-908). IEEE</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Kim, S. J., &amp; </a:t>
            </a:r>
            <a:r>
              <a:rPr lang="en-US" dirty="0" err="1">
                <a:latin typeface="Times New Roman" panose="02020603050405020304" pitchFamily="18" charset="0"/>
                <a:cs typeface="Times New Roman" panose="02020603050405020304" pitchFamily="18" charset="0"/>
              </a:rPr>
              <a:t>Pollefeys</a:t>
            </a:r>
            <a:r>
              <a:rPr lang="en-US" dirty="0">
                <a:latin typeface="Times New Roman" panose="02020603050405020304" pitchFamily="18" charset="0"/>
                <a:cs typeface="Times New Roman" panose="02020603050405020304" pitchFamily="18" charset="0"/>
              </a:rPr>
              <a:t>, M. (2008). </a:t>
            </a:r>
            <a:r>
              <a:rPr lang="en-US" b="1" dirty="0">
                <a:latin typeface="Times New Roman" panose="02020603050405020304" pitchFamily="18" charset="0"/>
                <a:cs typeface="Times New Roman" panose="02020603050405020304" pitchFamily="18" charset="0"/>
              </a:rPr>
              <a:t>Robust radiometric calibration and </a:t>
            </a:r>
            <a:r>
              <a:rPr lang="en-US" b="1" dirty="0" err="1">
                <a:latin typeface="Times New Roman" panose="02020603050405020304" pitchFamily="18" charset="0"/>
                <a:cs typeface="Times New Roman" panose="02020603050405020304" pitchFamily="18" charset="0"/>
              </a:rPr>
              <a:t>vignetting</a:t>
            </a:r>
            <a:r>
              <a:rPr lang="en-US" b="1" dirty="0">
                <a:latin typeface="Times New Roman" panose="02020603050405020304" pitchFamily="18" charset="0"/>
                <a:cs typeface="Times New Roman" panose="02020603050405020304" pitchFamily="18" charset="0"/>
              </a:rPr>
              <a:t> correction. </a:t>
            </a:r>
            <a:r>
              <a:rPr lang="en-US" b="1" i="1" dirty="0">
                <a:latin typeface="Times New Roman" panose="02020603050405020304" pitchFamily="18" charset="0"/>
                <a:cs typeface="Times New Roman" panose="02020603050405020304" pitchFamily="18" charset="0"/>
              </a:rPr>
              <a:t>Pattern Analysis and Machine Intelligence</a:t>
            </a:r>
            <a:r>
              <a:rPr lang="en-US" i="1" dirty="0">
                <a:latin typeface="Times New Roman" panose="02020603050405020304" pitchFamily="18" charset="0"/>
                <a:cs typeface="Times New Roman" panose="02020603050405020304" pitchFamily="18" charset="0"/>
              </a:rPr>
              <a:t>, IEEE Transactions on</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30</a:t>
            </a:r>
            <a:r>
              <a:rPr lang="en-US" dirty="0">
                <a:latin typeface="Times New Roman" panose="02020603050405020304" pitchFamily="18" charset="0"/>
                <a:cs typeface="Times New Roman" panose="02020603050405020304" pitchFamily="18" charset="0"/>
              </a:rPr>
              <a:t>(4), 562-576</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[5]</a:t>
            </a:r>
            <a:r>
              <a:rPr lang="en-US" dirty="0" smtClean="0"/>
              <a:t> </a:t>
            </a:r>
            <a:r>
              <a:rPr lang="en-US" dirty="0" err="1">
                <a:latin typeface="Times New Roman" panose="02020603050405020304" pitchFamily="18" charset="0"/>
                <a:cs typeface="Times New Roman" panose="02020603050405020304" pitchFamily="18" charset="0"/>
              </a:rPr>
              <a:t>Debevec</a:t>
            </a:r>
            <a:r>
              <a:rPr lang="en-US" dirty="0">
                <a:latin typeface="Times New Roman" panose="02020603050405020304" pitchFamily="18" charset="0"/>
                <a:cs typeface="Times New Roman" panose="02020603050405020304" pitchFamily="18" charset="0"/>
              </a:rPr>
              <a:t>, P. E., &amp; Malik, J. (2008, August). </a:t>
            </a:r>
            <a:r>
              <a:rPr lang="en-US" b="1" dirty="0">
                <a:latin typeface="Times New Roman" panose="02020603050405020304" pitchFamily="18" charset="0"/>
                <a:cs typeface="Times New Roman" panose="02020603050405020304" pitchFamily="18" charset="0"/>
              </a:rPr>
              <a:t>Recovering high dynamic range radiance maps from photographs</a:t>
            </a:r>
            <a:r>
              <a:rPr lang="en-US" dirty="0">
                <a:latin typeface="Times New Roman" panose="02020603050405020304" pitchFamily="18" charset="0"/>
                <a:cs typeface="Times New Roman" panose="02020603050405020304" pitchFamily="18" charset="0"/>
              </a:rPr>
              <a:t>. In ACM SIGGRAPH 2008 classes (p. 31). ACM.</a:t>
            </a:r>
          </a:p>
        </p:txBody>
      </p:sp>
      <p:sp>
        <p:nvSpPr>
          <p:cNvPr id="4" name="Slide Number Placeholder 3"/>
          <p:cNvSpPr>
            <a:spLocks noGrp="1"/>
          </p:cNvSpPr>
          <p:nvPr>
            <p:ph type="sldNum" sz="quarter" idx="12"/>
          </p:nvPr>
        </p:nvSpPr>
        <p:spPr/>
        <p:txBody>
          <a:bodyPr/>
          <a:lstStyle/>
          <a:p>
            <a:fld id="{5E6F296A-32B6-44F5-9851-EECB03E6F432}" type="slidenum">
              <a:rPr lang="en-US" smtClean="0"/>
              <a:t>85</a:t>
            </a:fld>
            <a:endParaRPr lang="en-US"/>
          </a:p>
        </p:txBody>
      </p:sp>
      <p:sp>
        <p:nvSpPr>
          <p:cNvPr id="5" name="TextBox 4"/>
          <p:cNvSpPr txBox="1"/>
          <p:nvPr/>
        </p:nvSpPr>
        <p:spPr>
          <a:xfrm>
            <a:off x="457200" y="0"/>
            <a:ext cx="2979277" cy="369332"/>
          </a:xfrm>
          <a:prstGeom prst="rect">
            <a:avLst/>
          </a:prstGeom>
          <a:noFill/>
        </p:spPr>
        <p:txBody>
          <a:bodyPr wrap="none" rtlCol="0">
            <a:spAutoFit/>
          </a:bodyPr>
          <a:lstStyle/>
          <a:p>
            <a:r>
              <a:rPr lang="en-US" dirty="0">
                <a:solidFill>
                  <a:schemeClr val="bg1"/>
                </a:solidFill>
              </a:rPr>
              <a:t>Texture analysis and synthesis</a:t>
            </a:r>
            <a:endParaRPr lang="en-US" dirty="0">
              <a:solidFill>
                <a:schemeClr val="bg1"/>
              </a:solidFill>
            </a:endParaRPr>
          </a:p>
        </p:txBody>
      </p:sp>
    </p:spTree>
    <p:extLst>
      <p:ext uri="{BB962C8B-B14F-4D97-AF65-F5344CB8AC3E}">
        <p14:creationId xmlns:p14="http://schemas.microsoft.com/office/powerpoint/2010/main" val="33663557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idx="1"/>
          </p:nvPr>
        </p:nvSpPr>
        <p:spPr>
          <a:xfrm>
            <a:off x="4114800" y="2362200"/>
            <a:ext cx="4572000" cy="3028950"/>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en-US" b="1" dirty="0" smtClean="0"/>
              <a:t>Seminar on computational photography</a:t>
            </a:r>
          </a:p>
          <a:p>
            <a:r>
              <a:rPr lang="en-US" dirty="0" smtClean="0"/>
              <a:t>Course advisor: Dr.  </a:t>
            </a:r>
            <a:r>
              <a:rPr lang="en-US" dirty="0" err="1" smtClean="0"/>
              <a:t>Shirani</a:t>
            </a:r>
            <a:endParaRPr lang="en-US" dirty="0" smtClean="0"/>
          </a:p>
          <a:p>
            <a:endParaRPr lang="en-US" dirty="0"/>
          </a:p>
          <a:p>
            <a:r>
              <a:rPr lang="en-US" dirty="0" smtClean="0"/>
              <a:t>Web: </a:t>
            </a:r>
            <a:r>
              <a:rPr lang="en-US" dirty="0" smtClean="0">
                <a:hlinkClick r:id="rId2"/>
              </a:rPr>
              <a:t>http://sdfsfalkfjasdlfj</a:t>
            </a:r>
            <a:endParaRPr lang="en-US" dirty="0" smtClean="0"/>
          </a:p>
          <a:p>
            <a:r>
              <a:rPr lang="en-US" dirty="0" smtClean="0"/>
              <a:t>Email: </a:t>
            </a:r>
            <a:r>
              <a:rPr lang="en-US" dirty="0" smtClean="0">
                <a:hlinkClick r:id="rId3"/>
              </a:rPr>
              <a:t>dengx23@mcmaster.ca</a:t>
            </a:r>
            <a:endParaRPr lang="en-US" dirty="0" smtClean="0"/>
          </a:p>
          <a:p>
            <a:endParaRPr lang="en-US" dirty="0"/>
          </a:p>
          <a:p>
            <a:r>
              <a:rPr lang="en-US" b="1" i="1" dirty="0" err="1" smtClean="0"/>
              <a:t>Xiaowei</a:t>
            </a:r>
            <a:r>
              <a:rPr lang="en-US" b="1" i="1" dirty="0" smtClean="0"/>
              <a:t> Deng </a:t>
            </a:r>
            <a:r>
              <a:rPr lang="en-US" dirty="0" smtClean="0"/>
              <a:t>@Mac, Dec. 2013</a:t>
            </a:r>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86</a:t>
            </a:fld>
            <a:endParaRPr lang="en-US"/>
          </a:p>
        </p:txBody>
      </p:sp>
      <p:pic>
        <p:nvPicPr>
          <p:cNvPr id="14338" name="Picture 2" descr="http://qrcode.51240.com/web_system/51240_com_www/system/file/qrcode/png/?data=U2VtaW5hciUyMG9uJTIwY29tcHV0YXRpb25hbCUyMHBob3RvZ3JhcGh5JTBBcmVzb3VyY2UlMjBnaXRodWI6JTIwd3d3LmRkZGQuZHNkJTBBZW1haWw6JTIwZGVuZ3gyM0BtY21hc3Rlci5jYSUwQVhpYW93ZWklMjBEZW5nJTBBJTBBJTBB&amp;ecc=Q&amp;matrix=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362200"/>
            <a:ext cx="302895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901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Approaches to measure response function</a:t>
            </a:r>
          </a:p>
        </p:txBody>
      </p:sp>
      <p:sp>
        <p:nvSpPr>
          <p:cNvPr id="3" name="Content Placeholder 2"/>
          <p:cNvSpPr>
            <a:spLocks noGrp="1"/>
          </p:cNvSpPr>
          <p:nvPr>
            <p:ph idx="1"/>
          </p:nvPr>
        </p:nvSpPr>
        <p:spPr>
          <a:xfrm>
            <a:off x="457200" y="1600200"/>
            <a:ext cx="2895600" cy="685800"/>
          </a:xfrm>
        </p:spPr>
        <p:txBody>
          <a:bodyPr/>
          <a:lstStyle/>
          <a:p>
            <a:r>
              <a:rPr lang="en-US" dirty="0" smtClean="0"/>
              <a:t>Calibration chart</a:t>
            </a:r>
          </a:p>
          <a:p>
            <a:endParaRPr lang="en-US" dirty="0"/>
          </a:p>
        </p:txBody>
      </p:sp>
      <p:sp>
        <p:nvSpPr>
          <p:cNvPr id="5" name="TextBox 4"/>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3605" y="1738136"/>
            <a:ext cx="4527051" cy="223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descr="http://www.drycreekphoto.com/images/Charts/MacbethCC-sRG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57400"/>
            <a:ext cx="2592603" cy="17526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999" y="3976511"/>
            <a:ext cx="4535182" cy="2059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99" y="3976510"/>
            <a:ext cx="3950199" cy="2059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04799" y="6104036"/>
            <a:ext cx="7060779" cy="307777"/>
          </a:xfrm>
          <a:prstGeom prst="rect">
            <a:avLst/>
          </a:prstGeom>
          <a:noFill/>
        </p:spPr>
        <p:txBody>
          <a:bodyPr wrap="none" rtlCol="0">
            <a:spAutoFit/>
          </a:bodyPr>
          <a:lstStyle/>
          <a:p>
            <a:r>
              <a:rPr lang="en-US" sz="1400" dirty="0" smtClean="0">
                <a:hlinkClick r:id="rId7"/>
              </a:rPr>
              <a:t>http://www.adorama.com/alc/0013301/article/Using-the-ColorChecker-Passport-Adorama-TV</a:t>
            </a:r>
            <a:endParaRPr lang="en-US" sz="1400" dirty="0"/>
          </a:p>
        </p:txBody>
      </p:sp>
      <p:sp>
        <p:nvSpPr>
          <p:cNvPr id="6" name="Slide Number Placeholder 5"/>
          <p:cNvSpPr>
            <a:spLocks noGrp="1"/>
          </p:cNvSpPr>
          <p:nvPr>
            <p:ph type="sldNum" sz="quarter" idx="12"/>
          </p:nvPr>
        </p:nvSpPr>
        <p:spPr/>
        <p:txBody>
          <a:bodyPr/>
          <a:lstStyle/>
          <a:p>
            <a:fld id="{5E6F296A-32B6-44F5-9851-EECB03E6F432}" type="slidenum">
              <a:rPr lang="en-US" smtClean="0"/>
              <a:t>9</a:t>
            </a:fld>
            <a:endParaRPr lang="en-US"/>
          </a:p>
        </p:txBody>
      </p:sp>
    </p:spTree>
    <p:extLst>
      <p:ext uri="{BB962C8B-B14F-4D97-AF65-F5344CB8AC3E}">
        <p14:creationId xmlns:p14="http://schemas.microsoft.com/office/powerpoint/2010/main" val="2294357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21113</TotalTime>
  <Words>5374</Words>
  <Application>Microsoft Office PowerPoint</Application>
  <PresentationFormat>On-screen Show (4:3)</PresentationFormat>
  <Paragraphs>896</Paragraphs>
  <Slides>86</Slides>
  <Notes>58</Notes>
  <HiddenSlides>6</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86</vt:i4>
      </vt:variant>
    </vt:vector>
  </HeadingPairs>
  <TitlesOfParts>
    <vt:vector size="89" baseType="lpstr">
      <vt:lpstr>Clarity</vt:lpstr>
      <vt:lpstr>Equation</vt:lpstr>
      <vt:lpstr>Visio</vt:lpstr>
      <vt:lpstr>Computational Photography</vt:lpstr>
      <vt:lpstr>Outline</vt:lpstr>
      <vt:lpstr>Outline</vt:lpstr>
      <vt:lpstr>Image sensing pipeline</vt:lpstr>
      <vt:lpstr>Calibration</vt:lpstr>
      <vt:lpstr>Radiometric response function</vt:lpstr>
      <vt:lpstr>Why calibrate</vt:lpstr>
      <vt:lpstr>Approaches to measure response function</vt:lpstr>
      <vt:lpstr>Approaches to measure response function</vt:lpstr>
      <vt:lpstr>Approaches to measure response function</vt:lpstr>
      <vt:lpstr>Noise level estimation</vt:lpstr>
      <vt:lpstr>Approaches to measure noise</vt:lpstr>
      <vt:lpstr>Approaches to measure noise</vt:lpstr>
      <vt:lpstr>Noise Estimation from a Single Image(Liu,2008)</vt:lpstr>
      <vt:lpstr>Step 1. Segmentation</vt:lpstr>
      <vt:lpstr>Step 2. Measure deviation</vt:lpstr>
      <vt:lpstr>Step 2. Measure deviation</vt:lpstr>
      <vt:lpstr>Step 2. Measure deviation</vt:lpstr>
      <vt:lpstr>Step 3. Fit a lower envelope</vt:lpstr>
      <vt:lpstr>Noise Estimation from a Single Image(Liu,2008)</vt:lpstr>
      <vt:lpstr>Noise Estimation from a Single Image(Liu,2008)</vt:lpstr>
      <vt:lpstr>Noise Estimation from a Single Image(Liu,2008)</vt:lpstr>
      <vt:lpstr>The Prior of NLFs</vt:lpstr>
      <vt:lpstr>Likelihood Function</vt:lpstr>
      <vt:lpstr>Noise Estimation from a Single Image(Liu,2008)</vt:lpstr>
      <vt:lpstr>Noise Estimation from a Single Image(Liu,2008)</vt:lpstr>
      <vt:lpstr>Outline</vt:lpstr>
      <vt:lpstr>High Dynamic Range</vt:lpstr>
      <vt:lpstr>The Problem of Dynamic Range</vt:lpstr>
      <vt:lpstr>PowerPoint Presentation</vt:lpstr>
      <vt:lpstr>AEB mode and HDR Composite</vt:lpstr>
      <vt:lpstr>Recovering HDR</vt:lpstr>
      <vt:lpstr>Recovering HDR</vt:lpstr>
      <vt:lpstr>Recover radiance map (Debevec. 1997)</vt:lpstr>
      <vt:lpstr>Recover radiance map (Debevec. 1997)</vt:lpstr>
      <vt:lpstr>Recover radiance map (Debevec. 1997)</vt:lpstr>
      <vt:lpstr>Recover radiance map (Debevec. 1997)</vt:lpstr>
      <vt:lpstr>Recover radiance map (Debevec. 1997)</vt:lpstr>
      <vt:lpstr>Recover radiance map (Debevec. 1997)</vt:lpstr>
      <vt:lpstr>Recover radiance map (Debevec. 1997)</vt:lpstr>
      <vt:lpstr>MATLAB CODE</vt:lpstr>
      <vt:lpstr>Recover radiance map (Debevec. 1997)</vt:lpstr>
      <vt:lpstr>Results: Color Film</vt:lpstr>
      <vt:lpstr>Recovered Response Curves</vt:lpstr>
      <vt:lpstr>The Radiance Map</vt:lpstr>
      <vt:lpstr>Recovering HDR</vt:lpstr>
      <vt:lpstr>PowerPoint Presentation</vt:lpstr>
      <vt:lpstr>Tone mapping Methods</vt:lpstr>
      <vt:lpstr>Tone mapping Methods</vt:lpstr>
      <vt:lpstr>Chrominance and luminance</vt:lpstr>
      <vt:lpstr>Tone mapping Methods</vt:lpstr>
      <vt:lpstr>Tone mapping Methods</vt:lpstr>
      <vt:lpstr>Outline</vt:lpstr>
      <vt:lpstr>Image matting and compositing</vt:lpstr>
      <vt:lpstr>Compositing Equation</vt:lpstr>
      <vt:lpstr>PowerPoint Presentation</vt:lpstr>
      <vt:lpstr>Compositing</vt:lpstr>
      <vt:lpstr>Matting</vt:lpstr>
      <vt:lpstr>Matting ambiguity</vt:lpstr>
      <vt:lpstr>Blue screen matting</vt:lpstr>
      <vt:lpstr>Traditional blue screen matting</vt:lpstr>
      <vt:lpstr>Blue screen matting issues</vt:lpstr>
      <vt:lpstr>Natural image matting</vt:lpstr>
      <vt:lpstr>Bayesian matting approach(Chuang 2001)</vt:lpstr>
      <vt:lpstr>Bayesian matting approach(Chuang 2001)</vt:lpstr>
      <vt:lpstr>Bayesian matting approach(Chuang 2001)</vt:lpstr>
      <vt:lpstr>Bayesian matting approach(Chuang 2001)</vt:lpstr>
      <vt:lpstr>Bayesian matting approach(Chuang 2001)</vt:lpstr>
      <vt:lpstr>Bayesian matting approach(Chuang 2001)</vt:lpstr>
      <vt:lpstr>Bayesian matting approach(Chuang 2001)</vt:lpstr>
      <vt:lpstr>Bayesian matting approach(Chuang 2001)</vt:lpstr>
      <vt:lpstr>Bayesian matting approach(Chuang 2001)</vt:lpstr>
      <vt:lpstr>Bayesian matting approach(Chuang 2001)</vt:lpstr>
      <vt:lpstr>Bayesian matting approach(Chuang 2001)</vt:lpstr>
      <vt:lpstr>Bayesian matting approach(Chuang 2001)</vt:lpstr>
      <vt:lpstr>Outline</vt:lpstr>
      <vt:lpstr>How to increase resolution</vt:lpstr>
      <vt:lpstr>How to increase resolution</vt:lpstr>
      <vt:lpstr>How to increase resolution</vt:lpstr>
      <vt:lpstr>How to increase resolution</vt:lpstr>
      <vt:lpstr>Super-resolution</vt:lpstr>
      <vt:lpstr>Super-resolution</vt:lpstr>
      <vt:lpstr>Outline</vt:lpstr>
      <vt:lpstr>PowerPoint Presentation</vt:lpstr>
      <vt:lpstr>Reference</vt:lpstr>
      <vt:lpstr>Thanks!</vt:lpstr>
    </vt:vector>
  </TitlesOfParts>
  <Company>McMaster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Xiaowei Deng</dc:creator>
  <cp:lastModifiedBy>Xiaowei Deng</cp:lastModifiedBy>
  <cp:revision>204</cp:revision>
  <dcterms:created xsi:type="dcterms:W3CDTF">2013-11-20T20:35:55Z</dcterms:created>
  <dcterms:modified xsi:type="dcterms:W3CDTF">2013-12-10T01:19:35Z</dcterms:modified>
</cp:coreProperties>
</file>